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4"/>
  </p:sldMasterIdLst>
  <p:notesMasterIdLst>
    <p:notesMasterId r:id="rId27"/>
  </p:notesMasterIdLst>
  <p:sldIdLst>
    <p:sldId id="1118" r:id="rId5"/>
    <p:sldId id="916" r:id="rId6"/>
    <p:sldId id="996" r:id="rId7"/>
    <p:sldId id="706" r:id="rId8"/>
    <p:sldId id="1066" r:id="rId9"/>
    <p:sldId id="1038" r:id="rId10"/>
    <p:sldId id="1098" r:id="rId11"/>
    <p:sldId id="1119" r:id="rId12"/>
    <p:sldId id="1001" r:id="rId13"/>
    <p:sldId id="1055" r:id="rId14"/>
    <p:sldId id="1120" r:id="rId15"/>
    <p:sldId id="1094" r:id="rId16"/>
    <p:sldId id="1083" r:id="rId17"/>
    <p:sldId id="1117" r:id="rId18"/>
    <p:sldId id="1102" r:id="rId19"/>
    <p:sldId id="1123" r:id="rId20"/>
    <p:sldId id="1122" r:id="rId21"/>
    <p:sldId id="1124" r:id="rId22"/>
    <p:sldId id="1063" r:id="rId23"/>
    <p:sldId id="1121" r:id="rId24"/>
    <p:sldId id="1031" r:id="rId25"/>
    <p:sldId id="1033" r:id="rId26"/>
  </p:sldIdLst>
  <p:sldSz cx="6858000" cy="9906000" type="A4"/>
  <p:notesSz cx="6858000" cy="9926638"/>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183" userDrawn="1">
          <p15:clr>
            <a:srgbClr val="A4A3A4"/>
          </p15:clr>
        </p15:guide>
        <p15:guide id="3" orient="horz" pos="31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ren isaacson" initials="ki" lastIdx="1" clrIdx="0">
    <p:extLst>
      <p:ext uri="{19B8F6BF-5375-455C-9EA6-DF929625EA0E}">
        <p15:presenceInfo xmlns:p15="http://schemas.microsoft.com/office/powerpoint/2012/main" userId="d35851ce4962de1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2"/>
    <a:srgbClr val="2BB4DD"/>
    <a:srgbClr val="726A61"/>
    <a:srgbClr val="525050"/>
    <a:srgbClr val="ABAAA6"/>
    <a:srgbClr val="001F7A"/>
    <a:srgbClr val="030303"/>
    <a:srgbClr val="C09384"/>
    <a:srgbClr val="FF00FF"/>
    <a:srgbClr val="0054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E03433-FC1B-485D-898A-B3737EB04C5E}" v="1" dt="2025-11-06T14:25:17.227"/>
  </p1510:revLst>
</p1510:revInfo>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סגנון בהיר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935" autoAdjust="0"/>
    <p:restoredTop sz="95059" autoAdjust="0"/>
  </p:normalViewPr>
  <p:slideViewPr>
    <p:cSldViewPr snapToGrid="0">
      <p:cViewPr varScale="1">
        <p:scale>
          <a:sx n="47" d="100"/>
          <a:sy n="47" d="100"/>
        </p:scale>
        <p:origin x="2434" y="590"/>
      </p:cViewPr>
      <p:guideLst>
        <p:guide pos="2183"/>
        <p:guide orient="horz" pos="3120"/>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 d="1"/>
        <a:sy n="1" d="1"/>
      </p:scale>
      <p:origin x="0" y="-114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3" y="0"/>
            <a:ext cx="2971800" cy="496888"/>
          </a:xfrm>
          <a:prstGeom prst="rect">
            <a:avLst/>
          </a:prstGeom>
        </p:spPr>
        <p:txBody>
          <a:bodyPr vert="horz" lIns="91440" tIns="45720" rIns="91440" bIns="45720" rtlCol="1"/>
          <a:lstStyle>
            <a:lvl1pPr algn="l">
              <a:defRPr sz="1200"/>
            </a:lvl1pPr>
          </a:lstStyle>
          <a:p>
            <a:endParaRPr lang="x-none"/>
          </a:p>
        </p:txBody>
      </p:sp>
      <p:sp>
        <p:nvSpPr>
          <p:cNvPr id="3" name="מציין מיקום של תאריך 2"/>
          <p:cNvSpPr>
            <a:spLocks noGrp="1"/>
          </p:cNvSpPr>
          <p:nvPr>
            <p:ph type="dt" idx="1"/>
          </p:nvPr>
        </p:nvSpPr>
        <p:spPr>
          <a:xfrm>
            <a:off x="1588" y="0"/>
            <a:ext cx="2971800" cy="496888"/>
          </a:xfrm>
          <a:prstGeom prst="rect">
            <a:avLst/>
          </a:prstGeom>
        </p:spPr>
        <p:txBody>
          <a:bodyPr vert="horz" lIns="91440" tIns="45720" rIns="91440" bIns="45720" rtlCol="1"/>
          <a:lstStyle>
            <a:lvl1pPr algn="r">
              <a:defRPr sz="1200"/>
            </a:lvl1pPr>
          </a:lstStyle>
          <a:p>
            <a:fld id="{F4881BDA-5159-4C20-8C65-C76C509940B9}" type="datetimeFigureOut">
              <a:rPr lang="x-none" smtClean="0"/>
              <a:t>ט"ו/חשון/תשפ"ו</a:t>
            </a:fld>
            <a:endParaRPr lang="x-none"/>
          </a:p>
        </p:txBody>
      </p:sp>
      <p:sp>
        <p:nvSpPr>
          <p:cNvPr id="4" name="מציין מיקום של תמונת שקופית 3"/>
          <p:cNvSpPr>
            <a:spLocks noGrp="1" noRot="1" noChangeAspect="1"/>
          </p:cNvSpPr>
          <p:nvPr>
            <p:ph type="sldImg" idx="2"/>
          </p:nvPr>
        </p:nvSpPr>
        <p:spPr>
          <a:xfrm>
            <a:off x="2270125" y="1241425"/>
            <a:ext cx="2317750" cy="3349625"/>
          </a:xfrm>
          <a:prstGeom prst="rect">
            <a:avLst/>
          </a:prstGeom>
          <a:noFill/>
          <a:ln w="12700">
            <a:solidFill>
              <a:prstClr val="black"/>
            </a:solidFill>
          </a:ln>
        </p:spPr>
        <p:txBody>
          <a:bodyPr vert="horz" lIns="91440" tIns="45720" rIns="91440" bIns="45720" rtlCol="1" anchor="ctr"/>
          <a:lstStyle/>
          <a:p>
            <a:endParaRPr lang="x-none"/>
          </a:p>
        </p:txBody>
      </p:sp>
      <p:sp>
        <p:nvSpPr>
          <p:cNvPr id="5" name="מציין מיקום של הערות 4"/>
          <p:cNvSpPr>
            <a:spLocks noGrp="1"/>
          </p:cNvSpPr>
          <p:nvPr>
            <p:ph type="body" sz="quarter" idx="3"/>
          </p:nvPr>
        </p:nvSpPr>
        <p:spPr>
          <a:xfrm>
            <a:off x="685801" y="4776794"/>
            <a:ext cx="5486400" cy="3908425"/>
          </a:xfrm>
          <a:prstGeom prst="rect">
            <a:avLst/>
          </a:prstGeom>
        </p:spPr>
        <p:txBody>
          <a:bodyPr vert="horz" lIns="91440" tIns="45720" rIns="91440" bIns="45720" rtlCol="1"/>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endParaRPr lang="x-none" dirty="0"/>
          </a:p>
        </p:txBody>
      </p:sp>
      <p:sp>
        <p:nvSpPr>
          <p:cNvPr id="6" name="מציין מיקום של כותרת תחתונה 5"/>
          <p:cNvSpPr>
            <a:spLocks noGrp="1"/>
          </p:cNvSpPr>
          <p:nvPr>
            <p:ph type="ftr" sz="quarter" idx="4"/>
          </p:nvPr>
        </p:nvSpPr>
        <p:spPr>
          <a:xfrm>
            <a:off x="3886203" y="9429750"/>
            <a:ext cx="2971800" cy="496888"/>
          </a:xfrm>
          <a:prstGeom prst="rect">
            <a:avLst/>
          </a:prstGeom>
        </p:spPr>
        <p:txBody>
          <a:bodyPr vert="horz" lIns="91440" tIns="45720" rIns="91440" bIns="45720" rtlCol="1" anchor="b"/>
          <a:lstStyle>
            <a:lvl1pPr algn="l">
              <a:defRPr sz="1200"/>
            </a:lvl1pPr>
          </a:lstStyle>
          <a:p>
            <a:endParaRPr lang="x-none"/>
          </a:p>
        </p:txBody>
      </p:sp>
      <p:sp>
        <p:nvSpPr>
          <p:cNvPr id="7" name="מציין מיקום של מספר שקופית 6"/>
          <p:cNvSpPr>
            <a:spLocks noGrp="1"/>
          </p:cNvSpPr>
          <p:nvPr>
            <p:ph type="sldNum" sz="quarter" idx="5"/>
          </p:nvPr>
        </p:nvSpPr>
        <p:spPr>
          <a:xfrm>
            <a:off x="1588" y="9429750"/>
            <a:ext cx="2971800" cy="496888"/>
          </a:xfrm>
          <a:prstGeom prst="rect">
            <a:avLst/>
          </a:prstGeom>
        </p:spPr>
        <p:txBody>
          <a:bodyPr vert="horz" lIns="91440" tIns="45720" rIns="91440" bIns="45720" rtlCol="1" anchor="b"/>
          <a:lstStyle>
            <a:lvl1pPr algn="r">
              <a:defRPr sz="1200"/>
            </a:lvl1pPr>
          </a:lstStyle>
          <a:p>
            <a:fld id="{7B48DDD1-3133-4C26-81E3-80A999342065}" type="slidenum">
              <a:rPr lang="x-none" smtClean="0"/>
              <a:t>‹#›</a:t>
            </a:fld>
            <a:endParaRPr lang="x-none"/>
          </a:p>
        </p:txBody>
      </p:sp>
    </p:spTree>
    <p:extLst>
      <p:ext uri="{BB962C8B-B14F-4D97-AF65-F5344CB8AC3E}">
        <p14:creationId xmlns:p14="http://schemas.microsoft.com/office/powerpoint/2010/main" val="76237715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Segoe UI" panose="020B0502040204020203" pitchFamily="34" charset="0"/>
      </a:defRPr>
    </a:lvl1pPr>
    <a:lvl2pPr marL="457200" algn="r" defTabSz="914400" rtl="1" eaLnBrk="1" latinLnBrk="0" hangingPunct="1">
      <a:defRPr sz="1200" kern="1200">
        <a:solidFill>
          <a:schemeClr val="tx1"/>
        </a:solidFill>
        <a:latin typeface="+mn-lt"/>
        <a:ea typeface="+mn-ea"/>
        <a:cs typeface="Segoe UI" panose="020B0502040204020203" pitchFamily="34" charset="0"/>
      </a:defRPr>
    </a:lvl2pPr>
    <a:lvl3pPr marL="914400" algn="r" defTabSz="914400" rtl="1" eaLnBrk="1" latinLnBrk="0" hangingPunct="1">
      <a:defRPr sz="1200" kern="1200">
        <a:solidFill>
          <a:schemeClr val="tx1"/>
        </a:solidFill>
        <a:latin typeface="+mn-lt"/>
        <a:ea typeface="+mn-ea"/>
        <a:cs typeface="Segoe UI" panose="020B0502040204020203" pitchFamily="34" charset="0"/>
      </a:defRPr>
    </a:lvl3pPr>
    <a:lvl4pPr marL="1371600" algn="r" defTabSz="914400" rtl="1" eaLnBrk="1" latinLnBrk="0" hangingPunct="1">
      <a:defRPr sz="1200" kern="1200">
        <a:solidFill>
          <a:schemeClr val="tx1"/>
        </a:solidFill>
        <a:latin typeface="+mn-lt"/>
        <a:ea typeface="+mn-ea"/>
        <a:cs typeface="Segoe UI" panose="020B0502040204020203" pitchFamily="34" charset="0"/>
      </a:defRPr>
    </a:lvl4pPr>
    <a:lvl5pPr marL="1828800" algn="r" defTabSz="914400" rtl="1" eaLnBrk="1" latinLnBrk="0" hangingPunct="1">
      <a:defRPr sz="1200" kern="1200">
        <a:solidFill>
          <a:schemeClr val="tx1"/>
        </a:solidFill>
        <a:latin typeface="+mn-lt"/>
        <a:ea typeface="+mn-ea"/>
        <a:cs typeface="Segoe UI" panose="020B0502040204020203"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319E4-E224-D52A-DA8B-E47C14EC51CD}"/>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31E94DAA-2C0A-27D5-F188-A7545866FC4E}"/>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5AFAE2B2-B834-CF0D-C38B-C2B52AF31527}"/>
              </a:ext>
            </a:extLst>
          </p:cNvPr>
          <p:cNvSpPr>
            <a:spLocks noGrp="1"/>
          </p:cNvSpPr>
          <p:nvPr>
            <p:ph type="body" idx="1"/>
          </p:nvPr>
        </p:nvSpPr>
        <p:spPr/>
        <p:txBody>
          <a:bodyPr/>
          <a:lstStyle/>
          <a:p>
            <a:endParaRPr lang="x-none" dirty="0"/>
          </a:p>
        </p:txBody>
      </p:sp>
      <p:sp>
        <p:nvSpPr>
          <p:cNvPr id="4" name="מציין מיקום של מספר שקופית 3">
            <a:extLst>
              <a:ext uri="{FF2B5EF4-FFF2-40B4-BE49-F238E27FC236}">
                <a16:creationId xmlns:a16="http://schemas.microsoft.com/office/drawing/2014/main" id="{13C87490-1312-C1A1-31E9-581C39B34B29}"/>
              </a:ext>
            </a:extLst>
          </p:cNvPr>
          <p:cNvSpPr>
            <a:spLocks noGrp="1"/>
          </p:cNvSpPr>
          <p:nvPr>
            <p:ph type="sldNum" sz="quarter" idx="5"/>
          </p:nvPr>
        </p:nvSpPr>
        <p:spPr/>
        <p:txBody>
          <a:bodyPr/>
          <a:lstStyle/>
          <a:p>
            <a:fld id="{7B48DDD1-3133-4C26-81E3-80A999342065}" type="slidenum">
              <a:rPr lang="x-none" smtClean="0"/>
              <a:t>1</a:t>
            </a:fld>
            <a:endParaRPr lang="x-none"/>
          </a:p>
        </p:txBody>
      </p:sp>
    </p:spTree>
    <p:extLst>
      <p:ext uri="{BB962C8B-B14F-4D97-AF65-F5344CB8AC3E}">
        <p14:creationId xmlns:p14="http://schemas.microsoft.com/office/powerpoint/2010/main" val="1835171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7B48DDD1-3133-4C26-81E3-80A999342065}" type="slidenum">
              <a:rPr lang="x-none" smtClean="0"/>
              <a:t>2</a:t>
            </a:fld>
            <a:endParaRPr lang="x-none"/>
          </a:p>
        </p:txBody>
      </p:sp>
    </p:spTree>
    <p:extLst>
      <p:ext uri="{BB962C8B-B14F-4D97-AF65-F5344CB8AC3E}">
        <p14:creationId xmlns:p14="http://schemas.microsoft.com/office/powerpoint/2010/main" val="1826804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7B48DDD1-3133-4C26-81E3-80A999342065}" type="slidenum">
              <a:rPr lang="x-none" smtClean="0"/>
              <a:t>3</a:t>
            </a:fld>
            <a:endParaRPr lang="x-none"/>
          </a:p>
        </p:txBody>
      </p:sp>
    </p:spTree>
    <p:extLst>
      <p:ext uri="{BB962C8B-B14F-4D97-AF65-F5344CB8AC3E}">
        <p14:creationId xmlns:p14="http://schemas.microsoft.com/office/powerpoint/2010/main" val="3393874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7B48DDD1-3133-4C26-81E3-80A999342065}" type="slidenum">
              <a:rPr lang="x-none" smtClean="0"/>
              <a:t>4</a:t>
            </a:fld>
            <a:endParaRPr lang="x-none"/>
          </a:p>
        </p:txBody>
      </p:sp>
    </p:spTree>
    <p:extLst>
      <p:ext uri="{BB962C8B-B14F-4D97-AF65-F5344CB8AC3E}">
        <p14:creationId xmlns:p14="http://schemas.microsoft.com/office/powerpoint/2010/main" val="1861614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5F2E6E7A-225A-4144-B910-4E4AFCA14B5D}" type="datetimeFigureOut">
              <a:rPr lang="he-IL" smtClean="0"/>
              <a:t>ט"ו/חשון/תשפ"ו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8243854-81CB-4522-A33D-4C574056D112}" type="slidenum">
              <a:rPr lang="he-IL" smtClean="0"/>
              <a:t>‹#›</a:t>
            </a:fld>
            <a:endParaRPr lang="he-IL"/>
          </a:p>
        </p:txBody>
      </p:sp>
    </p:spTree>
    <p:extLst>
      <p:ext uri="{BB962C8B-B14F-4D97-AF65-F5344CB8AC3E}">
        <p14:creationId xmlns:p14="http://schemas.microsoft.com/office/powerpoint/2010/main" val="2364351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F2E6E7A-225A-4144-B910-4E4AFCA14B5D}" type="datetimeFigureOut">
              <a:rPr lang="he-IL" smtClean="0"/>
              <a:t>ט"ו/חשון/תשפ"ו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08243854-81CB-4522-A33D-4C574056D112}" type="slidenum">
              <a:rPr lang="he-IL" smtClean="0"/>
              <a:t>‹#›</a:t>
            </a:fld>
            <a:endParaRPr lang="he-IL"/>
          </a:p>
        </p:txBody>
      </p:sp>
    </p:spTree>
    <p:extLst>
      <p:ext uri="{BB962C8B-B14F-4D97-AF65-F5344CB8AC3E}">
        <p14:creationId xmlns:p14="http://schemas.microsoft.com/office/powerpoint/2010/main" val="3680501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F2E6E7A-225A-4144-B910-4E4AFCA14B5D}" type="datetimeFigureOut">
              <a:rPr lang="he-IL" smtClean="0"/>
              <a:t>ט"ו/חשון/תשפ"ו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8243854-81CB-4522-A33D-4C574056D112}" type="slidenum">
              <a:rPr lang="he-IL" smtClean="0"/>
              <a:t>‹#›</a:t>
            </a:fld>
            <a:endParaRPr lang="he-IL"/>
          </a:p>
        </p:txBody>
      </p:sp>
    </p:spTree>
    <p:extLst>
      <p:ext uri="{BB962C8B-B14F-4D97-AF65-F5344CB8AC3E}">
        <p14:creationId xmlns:p14="http://schemas.microsoft.com/office/powerpoint/2010/main" val="1646073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F2E6E7A-225A-4144-B910-4E4AFCA14B5D}" type="datetimeFigureOut">
              <a:rPr lang="he-IL" smtClean="0"/>
              <a:t>ט"ו/חשון/תשפ"ו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8243854-81CB-4522-A33D-4C574056D112}" type="slidenum">
              <a:rPr lang="he-IL" smtClean="0"/>
              <a:t>‹#›</a:t>
            </a:fld>
            <a:endParaRPr lang="he-IL"/>
          </a:p>
        </p:txBody>
      </p:sp>
    </p:spTree>
    <p:extLst>
      <p:ext uri="{BB962C8B-B14F-4D97-AF65-F5344CB8AC3E}">
        <p14:creationId xmlns:p14="http://schemas.microsoft.com/office/powerpoint/2010/main" val="3554969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F2E6E7A-225A-4144-B910-4E4AFCA14B5D}" type="datetimeFigureOut">
              <a:rPr lang="he-IL" smtClean="0"/>
              <a:t>ט"ו/חשון/תשפ"ו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8243854-81CB-4522-A33D-4C574056D112}" type="slidenum">
              <a:rPr lang="he-IL" smtClean="0"/>
              <a:t>‹#›</a:t>
            </a:fld>
            <a:endParaRPr lang="he-IL"/>
          </a:p>
        </p:txBody>
      </p:sp>
    </p:spTree>
    <p:extLst>
      <p:ext uri="{BB962C8B-B14F-4D97-AF65-F5344CB8AC3E}">
        <p14:creationId xmlns:p14="http://schemas.microsoft.com/office/powerpoint/2010/main" val="2403847263"/>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5F2E6E7A-225A-4144-B910-4E4AFCA14B5D}" type="datetimeFigureOut">
              <a:rPr lang="he-IL" smtClean="0"/>
              <a:t>ט"ו/חשון/תשפ"ו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8243854-81CB-4522-A33D-4C574056D112}" type="slidenum">
              <a:rPr lang="he-IL" smtClean="0"/>
              <a:t>‹#›</a:t>
            </a:fld>
            <a:endParaRPr lang="he-IL"/>
          </a:p>
        </p:txBody>
      </p:sp>
    </p:spTree>
    <p:extLst>
      <p:ext uri="{BB962C8B-B14F-4D97-AF65-F5344CB8AC3E}">
        <p14:creationId xmlns:p14="http://schemas.microsoft.com/office/powerpoint/2010/main" val="2444315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5F2E6E7A-225A-4144-B910-4E4AFCA14B5D}" type="datetimeFigureOut">
              <a:rPr lang="he-IL" smtClean="0"/>
              <a:t>ט"ו/חשון/תשפ"ו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08243854-81CB-4522-A33D-4C574056D112}" type="slidenum">
              <a:rPr lang="he-IL" smtClean="0"/>
              <a:t>‹#›</a:t>
            </a:fld>
            <a:endParaRPr lang="he-IL"/>
          </a:p>
        </p:txBody>
      </p:sp>
    </p:spTree>
    <p:extLst>
      <p:ext uri="{BB962C8B-B14F-4D97-AF65-F5344CB8AC3E}">
        <p14:creationId xmlns:p14="http://schemas.microsoft.com/office/powerpoint/2010/main" val="2011883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472381" y="3618442"/>
            <a:ext cx="2901255" cy="5322183"/>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3471863" y="3618442"/>
            <a:ext cx="2915543" cy="5322183"/>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5F2E6E7A-225A-4144-B910-4E4AFCA14B5D}" type="datetimeFigureOut">
              <a:rPr lang="he-IL" smtClean="0"/>
              <a:t>ט"ו/חשון/תשפ"ו</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08243854-81CB-4522-A33D-4C574056D112}" type="slidenum">
              <a:rPr lang="he-IL" smtClean="0"/>
              <a:t>‹#›</a:t>
            </a:fld>
            <a:endParaRPr lang="he-IL"/>
          </a:p>
        </p:txBody>
      </p:sp>
    </p:spTree>
    <p:extLst>
      <p:ext uri="{BB962C8B-B14F-4D97-AF65-F5344CB8AC3E}">
        <p14:creationId xmlns:p14="http://schemas.microsoft.com/office/powerpoint/2010/main" val="3032007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5F2E6E7A-225A-4144-B910-4E4AFCA14B5D}" type="datetimeFigureOut">
              <a:rPr lang="he-IL" smtClean="0"/>
              <a:t>ט"ו/חשון/תשפ"ו</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08243854-81CB-4522-A33D-4C574056D112}" type="slidenum">
              <a:rPr lang="he-IL" smtClean="0"/>
              <a:t>‹#›</a:t>
            </a:fld>
            <a:endParaRPr lang="he-IL"/>
          </a:p>
        </p:txBody>
      </p:sp>
    </p:spTree>
    <p:extLst>
      <p:ext uri="{BB962C8B-B14F-4D97-AF65-F5344CB8AC3E}">
        <p14:creationId xmlns:p14="http://schemas.microsoft.com/office/powerpoint/2010/main" val="3664502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2E6E7A-225A-4144-B910-4E4AFCA14B5D}" type="datetimeFigureOut">
              <a:rPr lang="he-IL" smtClean="0"/>
              <a:t>ט"ו/חשון/תשפ"ו</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08243854-81CB-4522-A33D-4C574056D112}" type="slidenum">
              <a:rPr lang="he-IL" smtClean="0"/>
              <a:t>‹#›</a:t>
            </a:fld>
            <a:endParaRPr lang="he-IL"/>
          </a:p>
        </p:txBody>
      </p:sp>
    </p:spTree>
    <p:extLst>
      <p:ext uri="{BB962C8B-B14F-4D97-AF65-F5344CB8AC3E}">
        <p14:creationId xmlns:p14="http://schemas.microsoft.com/office/powerpoint/2010/main" val="1997936742"/>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פריסה מותאמת אישית">
    <p:spTree>
      <p:nvGrpSpPr>
        <p:cNvPr id="1" name=""/>
        <p:cNvGrpSpPr/>
        <p:nvPr/>
      </p:nvGrpSpPr>
      <p:grpSpPr>
        <a:xfrm>
          <a:off x="0" y="0"/>
          <a:ext cx="0" cy="0"/>
          <a:chOff x="0" y="0"/>
          <a:chExt cx="0" cy="0"/>
        </a:xfrm>
      </p:grpSpPr>
      <p:sp>
        <p:nvSpPr>
          <p:cNvPr id="3" name="מציין מיקום של תאריך 2">
            <a:extLst>
              <a:ext uri="{FF2B5EF4-FFF2-40B4-BE49-F238E27FC236}">
                <a16:creationId xmlns:a16="http://schemas.microsoft.com/office/drawing/2014/main" id="{2E2E4C1C-B396-2FD0-5CAF-590FD9F79DCC}"/>
              </a:ext>
            </a:extLst>
          </p:cNvPr>
          <p:cNvSpPr>
            <a:spLocks noGrp="1"/>
          </p:cNvSpPr>
          <p:nvPr>
            <p:ph type="dt" sz="half" idx="10"/>
          </p:nvPr>
        </p:nvSpPr>
        <p:spPr/>
        <p:txBody>
          <a:bodyPr/>
          <a:lstStyle/>
          <a:p>
            <a:fld id="{5F2E6E7A-225A-4144-B910-4E4AFCA14B5D}" type="datetimeFigureOut">
              <a:rPr lang="he-IL" smtClean="0"/>
              <a:t>ט"ו/חשון/תשפ"ו</a:t>
            </a:fld>
            <a:endParaRPr lang="he-IL"/>
          </a:p>
        </p:txBody>
      </p:sp>
      <p:sp>
        <p:nvSpPr>
          <p:cNvPr id="4" name="מציין מיקום של כותרת תחתונה 3">
            <a:extLst>
              <a:ext uri="{FF2B5EF4-FFF2-40B4-BE49-F238E27FC236}">
                <a16:creationId xmlns:a16="http://schemas.microsoft.com/office/drawing/2014/main" id="{088E946F-3D64-88DB-6431-0296764C0D7E}"/>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8524586F-823B-778C-D44E-E3B7223C7288}"/>
              </a:ext>
            </a:extLst>
          </p:cNvPr>
          <p:cNvSpPr>
            <a:spLocks noGrp="1"/>
          </p:cNvSpPr>
          <p:nvPr>
            <p:ph type="sldNum" sz="quarter" idx="12"/>
          </p:nvPr>
        </p:nvSpPr>
        <p:spPr/>
        <p:txBody>
          <a:bodyPr/>
          <a:lstStyle/>
          <a:p>
            <a:fld id="{08243854-81CB-4522-A33D-4C574056D112}" type="slidenum">
              <a:rPr lang="he-IL" smtClean="0"/>
              <a:t>‹#›</a:t>
            </a:fld>
            <a:endParaRPr lang="he-IL"/>
          </a:p>
        </p:txBody>
      </p:sp>
      <p:sp>
        <p:nvSpPr>
          <p:cNvPr id="6" name="תיבת טקסט 5">
            <a:extLst>
              <a:ext uri="{FF2B5EF4-FFF2-40B4-BE49-F238E27FC236}">
                <a16:creationId xmlns:a16="http://schemas.microsoft.com/office/drawing/2014/main" id="{098D8F53-2B6B-8C5D-208E-E545AAD297F1}"/>
              </a:ext>
            </a:extLst>
          </p:cNvPr>
          <p:cNvSpPr txBox="1"/>
          <p:nvPr userDrawn="1"/>
        </p:nvSpPr>
        <p:spPr>
          <a:xfrm>
            <a:off x="0" y="9446991"/>
            <a:ext cx="6858000" cy="461665"/>
          </a:xfrm>
          <a:prstGeom prst="rect">
            <a:avLst/>
          </a:prstGeom>
          <a:solidFill>
            <a:srgbClr val="001F7A"/>
          </a:solidFill>
        </p:spPr>
        <p:txBody>
          <a:bodyPr wrap="square">
            <a:spAutoFit/>
          </a:bodyPr>
          <a:lstStyle/>
          <a:p>
            <a:pPr algn="l" rtl="0"/>
            <a:r>
              <a:rPr lang="en-US" sz="2400" b="1" dirty="0">
                <a:solidFill>
                  <a:schemeClr val="bg1"/>
                </a:solidFill>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We will Always Have Paris</a:t>
            </a:r>
            <a:endParaRPr lang="he-IL" sz="2400" b="1" dirty="0">
              <a:solidFill>
                <a:schemeClr val="bg1"/>
              </a:solidFill>
              <a:effectLst>
                <a:outerShdw blurRad="38100" dist="38100" dir="2700000" algn="tl">
                  <a:srgbClr val="000000">
                    <a:alpha val="43137"/>
                  </a:srgbClr>
                </a:outerShdw>
              </a:effectLst>
              <a:latin typeface="Dreaming Outloud Pro" panose="03050502040302030504" pitchFamily="66" charset="0"/>
              <a:cs typeface="Calibri" panose="020F0502020204030204" pitchFamily="34" charset="0"/>
            </a:endParaRPr>
          </a:p>
        </p:txBody>
      </p:sp>
      <p:sp>
        <p:nvSpPr>
          <p:cNvPr id="7" name="תיבת טקסט 6">
            <a:extLst>
              <a:ext uri="{FF2B5EF4-FFF2-40B4-BE49-F238E27FC236}">
                <a16:creationId xmlns:a16="http://schemas.microsoft.com/office/drawing/2014/main" id="{17F82C4C-8239-8C09-ED26-E6CFBCAB73D9}"/>
              </a:ext>
            </a:extLst>
          </p:cNvPr>
          <p:cNvSpPr txBox="1"/>
          <p:nvPr userDrawn="1"/>
        </p:nvSpPr>
        <p:spPr>
          <a:xfrm>
            <a:off x="3429000" y="9429627"/>
            <a:ext cx="3457548" cy="415819"/>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lang="he-IL" sz="1600" b="1" dirty="0">
                <a:solidFill>
                  <a:schemeClr val="bg1"/>
                </a:solidFill>
                <a:latin typeface="Segoe UI" panose="020B0502040204020203" pitchFamily="34" charset="0"/>
                <a:cs typeface="Segoe UI" panose="020B0502040204020203" pitchFamily="34" charset="0"/>
              </a:rPr>
              <a:t>המשחקים הפראלימפיים פריז 2024</a:t>
            </a:r>
            <a:endParaRPr kumimoji="0" lang="he-IL" sz="1600" b="1" i="0" u="none" strike="noStrike" kern="1200" cap="none" spc="0" normalizeH="0" baseline="0" noProof="0" dirty="0">
              <a:ln>
                <a:noFill/>
              </a:ln>
              <a:solidFill>
                <a:schemeClr val="bg1"/>
              </a:solidFill>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8660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F2E6E7A-225A-4144-B910-4E4AFCA14B5D}" type="datetimeFigureOut">
              <a:rPr lang="he-IL" smtClean="0"/>
              <a:t>ט"ו/חשון/תשפ"ו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08243854-81CB-4522-A33D-4C574056D112}" type="slidenum">
              <a:rPr lang="he-IL" smtClean="0"/>
              <a:t>‹#›</a:t>
            </a:fld>
            <a:endParaRPr lang="he-IL"/>
          </a:p>
        </p:txBody>
      </p:sp>
    </p:spTree>
    <p:extLst>
      <p:ext uri="{BB962C8B-B14F-4D97-AF65-F5344CB8AC3E}">
        <p14:creationId xmlns:p14="http://schemas.microsoft.com/office/powerpoint/2010/main" val="3237461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cs typeface="Segoe UI" panose="020B0502040204020203" pitchFamily="34" charset="0"/>
              </a:defRPr>
            </a:lvl1pPr>
          </a:lstStyle>
          <a:p>
            <a:fld id="{5F2E6E7A-225A-4144-B910-4E4AFCA14B5D}" type="datetimeFigureOut">
              <a:rPr lang="he-IL" smtClean="0"/>
              <a:pPr/>
              <a:t>ט"ו/חשון/תשפ"ו</a:t>
            </a:fld>
            <a:endParaRPr lang="he-IL"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cs typeface="Segoe UI" panose="020B0502040204020203" pitchFamily="34" charset="0"/>
              </a:defRPr>
            </a:lvl1pPr>
          </a:lstStyle>
          <a:p>
            <a:endParaRPr lang="he-IL"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cs typeface="Segoe UI" panose="020B0502040204020203" pitchFamily="34" charset="0"/>
              </a:defRPr>
            </a:lvl1pPr>
          </a:lstStyle>
          <a:p>
            <a:fld id="{08243854-81CB-4522-A33D-4C574056D112}" type="slidenum">
              <a:rPr lang="he-IL" smtClean="0"/>
              <a:pPr/>
              <a:t>‹#›</a:t>
            </a:fld>
            <a:endParaRPr lang="he-IL" dirty="0"/>
          </a:p>
        </p:txBody>
      </p:sp>
    </p:spTree>
    <p:extLst>
      <p:ext uri="{BB962C8B-B14F-4D97-AF65-F5344CB8AC3E}">
        <p14:creationId xmlns:p14="http://schemas.microsoft.com/office/powerpoint/2010/main" val="30228643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68" r:id="rId9"/>
    <p:sldLayoutId id="2147483669" r:id="rId10"/>
    <p:sldLayoutId id="2147483670" r:id="rId11"/>
    <p:sldLayoutId id="2147483671" r:id="rId12"/>
  </p:sldLayoutIdLst>
  <p:txStyles>
    <p:titleStyle>
      <a:lvl1pPr algn="l"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Segoe UI" panose="020B0502040204020203" pitchFamily="34" charset="0"/>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Segoe UI" panose="020B0502040204020203" pitchFamily="34" charset="0"/>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Segoe UI" panose="020B0502040204020203" pitchFamily="34" charset="0"/>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Segoe UI" panose="020B0502040204020203" pitchFamily="34" charset="0"/>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Segoe UI" panose="020B0502040204020203" pitchFamily="34" charset="0"/>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20" userDrawn="1">
          <p15:clr>
            <a:srgbClr val="F26B43"/>
          </p15:clr>
        </p15:guide>
        <p15:guide id="2" pos="21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png"/><Relationship Id="rId26" Type="http://schemas.openxmlformats.org/officeDocument/2006/relationships/image" Target="../media/image24.jpeg"/><Relationship Id="rId3" Type="http://schemas.openxmlformats.org/officeDocument/2006/relationships/image" Target="../media/image1.jpeg"/><Relationship Id="rId21" Type="http://schemas.openxmlformats.org/officeDocument/2006/relationships/image" Target="../media/image19.sv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jpe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s/_rels/slide10.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2.png"/><Relationship Id="rId2"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52.jpe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5.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52.jpe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jpeg"/><Relationship Id="rId4" Type="http://schemas.openxmlformats.org/officeDocument/2006/relationships/image" Target="../media/image66.png"/></Relationships>
</file>

<file path=ppt/slides/_rels/slide1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52.jpeg"/><Relationship Id="rId7" Type="http://schemas.openxmlformats.org/officeDocument/2006/relationships/image" Target="../media/image71.jpeg"/><Relationship Id="rId2" Type="http://schemas.openxmlformats.org/officeDocument/2006/relationships/image" Target="../media/image69.jpe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40.jpe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75.jpe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74.jpeg"/><Relationship Id="rId5" Type="http://schemas.openxmlformats.org/officeDocument/2006/relationships/image" Target="../media/image73.png"/><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44.png"/><Relationship Id="rId7" Type="http://schemas.openxmlformats.org/officeDocument/2006/relationships/image" Target="../media/image78.jpe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jpeg"/><Relationship Id="rId4" Type="http://schemas.openxmlformats.org/officeDocument/2006/relationships/image" Target="../media/image40.jpeg"/></Relationships>
</file>

<file path=ppt/slides/_rels/slide16.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43.png"/><Relationship Id="rId7" Type="http://schemas.openxmlformats.org/officeDocument/2006/relationships/image" Target="../media/image82.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81.tmp"/><Relationship Id="rId5" Type="http://schemas.openxmlformats.org/officeDocument/2006/relationships/image" Target="../media/image40.jpe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8" Type="http://schemas.openxmlformats.org/officeDocument/2006/relationships/image" Target="../media/image89.jpeg"/><Relationship Id="rId3" Type="http://schemas.openxmlformats.org/officeDocument/2006/relationships/image" Target="../media/image44.png"/><Relationship Id="rId7" Type="http://schemas.openxmlformats.org/officeDocument/2006/relationships/image" Target="../media/image88.jpeg"/><Relationship Id="rId2"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png"/></Relationships>
</file>

<file path=ppt/slides/_rels/slide18.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44.png"/><Relationship Id="rId7" Type="http://schemas.openxmlformats.org/officeDocument/2006/relationships/image" Target="../media/image91.jpeg"/><Relationship Id="rId2"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90.jpeg"/><Relationship Id="rId5" Type="http://schemas.openxmlformats.org/officeDocument/2006/relationships/image" Target="../media/image86.jpeg"/><Relationship Id="rId4" Type="http://schemas.openxmlformats.org/officeDocument/2006/relationships/image" Target="../media/image85.pn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93.jpeg"/></Relationships>
</file>

<file path=ppt/slides/_rels/slide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2.jpeg"/><Relationship Id="rId11" Type="http://schemas.openxmlformats.org/officeDocument/2006/relationships/image" Target="../media/image37.png"/><Relationship Id="rId5" Type="http://schemas.openxmlformats.org/officeDocument/2006/relationships/image" Target="../media/image31.jpeg"/><Relationship Id="rId10" Type="http://schemas.openxmlformats.org/officeDocument/2006/relationships/image" Target="../media/image36.svg"/><Relationship Id="rId4" Type="http://schemas.openxmlformats.org/officeDocument/2006/relationships/image" Target="../media/image30.png"/><Relationship Id="rId9" Type="http://schemas.openxmlformats.org/officeDocument/2006/relationships/image" Target="../media/image35.png"/></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jpe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97.tmp"/><Relationship Id="rId5" Type="http://schemas.openxmlformats.org/officeDocument/2006/relationships/image" Target="../media/image96.pn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102.jpeg"/><Relationship Id="rId2"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101.jpeg"/><Relationship Id="rId5" Type="http://schemas.openxmlformats.org/officeDocument/2006/relationships/image" Target="../media/image100.jpeg"/><Relationship Id="rId4" Type="http://schemas.openxmlformats.org/officeDocument/2006/relationships/image" Target="../media/image99.tmp"/></Relationships>
</file>

<file path=ppt/slides/_rels/slide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0.jpeg"/><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0.jpeg"/></Relationships>
</file>

<file path=ppt/slides/_rels/slide6.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50.jpe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14.png"/><Relationship Id="rId4" Type="http://schemas.openxmlformats.org/officeDocument/2006/relationships/image" Target="../media/image40.jpeg"/></Relationships>
</file>

<file path=ppt/slides/_rels/slide7.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4.jpe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40.jpeg"/><Relationship Id="rId4" Type="http://schemas.openxmlformats.org/officeDocument/2006/relationships/image" Target="../media/image44.png"/></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56.jpe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25.png"/><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59.pn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E04FA-FDAF-7F77-7D2D-A122DC65C9A7}"/>
            </a:ext>
          </a:extLst>
        </p:cNvPr>
        <p:cNvGrpSpPr/>
        <p:nvPr/>
      </p:nvGrpSpPr>
      <p:grpSpPr>
        <a:xfrm>
          <a:off x="0" y="0"/>
          <a:ext cx="0" cy="0"/>
          <a:chOff x="0" y="0"/>
          <a:chExt cx="0" cy="0"/>
        </a:xfrm>
      </p:grpSpPr>
      <p:pic>
        <p:nvPicPr>
          <p:cNvPr id="26" name="תמונה 25" descr="המאמן רז שהם עם מדליית כסף על צווארו, ברקע מגרש כדורשער">
            <a:extLst>
              <a:ext uri="{FF2B5EF4-FFF2-40B4-BE49-F238E27FC236}">
                <a16:creationId xmlns:a16="http://schemas.microsoft.com/office/drawing/2014/main" id="{6764A23D-EC1B-54DF-A570-0B6AA472D2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63487" y="642256"/>
            <a:ext cx="10156373" cy="6770915"/>
          </a:xfrm>
          <a:prstGeom prst="rect">
            <a:avLst/>
          </a:prstGeom>
        </p:spPr>
      </p:pic>
      <p:sp>
        <p:nvSpPr>
          <p:cNvPr id="10" name="צורה חופשית: צורה 9">
            <a:extLst>
              <a:ext uri="{FF2B5EF4-FFF2-40B4-BE49-F238E27FC236}">
                <a16:creationId xmlns:a16="http://schemas.microsoft.com/office/drawing/2014/main" id="{4A2BED92-7B0B-C343-E814-6B8F27EC91A9}"/>
              </a:ext>
            </a:extLst>
          </p:cNvPr>
          <p:cNvSpPr/>
          <p:nvPr/>
        </p:nvSpPr>
        <p:spPr>
          <a:xfrm>
            <a:off x="3429000" y="7037417"/>
            <a:ext cx="3118981" cy="1265129"/>
          </a:xfrm>
          <a:custGeom>
            <a:avLst/>
            <a:gdLst>
              <a:gd name="connsiteX0" fmla="*/ 626302 w 3118981"/>
              <a:gd name="connsiteY0" fmla="*/ 12526 h 1265129"/>
              <a:gd name="connsiteX1" fmla="*/ 563672 w 3118981"/>
              <a:gd name="connsiteY1" fmla="*/ 50104 h 1265129"/>
              <a:gd name="connsiteX2" fmla="*/ 513568 w 3118981"/>
              <a:gd name="connsiteY2" fmla="*/ 125260 h 1265129"/>
              <a:gd name="connsiteX3" fmla="*/ 488516 w 3118981"/>
              <a:gd name="connsiteY3" fmla="*/ 162838 h 1265129"/>
              <a:gd name="connsiteX4" fmla="*/ 413359 w 3118981"/>
              <a:gd name="connsiteY4" fmla="*/ 263046 h 1265129"/>
              <a:gd name="connsiteX5" fmla="*/ 388307 w 3118981"/>
              <a:gd name="connsiteY5" fmla="*/ 300625 h 1265129"/>
              <a:gd name="connsiteX6" fmla="*/ 350729 w 3118981"/>
              <a:gd name="connsiteY6" fmla="*/ 338203 h 1265129"/>
              <a:gd name="connsiteX7" fmla="*/ 325677 w 3118981"/>
              <a:gd name="connsiteY7" fmla="*/ 388307 h 1265129"/>
              <a:gd name="connsiteX8" fmla="*/ 250521 w 3118981"/>
              <a:gd name="connsiteY8" fmla="*/ 450937 h 1265129"/>
              <a:gd name="connsiteX9" fmla="*/ 237995 w 3118981"/>
              <a:gd name="connsiteY9" fmla="*/ 488515 h 1265129"/>
              <a:gd name="connsiteX10" fmla="*/ 200417 w 3118981"/>
              <a:gd name="connsiteY10" fmla="*/ 513567 h 1265129"/>
              <a:gd name="connsiteX11" fmla="*/ 162839 w 3118981"/>
              <a:gd name="connsiteY11" fmla="*/ 551145 h 1265129"/>
              <a:gd name="connsiteX12" fmla="*/ 112735 w 3118981"/>
              <a:gd name="connsiteY12" fmla="*/ 638827 h 1265129"/>
              <a:gd name="connsiteX13" fmla="*/ 100209 w 3118981"/>
              <a:gd name="connsiteY13" fmla="*/ 676405 h 1265129"/>
              <a:gd name="connsiteX14" fmla="*/ 50105 w 3118981"/>
              <a:gd name="connsiteY14" fmla="*/ 751562 h 1265129"/>
              <a:gd name="connsiteX15" fmla="*/ 12527 w 3118981"/>
              <a:gd name="connsiteY15" fmla="*/ 864296 h 1265129"/>
              <a:gd name="connsiteX16" fmla="*/ 0 w 3118981"/>
              <a:gd name="connsiteY16" fmla="*/ 901874 h 1265129"/>
              <a:gd name="connsiteX17" fmla="*/ 37579 w 3118981"/>
              <a:gd name="connsiteY17" fmla="*/ 1064712 h 1265129"/>
              <a:gd name="connsiteX18" fmla="*/ 112735 w 3118981"/>
              <a:gd name="connsiteY18" fmla="*/ 1102290 h 1265129"/>
              <a:gd name="connsiteX19" fmla="*/ 225469 w 3118981"/>
              <a:gd name="connsiteY19" fmla="*/ 1139868 h 1265129"/>
              <a:gd name="connsiteX20" fmla="*/ 325677 w 3118981"/>
              <a:gd name="connsiteY20" fmla="*/ 1177446 h 1265129"/>
              <a:gd name="connsiteX21" fmla="*/ 388307 w 3118981"/>
              <a:gd name="connsiteY21" fmla="*/ 1189972 h 1265129"/>
              <a:gd name="connsiteX22" fmla="*/ 425885 w 3118981"/>
              <a:gd name="connsiteY22" fmla="*/ 1202498 h 1265129"/>
              <a:gd name="connsiteX23" fmla="*/ 1102291 w 3118981"/>
              <a:gd name="connsiteY23" fmla="*/ 1215025 h 1265129"/>
              <a:gd name="connsiteX24" fmla="*/ 1227551 w 3118981"/>
              <a:gd name="connsiteY24" fmla="*/ 1240077 h 1265129"/>
              <a:gd name="connsiteX25" fmla="*/ 1290181 w 3118981"/>
              <a:gd name="connsiteY25" fmla="*/ 1252603 h 1265129"/>
              <a:gd name="connsiteX26" fmla="*/ 1377863 w 3118981"/>
              <a:gd name="connsiteY26" fmla="*/ 1265129 h 1265129"/>
              <a:gd name="connsiteX27" fmla="*/ 1954061 w 3118981"/>
              <a:gd name="connsiteY27" fmla="*/ 1252603 h 1265129"/>
              <a:gd name="connsiteX28" fmla="*/ 2091847 w 3118981"/>
              <a:gd name="connsiteY28" fmla="*/ 1215025 h 1265129"/>
              <a:gd name="connsiteX29" fmla="*/ 2229633 w 3118981"/>
              <a:gd name="connsiteY29" fmla="*/ 1202498 h 1265129"/>
              <a:gd name="connsiteX30" fmla="*/ 2292263 w 3118981"/>
              <a:gd name="connsiteY30" fmla="*/ 1189972 h 1265129"/>
              <a:gd name="connsiteX31" fmla="*/ 2329842 w 3118981"/>
              <a:gd name="connsiteY31" fmla="*/ 1177446 h 1265129"/>
              <a:gd name="connsiteX32" fmla="*/ 2430050 w 3118981"/>
              <a:gd name="connsiteY32" fmla="*/ 1164920 h 1265129"/>
              <a:gd name="connsiteX33" fmla="*/ 2505206 w 3118981"/>
              <a:gd name="connsiteY33" fmla="*/ 1139868 h 1265129"/>
              <a:gd name="connsiteX34" fmla="*/ 2592888 w 3118981"/>
              <a:gd name="connsiteY34" fmla="*/ 1114816 h 1265129"/>
              <a:gd name="connsiteX35" fmla="*/ 2642992 w 3118981"/>
              <a:gd name="connsiteY35" fmla="*/ 1089764 h 1265129"/>
              <a:gd name="connsiteX36" fmla="*/ 2718148 w 3118981"/>
              <a:gd name="connsiteY36" fmla="*/ 1064712 h 1265129"/>
              <a:gd name="connsiteX37" fmla="*/ 2755727 w 3118981"/>
              <a:gd name="connsiteY37" fmla="*/ 1052186 h 1265129"/>
              <a:gd name="connsiteX38" fmla="*/ 2830883 w 3118981"/>
              <a:gd name="connsiteY38" fmla="*/ 1002082 h 1265129"/>
              <a:gd name="connsiteX39" fmla="*/ 2868461 w 3118981"/>
              <a:gd name="connsiteY39" fmla="*/ 977030 h 1265129"/>
              <a:gd name="connsiteX40" fmla="*/ 2893513 w 3118981"/>
              <a:gd name="connsiteY40" fmla="*/ 939452 h 1265129"/>
              <a:gd name="connsiteX41" fmla="*/ 2931091 w 3118981"/>
              <a:gd name="connsiteY41" fmla="*/ 914400 h 1265129"/>
              <a:gd name="connsiteX42" fmla="*/ 2981195 w 3118981"/>
              <a:gd name="connsiteY42" fmla="*/ 839244 h 1265129"/>
              <a:gd name="connsiteX43" fmla="*/ 3018773 w 3118981"/>
              <a:gd name="connsiteY43" fmla="*/ 801666 h 1265129"/>
              <a:gd name="connsiteX44" fmla="*/ 3031299 w 3118981"/>
              <a:gd name="connsiteY44" fmla="*/ 764088 h 1265129"/>
              <a:gd name="connsiteX45" fmla="*/ 3056351 w 3118981"/>
              <a:gd name="connsiteY45" fmla="*/ 739035 h 1265129"/>
              <a:gd name="connsiteX46" fmla="*/ 3081403 w 3118981"/>
              <a:gd name="connsiteY46" fmla="*/ 663879 h 1265129"/>
              <a:gd name="connsiteX47" fmla="*/ 3118981 w 3118981"/>
              <a:gd name="connsiteY47" fmla="*/ 588723 h 1265129"/>
              <a:gd name="connsiteX48" fmla="*/ 3106455 w 3118981"/>
              <a:gd name="connsiteY48" fmla="*/ 425885 h 1265129"/>
              <a:gd name="connsiteX49" fmla="*/ 3068877 w 3118981"/>
              <a:gd name="connsiteY49" fmla="*/ 400833 h 1265129"/>
              <a:gd name="connsiteX50" fmla="*/ 3031299 w 3118981"/>
              <a:gd name="connsiteY50" fmla="*/ 388307 h 1265129"/>
              <a:gd name="connsiteX51" fmla="*/ 2843409 w 3118981"/>
              <a:gd name="connsiteY51" fmla="*/ 363255 h 1265129"/>
              <a:gd name="connsiteX52" fmla="*/ 2755727 w 3118981"/>
              <a:gd name="connsiteY52" fmla="*/ 338203 h 1265129"/>
              <a:gd name="connsiteX53" fmla="*/ 2705622 w 3118981"/>
              <a:gd name="connsiteY53" fmla="*/ 288098 h 1265129"/>
              <a:gd name="connsiteX54" fmla="*/ 2630466 w 3118981"/>
              <a:gd name="connsiteY54" fmla="*/ 263046 h 1265129"/>
              <a:gd name="connsiteX55" fmla="*/ 2592888 w 3118981"/>
              <a:gd name="connsiteY55" fmla="*/ 237994 h 1265129"/>
              <a:gd name="connsiteX56" fmla="*/ 2329842 w 3118981"/>
              <a:gd name="connsiteY56" fmla="*/ 225468 h 1265129"/>
              <a:gd name="connsiteX57" fmla="*/ 2279737 w 3118981"/>
              <a:gd name="connsiteY57" fmla="*/ 212942 h 1265129"/>
              <a:gd name="connsiteX58" fmla="*/ 2242159 w 3118981"/>
              <a:gd name="connsiteY58" fmla="*/ 200416 h 1265129"/>
              <a:gd name="connsiteX59" fmla="*/ 2179529 w 3118981"/>
              <a:gd name="connsiteY59" fmla="*/ 187890 h 1265129"/>
              <a:gd name="connsiteX60" fmla="*/ 2141951 w 3118981"/>
              <a:gd name="connsiteY60" fmla="*/ 175364 h 1265129"/>
              <a:gd name="connsiteX61" fmla="*/ 1903957 w 3118981"/>
              <a:gd name="connsiteY61" fmla="*/ 150312 h 1265129"/>
              <a:gd name="connsiteX62" fmla="*/ 1315233 w 3118981"/>
              <a:gd name="connsiteY62" fmla="*/ 125260 h 1265129"/>
              <a:gd name="connsiteX63" fmla="*/ 1252603 w 3118981"/>
              <a:gd name="connsiteY63" fmla="*/ 112734 h 1265129"/>
              <a:gd name="connsiteX64" fmla="*/ 1139869 w 3118981"/>
              <a:gd name="connsiteY64" fmla="*/ 75156 h 1265129"/>
              <a:gd name="connsiteX65" fmla="*/ 1027135 w 3118981"/>
              <a:gd name="connsiteY65" fmla="*/ 37578 h 1265129"/>
              <a:gd name="connsiteX66" fmla="*/ 989557 w 3118981"/>
              <a:gd name="connsiteY66" fmla="*/ 25052 h 1265129"/>
              <a:gd name="connsiteX67" fmla="*/ 864296 w 3118981"/>
              <a:gd name="connsiteY67" fmla="*/ 0 h 1265129"/>
              <a:gd name="connsiteX68" fmla="*/ 626302 w 3118981"/>
              <a:gd name="connsiteY68" fmla="*/ 12526 h 126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118981" h="1265129">
                <a:moveTo>
                  <a:pt x="626302" y="12526"/>
                </a:moveTo>
                <a:cubicBezTo>
                  <a:pt x="605425" y="25052"/>
                  <a:pt x="580887" y="32889"/>
                  <a:pt x="563672" y="50104"/>
                </a:cubicBezTo>
                <a:cubicBezTo>
                  <a:pt x="542382" y="71394"/>
                  <a:pt x="530269" y="100208"/>
                  <a:pt x="513568" y="125260"/>
                </a:cubicBezTo>
                <a:cubicBezTo>
                  <a:pt x="505217" y="137786"/>
                  <a:pt x="499161" y="152193"/>
                  <a:pt x="488516" y="162838"/>
                </a:cubicBezTo>
                <a:cubicBezTo>
                  <a:pt x="442173" y="209179"/>
                  <a:pt x="470012" y="178065"/>
                  <a:pt x="413359" y="263046"/>
                </a:cubicBezTo>
                <a:cubicBezTo>
                  <a:pt x="405008" y="275572"/>
                  <a:pt x="398952" y="289980"/>
                  <a:pt x="388307" y="300625"/>
                </a:cubicBezTo>
                <a:cubicBezTo>
                  <a:pt x="375781" y="313151"/>
                  <a:pt x="361025" y="323788"/>
                  <a:pt x="350729" y="338203"/>
                </a:cubicBezTo>
                <a:cubicBezTo>
                  <a:pt x="339876" y="353398"/>
                  <a:pt x="336530" y="373112"/>
                  <a:pt x="325677" y="388307"/>
                </a:cubicBezTo>
                <a:cubicBezTo>
                  <a:pt x="303757" y="418994"/>
                  <a:pt x="280485" y="430961"/>
                  <a:pt x="250521" y="450937"/>
                </a:cubicBezTo>
                <a:cubicBezTo>
                  <a:pt x="246346" y="463463"/>
                  <a:pt x="246243" y="478205"/>
                  <a:pt x="237995" y="488515"/>
                </a:cubicBezTo>
                <a:cubicBezTo>
                  <a:pt x="228591" y="500270"/>
                  <a:pt x="211982" y="503929"/>
                  <a:pt x="200417" y="513567"/>
                </a:cubicBezTo>
                <a:cubicBezTo>
                  <a:pt x="186808" y="524908"/>
                  <a:pt x="175365" y="538619"/>
                  <a:pt x="162839" y="551145"/>
                </a:cubicBezTo>
                <a:cubicBezTo>
                  <a:pt x="136347" y="657114"/>
                  <a:pt x="172436" y="549275"/>
                  <a:pt x="112735" y="638827"/>
                </a:cubicBezTo>
                <a:cubicBezTo>
                  <a:pt x="105411" y="649813"/>
                  <a:pt x="106621" y="664863"/>
                  <a:pt x="100209" y="676405"/>
                </a:cubicBezTo>
                <a:cubicBezTo>
                  <a:pt x="85587" y="702725"/>
                  <a:pt x="59626" y="722998"/>
                  <a:pt x="50105" y="751562"/>
                </a:cubicBezTo>
                <a:lnTo>
                  <a:pt x="12527" y="864296"/>
                </a:lnTo>
                <a:lnTo>
                  <a:pt x="0" y="901874"/>
                </a:lnTo>
                <a:cubicBezTo>
                  <a:pt x="6541" y="967276"/>
                  <a:pt x="-8064" y="1019069"/>
                  <a:pt x="37579" y="1064712"/>
                </a:cubicBezTo>
                <a:cubicBezTo>
                  <a:pt x="73477" y="1100610"/>
                  <a:pt x="71984" y="1081915"/>
                  <a:pt x="112735" y="1102290"/>
                </a:cubicBezTo>
                <a:cubicBezTo>
                  <a:pt x="209990" y="1150917"/>
                  <a:pt x="70437" y="1108862"/>
                  <a:pt x="225469" y="1139868"/>
                </a:cubicBezTo>
                <a:cubicBezTo>
                  <a:pt x="343593" y="1163493"/>
                  <a:pt x="206046" y="1137569"/>
                  <a:pt x="325677" y="1177446"/>
                </a:cubicBezTo>
                <a:cubicBezTo>
                  <a:pt x="345875" y="1184179"/>
                  <a:pt x="367653" y="1184808"/>
                  <a:pt x="388307" y="1189972"/>
                </a:cubicBezTo>
                <a:cubicBezTo>
                  <a:pt x="401116" y="1193174"/>
                  <a:pt x="412690" y="1202035"/>
                  <a:pt x="425885" y="1202498"/>
                </a:cubicBezTo>
                <a:cubicBezTo>
                  <a:pt x="651254" y="1210406"/>
                  <a:pt x="876822" y="1210849"/>
                  <a:pt x="1102291" y="1215025"/>
                </a:cubicBezTo>
                <a:lnTo>
                  <a:pt x="1227551" y="1240077"/>
                </a:lnTo>
                <a:cubicBezTo>
                  <a:pt x="1248428" y="1244252"/>
                  <a:pt x="1269105" y="1249592"/>
                  <a:pt x="1290181" y="1252603"/>
                </a:cubicBezTo>
                <a:lnTo>
                  <a:pt x="1377863" y="1265129"/>
                </a:lnTo>
                <a:cubicBezTo>
                  <a:pt x="1569929" y="1260954"/>
                  <a:pt x="1762245" y="1263259"/>
                  <a:pt x="1954061" y="1252603"/>
                </a:cubicBezTo>
                <a:cubicBezTo>
                  <a:pt x="2214976" y="1238108"/>
                  <a:pt x="1964889" y="1233163"/>
                  <a:pt x="2091847" y="1215025"/>
                </a:cubicBezTo>
                <a:cubicBezTo>
                  <a:pt x="2137502" y="1208503"/>
                  <a:pt x="2183704" y="1206674"/>
                  <a:pt x="2229633" y="1202498"/>
                </a:cubicBezTo>
                <a:cubicBezTo>
                  <a:pt x="2250510" y="1198323"/>
                  <a:pt x="2271609" y="1195136"/>
                  <a:pt x="2292263" y="1189972"/>
                </a:cubicBezTo>
                <a:cubicBezTo>
                  <a:pt x="2305073" y="1186770"/>
                  <a:pt x="2316851" y="1179808"/>
                  <a:pt x="2329842" y="1177446"/>
                </a:cubicBezTo>
                <a:cubicBezTo>
                  <a:pt x="2362962" y="1171424"/>
                  <a:pt x="2396647" y="1169095"/>
                  <a:pt x="2430050" y="1164920"/>
                </a:cubicBezTo>
                <a:cubicBezTo>
                  <a:pt x="2455102" y="1156569"/>
                  <a:pt x="2479587" y="1146273"/>
                  <a:pt x="2505206" y="1139868"/>
                </a:cubicBezTo>
                <a:cubicBezTo>
                  <a:pt x="2530631" y="1133512"/>
                  <a:pt x="2567730" y="1125598"/>
                  <a:pt x="2592888" y="1114816"/>
                </a:cubicBezTo>
                <a:cubicBezTo>
                  <a:pt x="2610051" y="1107460"/>
                  <a:pt x="2625655" y="1096699"/>
                  <a:pt x="2642992" y="1089764"/>
                </a:cubicBezTo>
                <a:cubicBezTo>
                  <a:pt x="2667510" y="1079957"/>
                  <a:pt x="2693096" y="1073063"/>
                  <a:pt x="2718148" y="1064712"/>
                </a:cubicBezTo>
                <a:lnTo>
                  <a:pt x="2755727" y="1052186"/>
                </a:lnTo>
                <a:lnTo>
                  <a:pt x="2830883" y="1002082"/>
                </a:lnTo>
                <a:lnTo>
                  <a:pt x="2868461" y="977030"/>
                </a:lnTo>
                <a:cubicBezTo>
                  <a:pt x="2876812" y="964504"/>
                  <a:pt x="2882868" y="950097"/>
                  <a:pt x="2893513" y="939452"/>
                </a:cubicBezTo>
                <a:cubicBezTo>
                  <a:pt x="2904158" y="928807"/>
                  <a:pt x="2921178" y="925730"/>
                  <a:pt x="2931091" y="914400"/>
                </a:cubicBezTo>
                <a:cubicBezTo>
                  <a:pt x="2950918" y="891741"/>
                  <a:pt x="2959905" y="860534"/>
                  <a:pt x="2981195" y="839244"/>
                </a:cubicBezTo>
                <a:lnTo>
                  <a:pt x="3018773" y="801666"/>
                </a:lnTo>
                <a:cubicBezTo>
                  <a:pt x="3022948" y="789140"/>
                  <a:pt x="3024506" y="775410"/>
                  <a:pt x="3031299" y="764088"/>
                </a:cubicBezTo>
                <a:cubicBezTo>
                  <a:pt x="3037375" y="753961"/>
                  <a:pt x="3051070" y="749598"/>
                  <a:pt x="3056351" y="739035"/>
                </a:cubicBezTo>
                <a:cubicBezTo>
                  <a:pt x="3068161" y="715416"/>
                  <a:pt x="3066755" y="685851"/>
                  <a:pt x="3081403" y="663879"/>
                </a:cubicBezTo>
                <a:cubicBezTo>
                  <a:pt x="3113779" y="615315"/>
                  <a:pt x="3101694" y="640583"/>
                  <a:pt x="3118981" y="588723"/>
                </a:cubicBezTo>
                <a:cubicBezTo>
                  <a:pt x="3114806" y="534444"/>
                  <a:pt x="3120482" y="478487"/>
                  <a:pt x="3106455" y="425885"/>
                </a:cubicBezTo>
                <a:cubicBezTo>
                  <a:pt x="3102576" y="411339"/>
                  <a:pt x="3082342" y="407566"/>
                  <a:pt x="3068877" y="400833"/>
                </a:cubicBezTo>
                <a:cubicBezTo>
                  <a:pt x="3057067" y="394928"/>
                  <a:pt x="3043995" y="391934"/>
                  <a:pt x="3031299" y="388307"/>
                </a:cubicBezTo>
                <a:cubicBezTo>
                  <a:pt x="2953842" y="366176"/>
                  <a:pt x="2951758" y="373105"/>
                  <a:pt x="2843409" y="363255"/>
                </a:cubicBezTo>
                <a:cubicBezTo>
                  <a:pt x="2838170" y="361945"/>
                  <a:pt x="2765403" y="345115"/>
                  <a:pt x="2755727" y="338203"/>
                </a:cubicBezTo>
                <a:cubicBezTo>
                  <a:pt x="2736507" y="324474"/>
                  <a:pt x="2728030" y="295567"/>
                  <a:pt x="2705622" y="288098"/>
                </a:cubicBezTo>
                <a:cubicBezTo>
                  <a:pt x="2680570" y="279747"/>
                  <a:pt x="2652438" y="277694"/>
                  <a:pt x="2630466" y="263046"/>
                </a:cubicBezTo>
                <a:cubicBezTo>
                  <a:pt x="2617940" y="254695"/>
                  <a:pt x="2607826" y="239861"/>
                  <a:pt x="2592888" y="237994"/>
                </a:cubicBezTo>
                <a:cubicBezTo>
                  <a:pt x="2505785" y="227106"/>
                  <a:pt x="2417524" y="229643"/>
                  <a:pt x="2329842" y="225468"/>
                </a:cubicBezTo>
                <a:cubicBezTo>
                  <a:pt x="2313140" y="221293"/>
                  <a:pt x="2296290" y="217671"/>
                  <a:pt x="2279737" y="212942"/>
                </a:cubicBezTo>
                <a:cubicBezTo>
                  <a:pt x="2267041" y="209315"/>
                  <a:pt x="2254968" y="203618"/>
                  <a:pt x="2242159" y="200416"/>
                </a:cubicBezTo>
                <a:cubicBezTo>
                  <a:pt x="2221505" y="195252"/>
                  <a:pt x="2200183" y="193054"/>
                  <a:pt x="2179529" y="187890"/>
                </a:cubicBezTo>
                <a:cubicBezTo>
                  <a:pt x="2166720" y="184688"/>
                  <a:pt x="2154840" y="178228"/>
                  <a:pt x="2141951" y="175364"/>
                </a:cubicBezTo>
                <a:cubicBezTo>
                  <a:pt x="2062364" y="157678"/>
                  <a:pt x="1986512" y="156662"/>
                  <a:pt x="1903957" y="150312"/>
                </a:cubicBezTo>
                <a:cubicBezTo>
                  <a:pt x="1661410" y="101803"/>
                  <a:pt x="1927775" y="151326"/>
                  <a:pt x="1315233" y="125260"/>
                </a:cubicBezTo>
                <a:cubicBezTo>
                  <a:pt x="1293962" y="124355"/>
                  <a:pt x="1273143" y="118336"/>
                  <a:pt x="1252603" y="112734"/>
                </a:cubicBezTo>
                <a:lnTo>
                  <a:pt x="1139869" y="75156"/>
                </a:lnTo>
                <a:lnTo>
                  <a:pt x="1027135" y="37578"/>
                </a:lnTo>
                <a:cubicBezTo>
                  <a:pt x="1014609" y="33403"/>
                  <a:pt x="1002366" y="28254"/>
                  <a:pt x="989557" y="25052"/>
                </a:cubicBezTo>
                <a:cubicBezTo>
                  <a:pt x="914813" y="6366"/>
                  <a:pt x="956434" y="15356"/>
                  <a:pt x="864296" y="0"/>
                </a:cubicBezTo>
                <a:lnTo>
                  <a:pt x="626302" y="1252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5" name="תמונה 4">
            <a:extLst>
              <a:ext uri="{FF2B5EF4-FFF2-40B4-BE49-F238E27FC236}">
                <a16:creationId xmlns:a16="http://schemas.microsoft.com/office/drawing/2014/main" id="{6E3E4717-B6B1-6BAB-35BF-F5C4E226600E}"/>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 b="-31080"/>
          <a:stretch/>
        </p:blipFill>
        <p:spPr>
          <a:xfrm>
            <a:off x="-27877" y="-43900"/>
            <a:ext cx="6885877" cy="3190512"/>
          </a:xfrm>
          <a:prstGeom prst="rect">
            <a:avLst/>
          </a:prstGeom>
        </p:spPr>
      </p:pic>
      <p:sp>
        <p:nvSpPr>
          <p:cNvPr id="7" name="מלבן 6">
            <a:extLst>
              <a:ext uri="{FF2B5EF4-FFF2-40B4-BE49-F238E27FC236}">
                <a16:creationId xmlns:a16="http://schemas.microsoft.com/office/drawing/2014/main" id="{D9715AF0-7E5F-E5A3-0DD1-30861DD679ED}"/>
              </a:ext>
            </a:extLst>
          </p:cNvPr>
          <p:cNvSpPr/>
          <p:nvPr/>
        </p:nvSpPr>
        <p:spPr>
          <a:xfrm>
            <a:off x="3301511" y="138411"/>
            <a:ext cx="906908" cy="338554"/>
          </a:xfrm>
          <a:prstGeom prst="rect">
            <a:avLst/>
          </a:prstGeom>
        </p:spPr>
        <p:txBody>
          <a:bodyPr wrap="square">
            <a:spAutoFit/>
          </a:bodyPr>
          <a:lstStyle/>
          <a:p>
            <a:r>
              <a:rPr lang="he-IL" sz="1600" dirty="0">
                <a:solidFill>
                  <a:schemeClr val="bg1"/>
                </a:solidFill>
                <a:latin typeface="Segoe UI Semilight" panose="020B0402040204020203" pitchFamily="34" charset="0"/>
                <a:cs typeface="Segoe UI Semilight" panose="020B0402040204020203" pitchFamily="34" charset="0"/>
              </a:rPr>
              <a:t>121</a:t>
            </a:r>
          </a:p>
        </p:txBody>
      </p:sp>
      <p:sp>
        <p:nvSpPr>
          <p:cNvPr id="8" name="מלבן 7">
            <a:extLst>
              <a:ext uri="{FF2B5EF4-FFF2-40B4-BE49-F238E27FC236}">
                <a16:creationId xmlns:a16="http://schemas.microsoft.com/office/drawing/2014/main" id="{FB6CB5FA-9386-5143-6848-DC009BB1C385}"/>
              </a:ext>
            </a:extLst>
          </p:cNvPr>
          <p:cNvSpPr/>
          <p:nvPr/>
        </p:nvSpPr>
        <p:spPr>
          <a:xfrm>
            <a:off x="3031169" y="417455"/>
            <a:ext cx="2976238" cy="338554"/>
          </a:xfrm>
          <a:prstGeom prst="rect">
            <a:avLst/>
          </a:prstGeom>
        </p:spPr>
        <p:txBody>
          <a:bodyPr wrap="square">
            <a:spAutoFit/>
          </a:bodyPr>
          <a:lstStyle/>
          <a:p>
            <a:pPr algn="ctr"/>
            <a:r>
              <a:rPr lang="he-IL" sz="1600" b="1" dirty="0">
                <a:solidFill>
                  <a:schemeClr val="bg1"/>
                </a:solidFill>
                <a:latin typeface="Segoe UI Semilight" panose="020B0402040204020203" pitchFamily="34" charset="0"/>
                <a:ea typeface="Tahoma" panose="020B0604030504040204" pitchFamily="34" charset="0"/>
                <a:cs typeface="Segoe UI Semilight" panose="020B0402040204020203" pitchFamily="34" charset="0"/>
              </a:rPr>
              <a:t>נובמבר 2025</a:t>
            </a:r>
          </a:p>
        </p:txBody>
      </p:sp>
      <p:grpSp>
        <p:nvGrpSpPr>
          <p:cNvPr id="6" name="קבוצה 5" descr="לוגואים של איל&quot;ן, מרכז ספורט נכים ראשון לציון, בית חינוך עיוורים וארגון נכי צה&quot;ל">
            <a:extLst>
              <a:ext uri="{FF2B5EF4-FFF2-40B4-BE49-F238E27FC236}">
                <a16:creationId xmlns:a16="http://schemas.microsoft.com/office/drawing/2014/main" id="{8982D9BC-F766-034E-6356-B025AB44BFA2}"/>
              </a:ext>
            </a:extLst>
          </p:cNvPr>
          <p:cNvGrpSpPr/>
          <p:nvPr/>
        </p:nvGrpSpPr>
        <p:grpSpPr>
          <a:xfrm>
            <a:off x="61484" y="804307"/>
            <a:ext cx="2133811" cy="589929"/>
            <a:chOff x="61484" y="804307"/>
            <a:chExt cx="2133811" cy="589929"/>
          </a:xfrm>
        </p:grpSpPr>
        <p:pic>
          <p:nvPicPr>
            <p:cNvPr id="23" name="תמונה 22">
              <a:extLst>
                <a:ext uri="{FF2B5EF4-FFF2-40B4-BE49-F238E27FC236}">
                  <a16:creationId xmlns:a16="http://schemas.microsoft.com/office/drawing/2014/main" id="{BAFB75EB-8F8D-DA14-C266-3578ED456304}"/>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61484" y="837661"/>
              <a:ext cx="523220" cy="523220"/>
            </a:xfrm>
            <a:prstGeom prst="rect">
              <a:avLst/>
            </a:prstGeom>
          </p:spPr>
        </p:pic>
        <p:pic>
          <p:nvPicPr>
            <p:cNvPr id="27" name="תמונה 26">
              <a:extLst>
                <a:ext uri="{FF2B5EF4-FFF2-40B4-BE49-F238E27FC236}">
                  <a16:creationId xmlns:a16="http://schemas.microsoft.com/office/drawing/2014/main" id="{438FAAE8-8C37-535D-BDD1-40A00DD89BC4}"/>
                </a:ext>
              </a:extLst>
            </p:cNvPr>
            <p:cNvPicPr>
              <a:picLocks noChangeAspect="1"/>
            </p:cNvPicPr>
            <p:nvPr/>
          </p:nvPicPr>
          <p:blipFill>
            <a:blip r:embed="rId6" cstate="email">
              <a:lum bright="70000" contrast="-70000"/>
              <a:extLst>
                <a:ext uri="{28A0092B-C50C-407E-A947-70E740481C1C}">
                  <a14:useLocalDpi xmlns:a14="http://schemas.microsoft.com/office/drawing/2010/main"/>
                </a:ext>
              </a:extLst>
            </a:blip>
            <a:stretch>
              <a:fillRect/>
            </a:stretch>
          </p:blipFill>
          <p:spPr>
            <a:xfrm>
              <a:off x="724342" y="864555"/>
              <a:ext cx="737680" cy="469433"/>
            </a:xfrm>
            <a:prstGeom prst="rect">
              <a:avLst/>
            </a:prstGeom>
          </p:spPr>
        </p:pic>
        <p:pic>
          <p:nvPicPr>
            <p:cNvPr id="29" name="תמונה 28">
              <a:extLst>
                <a:ext uri="{FF2B5EF4-FFF2-40B4-BE49-F238E27FC236}">
                  <a16:creationId xmlns:a16="http://schemas.microsoft.com/office/drawing/2014/main" id="{4917DE99-C474-9189-186F-B7109F74F727}"/>
                </a:ext>
              </a:extLst>
            </p:cNvPr>
            <p:cNvPicPr>
              <a:picLocks noChangeAspect="1"/>
            </p:cNvPicPr>
            <p:nvPr/>
          </p:nvPicPr>
          <p:blipFill>
            <a:blip r:embed="rId7" cstate="email">
              <a:lum bright="70000" contrast="-70000"/>
              <a:extLst>
                <a:ext uri="{28A0092B-C50C-407E-A947-70E740481C1C}">
                  <a14:useLocalDpi xmlns:a14="http://schemas.microsoft.com/office/drawing/2010/main"/>
                </a:ext>
              </a:extLst>
            </a:blip>
            <a:stretch>
              <a:fillRect/>
            </a:stretch>
          </p:blipFill>
          <p:spPr>
            <a:xfrm>
              <a:off x="1600345" y="804307"/>
              <a:ext cx="594950" cy="589929"/>
            </a:xfrm>
            <a:prstGeom prst="rect">
              <a:avLst/>
            </a:prstGeom>
          </p:spPr>
        </p:pic>
      </p:grpSp>
      <p:sp>
        <p:nvSpPr>
          <p:cNvPr id="31" name="מלבן 30">
            <a:extLst>
              <a:ext uri="{FF2B5EF4-FFF2-40B4-BE49-F238E27FC236}">
                <a16:creationId xmlns:a16="http://schemas.microsoft.com/office/drawing/2014/main" id="{F8B02819-1F02-4F39-02FC-0D0C74EFB94C}"/>
              </a:ext>
            </a:extLst>
          </p:cNvPr>
          <p:cNvSpPr/>
          <p:nvPr/>
        </p:nvSpPr>
        <p:spPr>
          <a:xfrm>
            <a:off x="31271" y="7848955"/>
            <a:ext cx="6858000" cy="19787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cs typeface="Segoe UI" panose="020B0502040204020203" pitchFamily="34" charset="0"/>
            </a:endParaRPr>
          </a:p>
        </p:txBody>
      </p:sp>
      <p:pic>
        <p:nvPicPr>
          <p:cNvPr id="37" name="תמונה 36" descr="לוגואים של: אל על, רשת מלונות דן, הטוטו, קרן עזריאלי, מפעל הפיס, ויתניה, מסרד התרבות והספורט, פנגו, רודי פרוג'קט, ג'יימס ריצ'רדסון, מדיסון, כמיטק, צמיון מוטורס, אקרשטיין, אתנה, נור, בנק הפועלים, אלדן, תלמה, שיבא">
            <a:extLst>
              <a:ext uri="{FF2B5EF4-FFF2-40B4-BE49-F238E27FC236}">
                <a16:creationId xmlns:a16="http://schemas.microsoft.com/office/drawing/2014/main" id="{36D8F034-BF9A-D66C-1F02-615E385174A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278879" y="8232133"/>
            <a:ext cx="836572" cy="425498"/>
          </a:xfrm>
          <a:prstGeom prst="rect">
            <a:avLst/>
          </a:prstGeom>
        </p:spPr>
      </p:pic>
      <p:pic>
        <p:nvPicPr>
          <p:cNvPr id="38" name="תמונה 37" descr="לוגואים של: אל על, רשת מלונות דן, הטוטו, קרן עזריאלי, מפעל הפיס, ויתניה, מסרד התרבות והספורט, פנגו, רודי פרוג'קט, ג'יימס ריצ'רדסון, מדיסון, כמיטק, צמיון מוטורס, אקרשטיין, אתנה, נור, בנק הפועלים, אלדן, תלמה, שיבא">
            <a:extLst>
              <a:ext uri="{FF2B5EF4-FFF2-40B4-BE49-F238E27FC236}">
                <a16:creationId xmlns:a16="http://schemas.microsoft.com/office/drawing/2014/main" id="{C54CC00C-7724-9D65-C92F-00E34DEB14B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091350" y="9331968"/>
            <a:ext cx="479396" cy="479396"/>
          </a:xfrm>
          <a:prstGeom prst="rect">
            <a:avLst/>
          </a:prstGeom>
        </p:spPr>
      </p:pic>
      <p:pic>
        <p:nvPicPr>
          <p:cNvPr id="40" name="תמונה 39" descr="לוגואים של: אל על, רשת מלונות דן, הטוטו, קרן עזריאלי, מפעל הפיס, ויתניה, מסרד התרבות והספורט, פנגו, רודי פרוג'קט, ג'יימס ריצ'רדסון, מדיסון, כמיטק, צמיון מוטורס, אקרשטיין, אתנה, נור, בנק הפועלים, אלדן, תלמה, שיבא">
            <a:extLst>
              <a:ext uri="{FF2B5EF4-FFF2-40B4-BE49-F238E27FC236}">
                <a16:creationId xmlns:a16="http://schemas.microsoft.com/office/drawing/2014/main" id="{AD33FA0E-0B0D-571D-344B-6611B7081FC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883309" y="8249654"/>
            <a:ext cx="868072" cy="390457"/>
          </a:xfrm>
          <a:prstGeom prst="rect">
            <a:avLst/>
          </a:prstGeom>
        </p:spPr>
      </p:pic>
      <p:pic>
        <p:nvPicPr>
          <p:cNvPr id="44" name="תמונה 43" descr="לוגואים של: אל על, רשת מלונות דן, הטוטו, קרן עזריאלי, מפעל הפיס, ויתניה, מסרד התרבות והספורט, פנגו, רודי פרוג'קט, ג'יימס ריצ'רדסון, מדיסון, כמיטק, צמיון מוטורס, אקרשטיין, אתנה, נור, בנק הפועלים, אלדן, תלמה, שיבא">
            <a:extLst>
              <a:ext uri="{FF2B5EF4-FFF2-40B4-BE49-F238E27FC236}">
                <a16:creationId xmlns:a16="http://schemas.microsoft.com/office/drawing/2014/main" id="{A5845457-9437-40E7-D96D-AF224ABC0D2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436149" y="8223027"/>
            <a:ext cx="578965" cy="443710"/>
          </a:xfrm>
          <a:prstGeom prst="rect">
            <a:avLst/>
          </a:prstGeom>
        </p:spPr>
      </p:pic>
      <p:pic>
        <p:nvPicPr>
          <p:cNvPr id="45" name="תמונה 44" descr="לוגואים של: אל על, רשת מלונות דן, הטוטו, קרן עזריאלי, מפעל הפיס, ויתניה, מסרד התרבות והספורט, פנגו, רודי פרוג'קט, ג'יימס ריצ'רדסון, מדיסון, כמיטק, צמיון מוטורס, אקרשטיין, אתנה, נור, בנק הפועלים, אלדן, תלמה, שיבא">
            <a:extLst>
              <a:ext uri="{FF2B5EF4-FFF2-40B4-BE49-F238E27FC236}">
                <a16:creationId xmlns:a16="http://schemas.microsoft.com/office/drawing/2014/main" id="{7CF891F6-BA48-F057-73E8-C3F051F3ACC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141390" y="9400046"/>
            <a:ext cx="648691" cy="343241"/>
          </a:xfrm>
          <a:prstGeom prst="rect">
            <a:avLst/>
          </a:prstGeom>
        </p:spPr>
      </p:pic>
      <p:pic>
        <p:nvPicPr>
          <p:cNvPr id="48" name="תמונה 47" descr="לוגואים של: אל על, רשת מלונות דן, הטוטו, קרן עזריאלי, מפעל הפיס, ויתניה, מסרד התרבות והספורט, פנגו, רודי פרוג'קט, ג'יימס ריצ'רדסון, מדיסון, כמיטק, צמיון מוטורס, אקרשטיין, אתנה, נור, בנק הפועלים, אלדן, תלמה, שיבא">
            <a:extLst>
              <a:ext uri="{FF2B5EF4-FFF2-40B4-BE49-F238E27FC236}">
                <a16:creationId xmlns:a16="http://schemas.microsoft.com/office/drawing/2014/main" id="{CA7FE75F-226C-50F8-E260-3FA95F070DE0}"/>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043117" y="8810567"/>
            <a:ext cx="693831" cy="395571"/>
          </a:xfrm>
          <a:prstGeom prst="rect">
            <a:avLst/>
          </a:prstGeom>
        </p:spPr>
      </p:pic>
      <p:pic>
        <p:nvPicPr>
          <p:cNvPr id="52" name="תמונה 51" descr="לוגואים של: אל על, רשת מלונות דן, הטוטו, קרן עזריאלי, מפעל הפיס, ויתניה, מסרד התרבות והספורט, פנגו, רודי פרוג'קט, ג'יימס ריצ'רדסון, מדיסון, כמיטק, צמיון מוטורס, אקרשטיין, אתנה, נור, בנק הפועלים, אלדן, תלמה, שיבא">
            <a:extLst>
              <a:ext uri="{FF2B5EF4-FFF2-40B4-BE49-F238E27FC236}">
                <a16:creationId xmlns:a16="http://schemas.microsoft.com/office/drawing/2014/main" id="{A9DE9CC0-1A9B-6274-A6CA-D40FF17E74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728742" y="8886187"/>
            <a:ext cx="989503" cy="244330"/>
          </a:xfrm>
          <a:prstGeom prst="rect">
            <a:avLst/>
          </a:prstGeom>
        </p:spPr>
      </p:pic>
      <p:pic>
        <p:nvPicPr>
          <p:cNvPr id="53" name="תמונה 52" descr="לוגואים של: אל על, רשת מלונות דן, הטוטו, קרן עזריאלי, מפעל הפיס, ויתניה, מסרד התרבות והספורט, פנגו, רודי פרוג'קט, ג'יימס ריצ'רדסון, מדיסון, כמיטק, צמיון מוטורס, אקרשטיין, אתנה, נור, בנק הפועלים, אלדן, תלמה, שיבא">
            <a:extLst>
              <a:ext uri="{FF2B5EF4-FFF2-40B4-BE49-F238E27FC236}">
                <a16:creationId xmlns:a16="http://schemas.microsoft.com/office/drawing/2014/main" id="{A23AE266-DEB4-9CD0-236F-DA89418F7CFE}"/>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340258" y="9361476"/>
            <a:ext cx="333364" cy="420380"/>
          </a:xfrm>
          <a:prstGeom prst="rect">
            <a:avLst/>
          </a:prstGeom>
        </p:spPr>
      </p:pic>
      <p:pic>
        <p:nvPicPr>
          <p:cNvPr id="54" name="Picture 8" descr="לוגואים של: אל על, רשת מלונות דן, הטוטו, קרן עזריאלי, מפעל הפיס, ויתניה, מסרד התרבות והספורט, פנגו, רודי פרוג'קט, ג'יימס ריצ'רדסון, מדיסון, כמיטק, צמיון מוטורס, אקרשטיין, אתנה, נור, בנק הפועלים, אלדן, תלמה, שיבא">
            <a:extLst>
              <a:ext uri="{FF2B5EF4-FFF2-40B4-BE49-F238E27FC236}">
                <a16:creationId xmlns:a16="http://schemas.microsoft.com/office/drawing/2014/main" id="{3947105D-51B9-7693-B970-8649479B1913}"/>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5335813" y="8357846"/>
            <a:ext cx="1441160" cy="174073"/>
          </a:xfrm>
          <a:prstGeom prst="rect">
            <a:avLst/>
          </a:prstGeom>
          <a:noFill/>
          <a:extLst>
            <a:ext uri="{909E8E84-426E-40DD-AFC4-6F175D3DCCD1}">
              <a14:hiddenFill xmlns:a14="http://schemas.microsoft.com/office/drawing/2010/main">
                <a:solidFill>
                  <a:srgbClr val="FFFFFF"/>
                </a:solidFill>
              </a14:hiddenFill>
            </a:ext>
          </a:extLst>
        </p:spPr>
      </p:pic>
      <p:pic>
        <p:nvPicPr>
          <p:cNvPr id="55" name="תמונה 54" descr="לוגואים של: אל על, רשת מלונות דן, הטוטו, קרן עזריאלי, מפעל הפיס, ויתניה, מסרד התרבות והספורט, פנגו, רודי פרוג'קט, ג'יימס ריצ'רדסון, מדיסון, כמיטק, צמיון מוטורס, אקרשטיין, אתנה, נור, בנק הפועלים, אלדן, תלמה, שיבא">
            <a:extLst>
              <a:ext uri="{FF2B5EF4-FFF2-40B4-BE49-F238E27FC236}">
                <a16:creationId xmlns:a16="http://schemas.microsoft.com/office/drawing/2014/main" id="{E86DF36B-5CE0-A44D-0908-4FE76046ABF0}"/>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1338" y="8838641"/>
            <a:ext cx="790331" cy="339422"/>
          </a:xfrm>
          <a:prstGeom prst="rect">
            <a:avLst/>
          </a:prstGeom>
        </p:spPr>
      </p:pic>
      <p:pic>
        <p:nvPicPr>
          <p:cNvPr id="57" name="Picture 2" descr="לוגואים של: אל על, רשת מלונות דן, הטוטו, קרן עזריאלי, מפעל הפיס, ויתניה, מסרד התרבות והספורט, פנגו, רודי פרוג'קט, ג'יימס ריצ'רדסון, מדיסון, כמיטק, צמיון מוטורס, אקרשטיין, אתנה, נור, בנק הפועלים, אלדן, תלמה, שיבא">
            <a:extLst>
              <a:ext uri="{FF2B5EF4-FFF2-40B4-BE49-F238E27FC236}">
                <a16:creationId xmlns:a16="http://schemas.microsoft.com/office/drawing/2014/main" id="{58930B68-3C91-CB03-9E5E-DDDCF4CEED8C}"/>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94166" y="9396574"/>
            <a:ext cx="745954" cy="350184"/>
          </a:xfrm>
          <a:prstGeom prst="rect">
            <a:avLst/>
          </a:prstGeom>
          <a:noFill/>
          <a:extLst>
            <a:ext uri="{909E8E84-426E-40DD-AFC4-6F175D3DCCD1}">
              <a14:hiddenFill xmlns:a14="http://schemas.microsoft.com/office/drawing/2010/main">
                <a:solidFill>
                  <a:srgbClr val="FFFFFF"/>
                </a:solidFill>
              </a14:hiddenFill>
            </a:ext>
          </a:extLst>
        </p:spPr>
      </p:pic>
      <p:pic>
        <p:nvPicPr>
          <p:cNvPr id="33" name="תמונה 32">
            <a:extLst>
              <a:ext uri="{FF2B5EF4-FFF2-40B4-BE49-F238E27FC236}">
                <a16:creationId xmlns:a16="http://schemas.microsoft.com/office/drawing/2014/main" id="{3F8A3F86-4163-AEB0-09CE-D1E4216C0BB7}"/>
              </a:ext>
              <a:ext uri="{C183D7F6-B498-43B3-948B-1728B52AA6E4}">
                <adec:decorative xmlns:adec="http://schemas.microsoft.com/office/drawing/2017/decorative" val="1"/>
              </a:ext>
            </a:extLst>
          </p:cNvPr>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0" y="5530229"/>
            <a:ext cx="6858000" cy="2490609"/>
          </a:xfrm>
          <a:prstGeom prst="rect">
            <a:avLst/>
          </a:prstGeom>
        </p:spPr>
      </p:pic>
      <p:sp>
        <p:nvSpPr>
          <p:cNvPr id="3" name="כותרת 2">
            <a:extLst>
              <a:ext uri="{FF2B5EF4-FFF2-40B4-BE49-F238E27FC236}">
                <a16:creationId xmlns:a16="http://schemas.microsoft.com/office/drawing/2014/main" id="{54BC4F10-E643-29B8-AD4F-6B6DF9DB6A47}"/>
              </a:ext>
            </a:extLst>
          </p:cNvPr>
          <p:cNvSpPr>
            <a:spLocks noGrp="1"/>
          </p:cNvSpPr>
          <p:nvPr>
            <p:ph type="ctrTitle"/>
          </p:nvPr>
        </p:nvSpPr>
        <p:spPr>
          <a:xfrm>
            <a:off x="514350" y="-3448756"/>
            <a:ext cx="5829300" cy="3448756"/>
          </a:xfrm>
        </p:spPr>
        <p:txBody>
          <a:bodyPr vert="horz" lIns="91440" tIns="45720" rIns="91440" bIns="45720" rtlCol="0" anchor="b">
            <a:normAutofit/>
          </a:bodyPr>
          <a:lstStyle/>
          <a:p>
            <a:r>
              <a:rPr lang="he-IL" dirty="0"/>
              <a:t>שער</a:t>
            </a:r>
          </a:p>
        </p:txBody>
      </p:sp>
      <p:pic>
        <p:nvPicPr>
          <p:cNvPr id="12" name="גרפיקה 11">
            <a:extLst>
              <a:ext uri="{FF2B5EF4-FFF2-40B4-BE49-F238E27FC236}">
                <a16:creationId xmlns:a16="http://schemas.microsoft.com/office/drawing/2014/main" id="{A16524F8-7845-533D-789E-69954C46F73A}"/>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360254" y="803016"/>
            <a:ext cx="437014" cy="530972"/>
          </a:xfrm>
          <a:prstGeom prst="rect">
            <a:avLst/>
          </a:prstGeom>
        </p:spPr>
      </p:pic>
      <p:pic>
        <p:nvPicPr>
          <p:cNvPr id="14" name="תמונה 13" descr="תמונה שמכילה גופן, גרפיקה, לוגו, עיצוב גרפי&#10;&#10;התיאור נוצר באופן אוטומטי">
            <a:extLst>
              <a:ext uri="{FF2B5EF4-FFF2-40B4-BE49-F238E27FC236}">
                <a16:creationId xmlns:a16="http://schemas.microsoft.com/office/drawing/2014/main" id="{8DDB0B11-4077-C8EA-0032-0385374C88F9}"/>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4325284" y="9427351"/>
            <a:ext cx="713705" cy="288631"/>
          </a:xfrm>
          <a:prstGeom prst="rect">
            <a:avLst/>
          </a:prstGeom>
        </p:spPr>
      </p:pic>
      <p:pic>
        <p:nvPicPr>
          <p:cNvPr id="9" name="תמונה 8" descr="תמונה שמכילה גופן, טקסט, גרפיקה, צילום מסך&#10;&#10;התיאור נוצר באופן אוטומטי">
            <a:extLst>
              <a:ext uri="{FF2B5EF4-FFF2-40B4-BE49-F238E27FC236}">
                <a16:creationId xmlns:a16="http://schemas.microsoft.com/office/drawing/2014/main" id="{8D4FE395-2F41-A2D8-FD60-213742DEBD11}"/>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2872015" y="9490211"/>
            <a:ext cx="1152000" cy="162910"/>
          </a:xfrm>
          <a:prstGeom prst="rect">
            <a:avLst/>
          </a:prstGeom>
        </p:spPr>
      </p:pic>
      <p:pic>
        <p:nvPicPr>
          <p:cNvPr id="15" name="תמונה 14" descr="תמונה שמכילה גופן, טקסט, לבן, טיפוגרפיה&#10;&#10;התיאור נוצר באופן אוטומטי">
            <a:extLst>
              <a:ext uri="{FF2B5EF4-FFF2-40B4-BE49-F238E27FC236}">
                <a16:creationId xmlns:a16="http://schemas.microsoft.com/office/drawing/2014/main" id="{D156B876-9DB4-B0C5-6CEA-4A717EF5A607}"/>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3293342" y="8821898"/>
            <a:ext cx="1110527" cy="372908"/>
          </a:xfrm>
          <a:prstGeom prst="rect">
            <a:avLst/>
          </a:prstGeom>
        </p:spPr>
      </p:pic>
      <p:pic>
        <p:nvPicPr>
          <p:cNvPr id="11" name="תמונה 10" descr="תמונה שמכילה טקסט, גופן, גרפיקה, לוגו&#10;&#10;התיאור נוצר באופן אוטומטי">
            <a:extLst>
              <a:ext uri="{FF2B5EF4-FFF2-40B4-BE49-F238E27FC236}">
                <a16:creationId xmlns:a16="http://schemas.microsoft.com/office/drawing/2014/main" id="{C4192A2A-8ECC-5606-4C5E-1276D089FD68}"/>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27710" y="8161625"/>
            <a:ext cx="534901" cy="566514"/>
          </a:xfrm>
          <a:prstGeom prst="rect">
            <a:avLst/>
          </a:prstGeom>
        </p:spPr>
      </p:pic>
      <p:pic>
        <p:nvPicPr>
          <p:cNvPr id="4" name="Picture 2">
            <a:extLst>
              <a:ext uri="{FF2B5EF4-FFF2-40B4-BE49-F238E27FC236}">
                <a16:creationId xmlns:a16="http://schemas.microsoft.com/office/drawing/2014/main" id="{6096AB71-FE63-DCDF-2640-217C2878140E}"/>
              </a:ext>
            </a:extLst>
          </p:cNvPr>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1206542" y="8771064"/>
            <a:ext cx="718527" cy="47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תמונה 15" descr="תמונה שמכילה גופן, גרפיקה, משולש, לוגו&#10;&#10;התיאור נוצר באופן אוטומטי">
            <a:extLst>
              <a:ext uri="{FF2B5EF4-FFF2-40B4-BE49-F238E27FC236}">
                <a16:creationId xmlns:a16="http://schemas.microsoft.com/office/drawing/2014/main" id="{ED61F326-EDF8-32AE-2912-3B65049DBF82}"/>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2072079" y="8287289"/>
            <a:ext cx="886102" cy="315187"/>
          </a:xfrm>
          <a:prstGeom prst="rect">
            <a:avLst/>
          </a:prstGeom>
        </p:spPr>
      </p:pic>
      <p:sp>
        <p:nvSpPr>
          <p:cNvPr id="13" name="מלבן 12">
            <a:extLst>
              <a:ext uri="{FF2B5EF4-FFF2-40B4-BE49-F238E27FC236}">
                <a16:creationId xmlns:a16="http://schemas.microsoft.com/office/drawing/2014/main" id="{727416F9-8278-CBB4-1849-C4B1FCCA6C5A}"/>
              </a:ext>
            </a:extLst>
          </p:cNvPr>
          <p:cNvSpPr/>
          <p:nvPr/>
        </p:nvSpPr>
        <p:spPr>
          <a:xfrm>
            <a:off x="91338" y="0"/>
            <a:ext cx="1370684" cy="666852"/>
          </a:xfrm>
          <a:prstGeom prst="rect">
            <a:avLst/>
          </a:prstGeom>
          <a:solidFill>
            <a:srgbClr val="001F7A"/>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2" name="תמונה 21" descr="תמונה שמכילה גופן, טקסט, גרפיקה, לוגו&#10;&#10;תוכן שנוצר על-ידי בינה מלאכותית עשוי להיות שגוי.">
            <a:extLst>
              <a:ext uri="{FF2B5EF4-FFF2-40B4-BE49-F238E27FC236}">
                <a16:creationId xmlns:a16="http://schemas.microsoft.com/office/drawing/2014/main" id="{E2F56750-2885-EB50-9408-2C7D4F151A5D}"/>
              </a:ext>
            </a:extLst>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2249942" y="8795040"/>
            <a:ext cx="718527" cy="426625"/>
          </a:xfrm>
          <a:prstGeom prst="rect">
            <a:avLst/>
          </a:prstGeom>
        </p:spPr>
      </p:pic>
      <p:pic>
        <p:nvPicPr>
          <p:cNvPr id="20" name="תמונה 19" descr="תמונה שמכילה גרפיקה, עיצוב גרפי, גופן, לוגו&#10;&#10;תוכן שנוצר על-ידי בינה מלאכותית עשוי להיות שגוי.">
            <a:extLst>
              <a:ext uri="{FF2B5EF4-FFF2-40B4-BE49-F238E27FC236}">
                <a16:creationId xmlns:a16="http://schemas.microsoft.com/office/drawing/2014/main" id="{DB798DF9-38FD-0B3D-EF4F-68BEAA1251C5}"/>
              </a:ext>
            </a:extLst>
          </p:cNvPr>
          <p:cNvPicPr>
            <a:picLocks noChangeAspect="1"/>
          </p:cNvPicPr>
          <p:nvPr/>
        </p:nvPicPr>
        <p:blipFill>
          <a:blip r:embed="rId29" cstate="email">
            <a:biLevel thresh="25000"/>
            <a:extLst>
              <a:ext uri="{28A0092B-C50C-407E-A947-70E740481C1C}">
                <a14:useLocalDpi xmlns:a14="http://schemas.microsoft.com/office/drawing/2010/main"/>
              </a:ext>
            </a:extLst>
          </a:blip>
          <a:stretch>
            <a:fillRect/>
          </a:stretch>
        </p:blipFill>
        <p:spPr>
          <a:xfrm>
            <a:off x="0" y="270586"/>
            <a:ext cx="1571578" cy="268696"/>
          </a:xfrm>
          <a:prstGeom prst="rect">
            <a:avLst/>
          </a:prstGeom>
        </p:spPr>
      </p:pic>
      <p:pic>
        <p:nvPicPr>
          <p:cNvPr id="17" name="תמונה 16" descr="תמונה שמכילה גרפיקה, גופן, עיצוב גרפי, כחול חשמלי&#10;&#10;תוכן שנוצר על-ידי בינה מלאכותית עשוי להיות שגוי.">
            <a:extLst>
              <a:ext uri="{FF2B5EF4-FFF2-40B4-BE49-F238E27FC236}">
                <a16:creationId xmlns:a16="http://schemas.microsoft.com/office/drawing/2014/main" id="{13241AAD-1EF4-2257-C265-CEED743EFB49}"/>
              </a:ext>
            </a:extLst>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5967965" y="9344239"/>
            <a:ext cx="751370" cy="381810"/>
          </a:xfrm>
          <a:prstGeom prst="rect">
            <a:avLst/>
          </a:prstGeom>
        </p:spPr>
      </p:pic>
      <p:sp>
        <p:nvSpPr>
          <p:cNvPr id="2" name="תיבת טקסט 1">
            <a:extLst>
              <a:ext uri="{FF2B5EF4-FFF2-40B4-BE49-F238E27FC236}">
                <a16:creationId xmlns:a16="http://schemas.microsoft.com/office/drawing/2014/main" id="{660A353F-A266-21FC-DF54-F08922FBCA78}"/>
              </a:ext>
            </a:extLst>
          </p:cNvPr>
          <p:cNvSpPr txBox="1"/>
          <p:nvPr/>
        </p:nvSpPr>
        <p:spPr>
          <a:xfrm>
            <a:off x="0" y="7463316"/>
            <a:ext cx="3900229" cy="584775"/>
          </a:xfrm>
          <a:prstGeom prst="rect">
            <a:avLst/>
          </a:prstGeom>
          <a:noFill/>
        </p:spPr>
        <p:txBody>
          <a:bodyPr wrap="square" rtlCol="1">
            <a:spAutoFit/>
          </a:bodyPr>
          <a:lstStyle/>
          <a:p>
            <a:r>
              <a:rPr lang="he-IL" sz="1600" b="1" dirty="0">
                <a:solidFill>
                  <a:schemeClr val="bg1"/>
                </a:solidFill>
                <a:latin typeface="Segoe UI" panose="020B0502040204020203" pitchFamily="34" charset="0"/>
                <a:cs typeface="Segoe UI" panose="020B0502040204020203" pitchFamily="34" charset="0"/>
              </a:rPr>
              <a:t>המאמן רז שהם מוביל את נבחרת הנשים בכדורשער לסגנות אליפות אירופה</a:t>
            </a:r>
          </a:p>
        </p:txBody>
      </p:sp>
    </p:spTree>
    <p:extLst>
      <p:ext uri="{BB962C8B-B14F-4D97-AF65-F5344CB8AC3E}">
        <p14:creationId xmlns:p14="http://schemas.microsoft.com/office/powerpoint/2010/main" val="2562408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7FB40-8198-6959-2BB6-8CAB6CEC8A87}"/>
            </a:ext>
          </a:extLst>
        </p:cNvPr>
        <p:cNvGrpSpPr/>
        <p:nvPr/>
      </p:nvGrpSpPr>
      <p:grpSpPr>
        <a:xfrm>
          <a:off x="0" y="0"/>
          <a:ext cx="0" cy="0"/>
          <a:chOff x="0" y="0"/>
          <a:chExt cx="0" cy="0"/>
        </a:xfrm>
      </p:grpSpPr>
      <p:pic>
        <p:nvPicPr>
          <p:cNvPr id="1028" name="Picture 4" descr="אישה רצה על כביש‏">
            <a:extLst>
              <a:ext uri="{FF2B5EF4-FFF2-40B4-BE49-F238E27FC236}">
                <a16:creationId xmlns:a16="http://schemas.microsoft.com/office/drawing/2014/main" id="{A8C1F08C-CEB3-4362-1A62-AEB6547B289E}"/>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a:fillRect/>
          </a:stretch>
        </p:blipFill>
        <p:spPr bwMode="auto">
          <a:xfrm>
            <a:off x="3465513" y="6220747"/>
            <a:ext cx="3255706" cy="281057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אישה יורת במטווח‏">
            <a:extLst>
              <a:ext uri="{FF2B5EF4-FFF2-40B4-BE49-F238E27FC236}">
                <a16:creationId xmlns:a16="http://schemas.microsoft.com/office/drawing/2014/main" id="{FDA183FF-70F1-A93A-524A-0FAA2D3C225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a:fillRect/>
          </a:stretch>
        </p:blipFill>
        <p:spPr bwMode="auto">
          <a:xfrm>
            <a:off x="255073" y="7322971"/>
            <a:ext cx="2867162" cy="2478254"/>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a:extLst>
              <a:ext uri="{FF2B5EF4-FFF2-40B4-BE49-F238E27FC236}">
                <a16:creationId xmlns:a16="http://schemas.microsoft.com/office/drawing/2014/main" id="{B3475E4C-B999-0685-9DBC-008B902D17EB}"/>
              </a:ext>
            </a:extLst>
          </p:cNvPr>
          <p:cNvSpPr/>
          <p:nvPr/>
        </p:nvSpPr>
        <p:spPr>
          <a:xfrm>
            <a:off x="3449400" y="1553902"/>
            <a:ext cx="3395426" cy="4382482"/>
          </a:xfrm>
          <a:prstGeom prst="rect">
            <a:avLst/>
          </a:prstGeom>
          <a:solidFill>
            <a:schemeClr val="bg1"/>
          </a:solidFill>
        </p:spPr>
        <p:txBody>
          <a:bodyPr wrap="square">
            <a:spAutoFit/>
          </a:bodyPr>
          <a:lstStyle/>
          <a:p>
            <a:pPr algn="just">
              <a:lnSpc>
                <a:spcPct val="150000"/>
              </a:lnSpc>
              <a:spcAft>
                <a:spcPts val="800"/>
              </a:spcAft>
            </a:pPr>
            <a:r>
              <a:rPr lang="he-IL" sz="1100" b="1" dirty="0">
                <a:solidFill>
                  <a:srgbClr val="002060"/>
                </a:solidFill>
                <a:latin typeface="Segoe UI" panose="020B0502040204020203" pitchFamily="34" charset="0"/>
                <a:cs typeface="Segoe UI" panose="020B0502040204020203" pitchFamily="34" charset="0"/>
              </a:rPr>
              <a:t>אליפות עולם </a:t>
            </a:r>
          </a:p>
          <a:p>
            <a:pPr algn="just">
              <a:lnSpc>
                <a:spcPct val="150000"/>
              </a:lnSpc>
              <a:spcAft>
                <a:spcPts val="800"/>
              </a:spcAft>
            </a:pPr>
            <a:r>
              <a:rPr lang="he-IL" sz="1100" b="1" dirty="0">
                <a:solidFill>
                  <a:srgbClr val="002060"/>
                </a:solidFill>
                <a:latin typeface="Segoe UI" panose="020B0502040204020203" pitchFamily="34" charset="0"/>
                <a:cs typeface="Segoe UI" panose="020B0502040204020203" pitchFamily="34" charset="0"/>
              </a:rPr>
              <a:t>עתליה נבו</a:t>
            </a:r>
            <a:r>
              <a:rPr lang="he-IL" sz="1100" dirty="0">
                <a:solidFill>
                  <a:srgbClr val="002060"/>
                </a:solidFill>
                <a:latin typeface="Segoe UI" panose="020B0502040204020203" pitchFamily="34" charset="0"/>
                <a:cs typeface="Segoe UI" panose="020B0502040204020203" pitchFamily="34" charset="0"/>
              </a:rPr>
              <a:t>, השתתפה החודש באליפות העולם שנערכה באוסטרליה. </a:t>
            </a:r>
          </a:p>
          <a:p>
            <a:pPr algn="just">
              <a:lnSpc>
                <a:spcPct val="150000"/>
              </a:lnSpc>
              <a:spcAft>
                <a:spcPts val="800"/>
              </a:spcAft>
            </a:pPr>
            <a:r>
              <a:rPr lang="he-IL" sz="1100" dirty="0">
                <a:solidFill>
                  <a:srgbClr val="002060"/>
                </a:solidFill>
                <a:latin typeface="Segoe UI" panose="020B0502040204020203" pitchFamily="34" charset="0"/>
                <a:cs typeface="Segoe UI" panose="020B0502040204020203" pitchFamily="34" charset="0"/>
              </a:rPr>
              <a:t>עתליה שמתמודדת בקלאס </a:t>
            </a:r>
            <a:r>
              <a:rPr lang="en-US" sz="1100" dirty="0">
                <a:solidFill>
                  <a:srgbClr val="002060"/>
                </a:solidFill>
                <a:latin typeface="Segoe UI" panose="020B0502040204020203" pitchFamily="34" charset="0"/>
                <a:cs typeface="Segoe UI" panose="020B0502040204020203" pitchFamily="34" charset="0"/>
              </a:rPr>
              <a:t>PTS3 </a:t>
            </a:r>
            <a:r>
              <a:rPr lang="he-IL" sz="1100" dirty="0">
                <a:solidFill>
                  <a:srgbClr val="002060"/>
                </a:solidFill>
                <a:latin typeface="Segoe UI" panose="020B0502040204020203" pitchFamily="34" charset="0"/>
                <a:cs typeface="Segoe UI" panose="020B0502040204020203" pitchFamily="34" charset="0"/>
              </a:rPr>
              <a:t> ומדורגת 7 בעולם, התחרתה מול המדורגות 1,2 ו 6 וסיימה רביעית. </a:t>
            </a:r>
          </a:p>
          <a:p>
            <a:pPr algn="just">
              <a:lnSpc>
                <a:spcPct val="150000"/>
              </a:lnSpc>
              <a:spcAft>
                <a:spcPts val="800"/>
              </a:spcAft>
            </a:pPr>
            <a:r>
              <a:rPr lang="he-IL" sz="1100" dirty="0">
                <a:solidFill>
                  <a:srgbClr val="002060"/>
                </a:solidFill>
                <a:latin typeface="Segoe UI" panose="020B0502040204020203" pitchFamily="34" charset="0"/>
                <a:cs typeface="Segoe UI" panose="020B0502040204020203" pitchFamily="34" charset="0"/>
              </a:rPr>
              <a:t>עתליה סיימה את 750 מטר שחייה, 20 קילומטר רכיבה על אופניים ו 5 קילומטר ריצה בזמן של 1:34.01 שעות. </a:t>
            </a:r>
          </a:p>
          <a:p>
            <a:pPr algn="just">
              <a:lnSpc>
                <a:spcPct val="150000"/>
              </a:lnSpc>
              <a:spcAft>
                <a:spcPts val="800"/>
              </a:spcAft>
            </a:pPr>
            <a:r>
              <a:rPr lang="he-IL" sz="1100" b="1" dirty="0">
                <a:solidFill>
                  <a:srgbClr val="002060"/>
                </a:solidFill>
                <a:latin typeface="Segoe UI" panose="020B0502040204020203" pitchFamily="34" charset="0"/>
                <a:cs typeface="Segoe UI" panose="020B0502040204020203" pitchFamily="34" charset="0"/>
              </a:rPr>
              <a:t>ארז אייזנברג </a:t>
            </a:r>
            <a:r>
              <a:rPr lang="he-IL" sz="1100" dirty="0">
                <a:solidFill>
                  <a:srgbClr val="002060"/>
                </a:solidFill>
                <a:latin typeface="Segoe UI" panose="020B0502040204020203" pitchFamily="34" charset="0"/>
                <a:cs typeface="Segoe UI" panose="020B0502040204020203" pitchFamily="34" charset="0"/>
              </a:rPr>
              <a:t>המאמן, אמר בסיום: "עתליה מסיימת את אליפות העולם במקום הרביעי עם ביצוע מעולה וצבירת ניקוד משמעותית על מסלול מאתגר ומרובה בעליות, תוך התמודדות עם מתחרות מהשורה הראשונה. </a:t>
            </a:r>
          </a:p>
          <a:p>
            <a:pPr algn="just">
              <a:lnSpc>
                <a:spcPct val="150000"/>
              </a:lnSpc>
              <a:spcAft>
                <a:spcPts val="800"/>
              </a:spcAft>
            </a:pPr>
            <a:r>
              <a:rPr lang="he-IL" sz="1100" dirty="0">
                <a:solidFill>
                  <a:srgbClr val="002060"/>
                </a:solidFill>
                <a:latin typeface="Segoe UI" panose="020B0502040204020203" pitchFamily="34" charset="0"/>
                <a:cs typeface="Segoe UI" panose="020B0502040204020203" pitchFamily="34" charset="0"/>
              </a:rPr>
              <a:t>לסיכום, תחרות מעולה וצבירת נקודות קריטית להמשך הדרך לקראת המשחקים האולימפיים בלוס אנג׳לס 2028".</a:t>
            </a: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pic>
        <p:nvPicPr>
          <p:cNvPr id="8" name="תמונה 7">
            <a:extLst>
              <a:ext uri="{FF2B5EF4-FFF2-40B4-BE49-F238E27FC236}">
                <a16:creationId xmlns:a16="http://schemas.microsoft.com/office/drawing/2014/main" id="{2A0946A5-42E8-33A7-CFC3-35D270FEA22E}"/>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pic>
        <p:nvPicPr>
          <p:cNvPr id="2" name="תמונה 1">
            <a:extLst>
              <a:ext uri="{FF2B5EF4-FFF2-40B4-BE49-F238E27FC236}">
                <a16:creationId xmlns:a16="http://schemas.microsoft.com/office/drawing/2014/main" id="{B38D040C-4020-DE17-A0A2-D644AE7B58A1}"/>
              </a:ext>
              <a:ext uri="{C183D7F6-B498-43B3-948B-1728B52AA6E4}">
                <adec:decorative xmlns:adec="http://schemas.microsoft.com/office/drawing/2017/decorative" val="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1"/>
            <a:ext cx="6858000" cy="1406516"/>
          </a:xfrm>
          <a:prstGeom prst="rect">
            <a:avLst/>
          </a:prstGeom>
        </p:spPr>
      </p:pic>
      <p:sp>
        <p:nvSpPr>
          <p:cNvPr id="5" name="TextBox 4">
            <a:extLst>
              <a:ext uri="{FF2B5EF4-FFF2-40B4-BE49-F238E27FC236}">
                <a16:creationId xmlns:a16="http://schemas.microsoft.com/office/drawing/2014/main" id="{B44AD11A-2369-DC3A-9504-FBD9F6DCE913}"/>
              </a:ext>
            </a:extLst>
          </p:cNvPr>
          <p:cNvSpPr txBox="1"/>
          <p:nvPr/>
        </p:nvSpPr>
        <p:spPr>
          <a:xfrm>
            <a:off x="2402015" y="371959"/>
            <a:ext cx="4455986" cy="523220"/>
          </a:xfrm>
          <a:prstGeom prst="rect">
            <a:avLst/>
          </a:prstGeom>
          <a:noFill/>
        </p:spPr>
        <p:txBody>
          <a:bodyPr wrap="square" rtlCol="1">
            <a:spAutoFit/>
          </a:bodyPr>
          <a:lstStyle/>
          <a:p>
            <a:r>
              <a:rPr lang="he-IL" sz="2800" b="1" dirty="0">
                <a:solidFill>
                  <a:schemeClr val="bg1"/>
                </a:solidFill>
                <a:latin typeface="Segoe UI Semilight" panose="020B0402040204020203" pitchFamily="34" charset="0"/>
                <a:cs typeface="Segoe UI Semilight" panose="020B0402040204020203" pitchFamily="34" charset="0"/>
              </a:rPr>
              <a:t>10 בעולם</a:t>
            </a:r>
          </a:p>
        </p:txBody>
      </p:sp>
      <p:sp>
        <p:nvSpPr>
          <p:cNvPr id="10" name="מקבילית 9">
            <a:extLst>
              <a:ext uri="{FF2B5EF4-FFF2-40B4-BE49-F238E27FC236}">
                <a16:creationId xmlns:a16="http://schemas.microsoft.com/office/drawing/2014/main" id="{3C87E384-8FA4-F8EF-F456-A240CA1F30DC}"/>
              </a:ext>
              <a:ext uri="{C183D7F6-B498-43B3-948B-1728B52AA6E4}">
                <adec:decorative xmlns:adec="http://schemas.microsoft.com/office/drawing/2017/decorative" val="1"/>
              </a:ext>
            </a:extLst>
          </p:cNvPr>
          <p:cNvSpPr/>
          <p:nvPr/>
        </p:nvSpPr>
        <p:spPr>
          <a:xfrm>
            <a:off x="3796520" y="1172912"/>
            <a:ext cx="3475570" cy="334900"/>
          </a:xfrm>
          <a:prstGeom prst="parallelogram">
            <a:avLst>
              <a:gd name="adj" fmla="val 7438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7030A0"/>
              </a:solidFill>
              <a:cs typeface="Segoe UI" panose="020B0502040204020203" pitchFamily="34" charset="0"/>
            </a:endParaRPr>
          </a:p>
        </p:txBody>
      </p:sp>
      <p:sp>
        <p:nvSpPr>
          <p:cNvPr id="11" name="תיבת טקסט 10">
            <a:extLst>
              <a:ext uri="{FF2B5EF4-FFF2-40B4-BE49-F238E27FC236}">
                <a16:creationId xmlns:a16="http://schemas.microsoft.com/office/drawing/2014/main" id="{B9E5BE2C-0B86-42C3-54FE-60E85A04B2CD}"/>
              </a:ext>
            </a:extLst>
          </p:cNvPr>
          <p:cNvSpPr txBox="1"/>
          <p:nvPr/>
        </p:nvSpPr>
        <p:spPr>
          <a:xfrm>
            <a:off x="3841276" y="1082072"/>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Segoe UI" panose="020B0502040204020203" pitchFamily="34" charset="0"/>
                <a:cs typeface="Segoe UI" panose="020B0502040204020203" pitchFamily="34" charset="0"/>
              </a:rPr>
              <a:t>טריאתלון</a:t>
            </a:r>
          </a:p>
        </p:txBody>
      </p:sp>
      <p:sp>
        <p:nvSpPr>
          <p:cNvPr id="3" name="מקבילית 2">
            <a:extLst>
              <a:ext uri="{FF2B5EF4-FFF2-40B4-BE49-F238E27FC236}">
                <a16:creationId xmlns:a16="http://schemas.microsoft.com/office/drawing/2014/main" id="{1CAFE185-D1C5-52FD-E985-20A5D77A4D19}"/>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he-IL" sz="1600" b="1" dirty="0">
                <a:solidFill>
                  <a:srgbClr val="001F7A"/>
                </a:solidFill>
                <a:latin typeface="Segoe UI" panose="020B0502040204020203" pitchFamily="34" charset="0"/>
                <a:cs typeface="Segoe UI" panose="020B0502040204020203" pitchFamily="34" charset="0"/>
              </a:rPr>
              <a:t>נובמבר 2025 גיליון 121</a:t>
            </a:r>
            <a:endParaRPr lang="x-none" sz="1600" b="1" dirty="0">
              <a:solidFill>
                <a:srgbClr val="001F7A"/>
              </a:solidFill>
              <a:latin typeface="Segoe UI" panose="020B0502040204020203" pitchFamily="34" charset="0"/>
              <a:cs typeface="Segoe UI" panose="020B0502040204020203" pitchFamily="34" charset="0"/>
            </a:endParaRPr>
          </a:p>
        </p:txBody>
      </p:sp>
      <p:sp>
        <p:nvSpPr>
          <p:cNvPr id="9" name="כותרת 8">
            <a:extLst>
              <a:ext uri="{FF2B5EF4-FFF2-40B4-BE49-F238E27FC236}">
                <a16:creationId xmlns:a16="http://schemas.microsoft.com/office/drawing/2014/main" id="{159EF927-2B88-6CAE-BB56-94AA537329E1}"/>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בעולם</a:t>
            </a:r>
          </a:p>
        </p:txBody>
      </p:sp>
      <p:sp>
        <p:nvSpPr>
          <p:cNvPr id="6" name="מלבן 5">
            <a:extLst>
              <a:ext uri="{FF2B5EF4-FFF2-40B4-BE49-F238E27FC236}">
                <a16:creationId xmlns:a16="http://schemas.microsoft.com/office/drawing/2014/main" id="{7E068131-4B7B-30F0-3F90-740B275CF638}"/>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2" name="תמונה 11" descr="תמונה שמכילה טקסט, גופן, גרפיקה, לוגו&#10;&#10;תוכן שנוצר על-ידי בינה מלאכותית עשוי להיות שגוי.">
            <a:extLst>
              <a:ext uri="{FF2B5EF4-FFF2-40B4-BE49-F238E27FC236}">
                <a16:creationId xmlns:a16="http://schemas.microsoft.com/office/drawing/2014/main" id="{6446F134-654A-C93A-0941-D7B891DF2430}"/>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14" name="תיבת טקסט 13">
            <a:extLst>
              <a:ext uri="{FF2B5EF4-FFF2-40B4-BE49-F238E27FC236}">
                <a16:creationId xmlns:a16="http://schemas.microsoft.com/office/drawing/2014/main" id="{6694A007-3268-280A-0F89-089A314D7986}"/>
              </a:ext>
            </a:extLst>
          </p:cNvPr>
          <p:cNvSpPr txBox="1"/>
          <p:nvPr/>
        </p:nvSpPr>
        <p:spPr>
          <a:xfrm>
            <a:off x="17580" y="2979250"/>
            <a:ext cx="3395427" cy="4285019"/>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800"/>
              </a:spcAft>
              <a:buClrTx/>
              <a:buSzTx/>
              <a:buFontTx/>
              <a:buNone/>
              <a:tabLst/>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אליפות אירופה </a:t>
            </a:r>
          </a:p>
          <a:p>
            <a:pPr marL="0" marR="0" lvl="0" indent="0" algn="just" defTabSz="914400" rtl="1" eaLnBrk="1" fontAlgn="auto" latinLnBrk="0" hangingPunct="1">
              <a:lnSpc>
                <a:spcPct val="150000"/>
              </a:lnSpc>
              <a:spcBef>
                <a:spcPts val="0"/>
              </a:spcBef>
              <a:spcAft>
                <a:spcPts val="800"/>
              </a:spcAft>
              <a:buClrTx/>
              <a:buSzTx/>
              <a:buFontTx/>
              <a:buNone/>
              <a:tabLst/>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יוליה צ'רנוי</a:t>
            </a: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שמתאמנת אצל </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גיא </a:t>
            </a:r>
            <a:r>
              <a:rPr kumimoji="0" lang="he-IL" sz="110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סטריק</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a:t>
            </a: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השתתפה בשני </a:t>
            </a:r>
            <a:r>
              <a:rPr kumimoji="0" lang="he-IL" sz="1100"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מיקצים</a:t>
            </a: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מעורבים לגברים ונשים באליפות אירופה בקליעה.</a:t>
            </a:r>
          </a:p>
          <a:p>
            <a:pPr marL="0" marR="0" lvl="0" indent="0" algn="just" defTabSz="914400" rtl="1" eaLnBrk="1" fontAlgn="auto" latinLnBrk="0" hangingPunct="1">
              <a:lnSpc>
                <a:spcPct val="150000"/>
              </a:lnSpc>
              <a:spcBef>
                <a:spcPts val="0"/>
              </a:spcBef>
              <a:spcAft>
                <a:spcPts val="800"/>
              </a:spcAft>
              <a:buClrTx/>
              <a:buSzTx/>
              <a:buFontTx/>
              <a:buNone/>
              <a:tabLst/>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10 מטר רובה אוויר </a:t>
            </a:r>
          </a:p>
          <a:p>
            <a:pPr marL="0" marR="0" lvl="0" indent="0" algn="just" defTabSz="914400" rtl="1" eaLnBrk="1" fontAlgn="auto" latinLnBrk="0" hangingPunct="1">
              <a:lnSpc>
                <a:spcPct val="150000"/>
              </a:lnSpc>
              <a:spcBef>
                <a:spcPts val="0"/>
              </a:spcBef>
              <a:spcAft>
                <a:spcPts val="800"/>
              </a:spcAft>
              <a:buClrTx/>
              <a:buSzTx/>
              <a:buFontTx/>
              <a:buNone/>
              <a:tabLst/>
              <a:defRPr/>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את המוקדמות סיימה במקום הרביעי עם 634.3 נקודות. </a:t>
            </a:r>
          </a:p>
          <a:p>
            <a:pPr marL="0" marR="0" lvl="0" indent="0" algn="just" defTabSz="914400" rtl="1" eaLnBrk="1" fontAlgn="auto" latinLnBrk="0" hangingPunct="1">
              <a:lnSpc>
                <a:spcPct val="150000"/>
              </a:lnSpc>
              <a:spcBef>
                <a:spcPts val="0"/>
              </a:spcBef>
              <a:spcAft>
                <a:spcPts val="80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ובגמר סיימה במקום החמישי.</a:t>
            </a:r>
            <a:endPar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lnSpc>
                <a:spcPct val="150000"/>
              </a:lnSpc>
              <a:spcBef>
                <a:spcPts val="0"/>
              </a:spcBef>
              <a:spcAft>
                <a:spcPts val="80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ב</a:t>
            </a: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מקצה והשתתפו 32 קלעים </a:t>
            </a:r>
            <a:r>
              <a:rPr kumimoji="0" lang="he-IL" sz="1100"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וקלעיות</a:t>
            </a: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a:t>
            </a:r>
          </a:p>
          <a:p>
            <a:pPr marL="0" marR="0" lvl="0" indent="0" algn="just" defTabSz="914400" rtl="1" eaLnBrk="1" fontAlgn="auto" latinLnBrk="0" hangingPunct="1">
              <a:lnSpc>
                <a:spcPct val="150000"/>
              </a:lnSpc>
              <a:spcBef>
                <a:spcPts val="0"/>
              </a:spcBef>
              <a:spcAft>
                <a:spcPts val="800"/>
              </a:spcAft>
              <a:buClrTx/>
              <a:buSzTx/>
              <a:buFontTx/>
              <a:buNone/>
              <a:tabLst/>
              <a:defRPr/>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50 מטר - רובה טוטו</a:t>
            </a:r>
            <a:endParaRPr lang="he-IL" sz="1100"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ct val="150000"/>
              </a:lnSpc>
              <a:spcBef>
                <a:spcPts val="0"/>
              </a:spcBef>
              <a:spcAft>
                <a:spcPts val="800"/>
              </a:spcAft>
              <a:buClrTx/>
              <a:buSzTx/>
              <a:buFontTx/>
              <a:buNone/>
              <a:tabLst/>
              <a:defRPr/>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למרות תנאי רוח קשים, הצליחה יוליה להשיג 622 נקודות במוקדמות ולסיים במקום הראשון.</a:t>
            </a:r>
          </a:p>
          <a:p>
            <a:pPr marL="0" marR="0" lvl="0" indent="0" algn="just" defTabSz="914400" rtl="1" eaLnBrk="1" fontAlgn="auto" latinLnBrk="0" hangingPunct="1">
              <a:lnSpc>
                <a:spcPct val="150000"/>
              </a:lnSpc>
              <a:spcBef>
                <a:spcPts val="0"/>
              </a:spcBef>
              <a:spcAft>
                <a:spcPts val="80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בגמר סיימה יוליה במקום השישי.</a:t>
            </a:r>
            <a:endPar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lnSpc>
                <a:spcPct val="150000"/>
              </a:lnSpc>
              <a:spcBef>
                <a:spcPts val="0"/>
              </a:spcBef>
              <a:spcAft>
                <a:spcPts val="800"/>
              </a:spcAft>
              <a:buClrTx/>
              <a:buSzTx/>
              <a:buFontTx/>
              <a:buNone/>
              <a:tabLst/>
              <a:defRPr/>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במקצה השתתפו 29 קלעים </a:t>
            </a:r>
            <a:r>
              <a:rPr kumimoji="0" lang="he-IL" sz="1100"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וקלעיות</a:t>
            </a: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a:t>
            </a:r>
          </a:p>
        </p:txBody>
      </p:sp>
      <p:sp>
        <p:nvSpPr>
          <p:cNvPr id="13" name="תיבת טקסט 12">
            <a:extLst>
              <a:ext uri="{FF2B5EF4-FFF2-40B4-BE49-F238E27FC236}">
                <a16:creationId xmlns:a16="http://schemas.microsoft.com/office/drawing/2014/main" id="{EDDD407E-CE51-7801-A973-1B1C79A72ACE}"/>
              </a:ext>
            </a:extLst>
          </p:cNvPr>
          <p:cNvSpPr txBox="1"/>
          <p:nvPr/>
        </p:nvSpPr>
        <p:spPr>
          <a:xfrm>
            <a:off x="-34925" y="2015728"/>
            <a:ext cx="3500438" cy="307777"/>
          </a:xfrm>
          <a:prstGeom prst="rect">
            <a:avLst/>
          </a:prstGeom>
          <a:solidFill>
            <a:srgbClr val="00B0F0">
              <a:alpha val="58000"/>
            </a:srgbClr>
          </a:solidFill>
        </p:spPr>
        <p:txBody>
          <a:bodyPr wrap="square" lIns="0" rIns="0" rtlCol="0">
            <a:spAutoFit/>
          </a:bodyPr>
          <a:lstStyle/>
          <a:p>
            <a:r>
              <a:rPr lang="he-IL" sz="1400" b="1" dirty="0">
                <a:solidFill>
                  <a:srgbClr val="002060"/>
                </a:solidFill>
                <a:latin typeface="Calibri" panose="020F0502020204030204" pitchFamily="34" charset="0"/>
                <a:cs typeface="Calibri" panose="020F0502020204030204" pitchFamily="34" charset="0"/>
              </a:rPr>
              <a:t>קבוצת בזן </a:t>
            </a:r>
            <a:r>
              <a:rPr lang="he-IL" sz="1400" dirty="0">
                <a:solidFill>
                  <a:srgbClr val="002060"/>
                </a:solidFill>
                <a:latin typeface="Calibri" panose="020F0502020204030204" pitchFamily="34" charset="0"/>
                <a:cs typeface="Calibri" panose="020F0502020204030204" pitchFamily="34" charset="0"/>
              </a:rPr>
              <a:t>שותפים לקידום הספורט הפראלימפי</a:t>
            </a:r>
            <a:endParaRPr lang="x-none" sz="1400" dirty="0">
              <a:solidFill>
                <a:srgbClr val="002060"/>
              </a:solidFill>
              <a:latin typeface="Calibri" panose="020F0502020204030204" pitchFamily="34" charset="0"/>
              <a:cs typeface="Calibri" panose="020F0502020204030204" pitchFamily="34" charset="0"/>
            </a:endParaRPr>
          </a:p>
        </p:txBody>
      </p:sp>
      <p:pic>
        <p:nvPicPr>
          <p:cNvPr id="21" name="תמונה 20" descr="תמונה שמכילה טקסט, גופן, גרפיקה, לוגו&#10;&#10;התיאור נוצר באופן אוטומטי">
            <a:extLst>
              <a:ext uri="{FF2B5EF4-FFF2-40B4-BE49-F238E27FC236}">
                <a16:creationId xmlns:a16="http://schemas.microsoft.com/office/drawing/2014/main" id="{7CBD2AED-6F4A-0540-5055-3882DFE58AF7}"/>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05529" y="1202048"/>
            <a:ext cx="768274" cy="813680"/>
          </a:xfrm>
          <a:prstGeom prst="rect">
            <a:avLst/>
          </a:prstGeom>
        </p:spPr>
      </p:pic>
      <p:pic>
        <p:nvPicPr>
          <p:cNvPr id="22" name="תמונה 21" descr="תמונה שמכילה טקסט, גופן, גרפיקה, לוגו&#10;&#10;התיאור נוצר באופן אוטומטי">
            <a:extLst>
              <a:ext uri="{FF2B5EF4-FFF2-40B4-BE49-F238E27FC236}">
                <a16:creationId xmlns:a16="http://schemas.microsoft.com/office/drawing/2014/main" id="{CF49169F-19C3-C04F-E27A-F48C1182D64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359846" y="1202048"/>
            <a:ext cx="768274" cy="813680"/>
          </a:xfrm>
          <a:prstGeom prst="rect">
            <a:avLst/>
          </a:prstGeom>
        </p:spPr>
      </p:pic>
      <p:pic>
        <p:nvPicPr>
          <p:cNvPr id="23" name="תמונה 22" descr="תמונה שמכילה טקסט, גופן, גרפיקה, לוגו&#10;&#10;התיאור נוצר באופן אוטומטי">
            <a:extLst>
              <a:ext uri="{FF2B5EF4-FFF2-40B4-BE49-F238E27FC236}">
                <a16:creationId xmlns:a16="http://schemas.microsoft.com/office/drawing/2014/main" id="{21B3CEA8-9952-80C9-03DF-540CD8F52DCA}"/>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4163" y="1202048"/>
            <a:ext cx="768274" cy="813680"/>
          </a:xfrm>
          <a:prstGeom prst="rect">
            <a:avLst/>
          </a:prstGeom>
        </p:spPr>
      </p:pic>
      <p:sp>
        <p:nvSpPr>
          <p:cNvPr id="7" name="מקבילית 6">
            <a:extLst>
              <a:ext uri="{FF2B5EF4-FFF2-40B4-BE49-F238E27FC236}">
                <a16:creationId xmlns:a16="http://schemas.microsoft.com/office/drawing/2014/main" id="{046B3EC4-0F8E-8A5B-42D4-9607B0AD113C}"/>
              </a:ext>
              <a:ext uri="{C183D7F6-B498-43B3-948B-1728B52AA6E4}">
                <adec:decorative xmlns:adec="http://schemas.microsoft.com/office/drawing/2017/decorative" val="1"/>
              </a:ext>
            </a:extLst>
          </p:cNvPr>
          <p:cNvSpPr/>
          <p:nvPr/>
        </p:nvSpPr>
        <p:spPr>
          <a:xfrm>
            <a:off x="-672066" y="2539558"/>
            <a:ext cx="3475570" cy="334900"/>
          </a:xfrm>
          <a:prstGeom prst="parallelogram">
            <a:avLst>
              <a:gd name="adj" fmla="val 7438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7030A0"/>
              </a:solidFill>
              <a:cs typeface="Segoe UI" panose="020B0502040204020203" pitchFamily="34" charset="0"/>
            </a:endParaRPr>
          </a:p>
        </p:txBody>
      </p:sp>
      <p:sp>
        <p:nvSpPr>
          <p:cNvPr id="15" name="תיבת טקסט 14">
            <a:extLst>
              <a:ext uri="{FF2B5EF4-FFF2-40B4-BE49-F238E27FC236}">
                <a16:creationId xmlns:a16="http://schemas.microsoft.com/office/drawing/2014/main" id="{EBE7A8C5-C5A9-297F-97F8-47088A4737A3}"/>
              </a:ext>
            </a:extLst>
          </p:cNvPr>
          <p:cNvSpPr txBox="1"/>
          <p:nvPr/>
        </p:nvSpPr>
        <p:spPr>
          <a:xfrm>
            <a:off x="-627310" y="2448718"/>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Segoe UI" panose="020B0502040204020203" pitchFamily="34" charset="0"/>
                <a:cs typeface="Segoe UI" panose="020B0502040204020203" pitchFamily="34" charset="0"/>
              </a:rPr>
              <a:t>קליעה </a:t>
            </a:r>
          </a:p>
        </p:txBody>
      </p:sp>
    </p:spTree>
    <p:extLst>
      <p:ext uri="{BB962C8B-B14F-4D97-AF65-F5344CB8AC3E}">
        <p14:creationId xmlns:p14="http://schemas.microsoft.com/office/powerpoint/2010/main" val="1615343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028AA-A907-0B9F-2EB9-B082072E9F6C}"/>
            </a:ext>
          </a:extLst>
        </p:cNvPr>
        <p:cNvGrpSpPr/>
        <p:nvPr/>
      </p:nvGrpSpPr>
      <p:grpSpPr>
        <a:xfrm>
          <a:off x="0" y="0"/>
          <a:ext cx="0" cy="0"/>
          <a:chOff x="0" y="0"/>
          <a:chExt cx="0" cy="0"/>
        </a:xfrm>
      </p:grpSpPr>
      <p:pic>
        <p:nvPicPr>
          <p:cNvPr id="20" name="תמונה 19" descr="ספורטאית עם כרטיס זיהוי על הצוואר, ברקע קיר טיפוס">
            <a:extLst>
              <a:ext uri="{FF2B5EF4-FFF2-40B4-BE49-F238E27FC236}">
                <a16:creationId xmlns:a16="http://schemas.microsoft.com/office/drawing/2014/main" id="{2329E284-F22F-197A-545D-12D49C1052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2973" y="6919349"/>
            <a:ext cx="3232290" cy="2188530"/>
          </a:xfrm>
          <a:prstGeom prst="rect">
            <a:avLst/>
          </a:prstGeom>
        </p:spPr>
      </p:pic>
      <p:pic>
        <p:nvPicPr>
          <p:cNvPr id="17" name="תמונה 16" descr="3 בני נוער בחליפות ג'ודו לידם מאמנת ">
            <a:extLst>
              <a:ext uri="{FF2B5EF4-FFF2-40B4-BE49-F238E27FC236}">
                <a16:creationId xmlns:a16="http://schemas.microsoft.com/office/drawing/2014/main" id="{395D6B72-15A1-1588-7DF2-C66B47821A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17" y="7639233"/>
            <a:ext cx="3402902" cy="1950997"/>
          </a:xfrm>
          <a:prstGeom prst="rect">
            <a:avLst/>
          </a:prstGeom>
        </p:spPr>
      </p:pic>
      <p:sp>
        <p:nvSpPr>
          <p:cNvPr id="4" name="מלבן 3">
            <a:extLst>
              <a:ext uri="{FF2B5EF4-FFF2-40B4-BE49-F238E27FC236}">
                <a16:creationId xmlns:a16="http://schemas.microsoft.com/office/drawing/2014/main" id="{377A9C4E-4370-86A1-7FAA-A36EA13B34BE}"/>
              </a:ext>
            </a:extLst>
          </p:cNvPr>
          <p:cNvSpPr/>
          <p:nvPr/>
        </p:nvSpPr>
        <p:spPr>
          <a:xfrm>
            <a:off x="3462574" y="1684250"/>
            <a:ext cx="3395426" cy="4992905"/>
          </a:xfrm>
          <a:prstGeom prst="rect">
            <a:avLst/>
          </a:prstGeom>
          <a:solidFill>
            <a:schemeClr val="bg1"/>
          </a:solidFill>
        </p:spPr>
        <p:txBody>
          <a:bodyPr wrap="square">
            <a:spAutoFit/>
          </a:bodyPr>
          <a:lstStyle/>
          <a:p>
            <a:pPr algn="just">
              <a:lnSpc>
                <a:spcPct val="150000"/>
              </a:lnSpc>
              <a:spcAft>
                <a:spcPts val="800"/>
              </a:spcAft>
            </a:pPr>
            <a:r>
              <a:rPr lang="he-IL" sz="1100" b="1" dirty="0">
                <a:solidFill>
                  <a:srgbClr val="002060"/>
                </a:solidFill>
                <a:latin typeface="Segoe UI" panose="020B0502040204020203" pitchFamily="34" charset="0"/>
                <a:cs typeface="Segoe UI" panose="020B0502040204020203" pitchFamily="34" charset="0"/>
              </a:rPr>
              <a:t>סבב הגביע העולמי - צרפת</a:t>
            </a:r>
          </a:p>
          <a:p>
            <a:pPr algn="just">
              <a:lnSpc>
                <a:spcPct val="150000"/>
              </a:lnSpc>
              <a:spcAft>
                <a:spcPts val="800"/>
              </a:spcAft>
            </a:pPr>
            <a:r>
              <a:rPr lang="he-IL" sz="1100" dirty="0">
                <a:solidFill>
                  <a:srgbClr val="002060"/>
                </a:solidFill>
                <a:latin typeface="Segoe UI" panose="020B0502040204020203" pitchFamily="34" charset="0"/>
                <a:cs typeface="Segoe UI" panose="020B0502040204020203" pitchFamily="34" charset="0"/>
              </a:rPr>
              <a:t>המטפסת </a:t>
            </a:r>
            <a:r>
              <a:rPr lang="he-IL" sz="1100" b="1" dirty="0">
                <a:solidFill>
                  <a:srgbClr val="002060"/>
                </a:solidFill>
                <a:latin typeface="Segoe UI" panose="020B0502040204020203" pitchFamily="34" charset="0"/>
                <a:cs typeface="Segoe UI" panose="020B0502040204020203" pitchFamily="34" charset="0"/>
              </a:rPr>
              <a:t>נגה </a:t>
            </a:r>
            <a:r>
              <a:rPr lang="he-IL" sz="1100" b="1" dirty="0" err="1">
                <a:solidFill>
                  <a:srgbClr val="002060"/>
                </a:solidFill>
                <a:latin typeface="Segoe UI" panose="020B0502040204020203" pitchFamily="34" charset="0"/>
                <a:cs typeface="Segoe UI" panose="020B0502040204020203" pitchFamily="34" charset="0"/>
              </a:rPr>
              <a:t>טואף</a:t>
            </a:r>
            <a:r>
              <a:rPr lang="he-IL" sz="1100" b="1" dirty="0">
                <a:solidFill>
                  <a:srgbClr val="002060"/>
                </a:solidFill>
                <a:latin typeface="Segoe UI" panose="020B0502040204020203" pitchFamily="34" charset="0"/>
                <a:cs typeface="Segoe UI" panose="020B0502040204020203" pitchFamily="34" charset="0"/>
              </a:rPr>
              <a:t> </a:t>
            </a:r>
            <a:r>
              <a:rPr lang="he-IL" sz="1100" dirty="0">
                <a:solidFill>
                  <a:srgbClr val="002060"/>
                </a:solidFill>
                <a:latin typeface="Segoe UI" panose="020B0502040204020203" pitchFamily="34" charset="0"/>
                <a:cs typeface="Segoe UI" panose="020B0502040204020203" pitchFamily="34" charset="0"/>
              </a:rPr>
              <a:t>ממועדון </a:t>
            </a:r>
            <a:r>
              <a:rPr lang="he-IL" sz="1100" b="1" dirty="0">
                <a:solidFill>
                  <a:srgbClr val="002060"/>
                </a:solidFill>
                <a:latin typeface="Segoe UI" panose="020B0502040204020203" pitchFamily="34" charset="0"/>
                <a:cs typeface="Segoe UI" panose="020B0502040204020203" pitchFamily="34" charset="0"/>
              </a:rPr>
              <a:t>מכבי </a:t>
            </a:r>
            <a:r>
              <a:rPr lang="he-IL" sz="1100" b="1" dirty="0" err="1">
                <a:solidFill>
                  <a:srgbClr val="002060"/>
                </a:solidFill>
                <a:latin typeface="Segoe UI" panose="020B0502040204020203" pitchFamily="34" charset="0"/>
                <a:cs typeface="Segoe UI" panose="020B0502040204020203" pitchFamily="34" charset="0"/>
              </a:rPr>
              <a:t>רוקיז</a:t>
            </a:r>
            <a:r>
              <a:rPr lang="he-IL" sz="1100" b="1" dirty="0">
                <a:solidFill>
                  <a:srgbClr val="002060"/>
                </a:solidFill>
                <a:latin typeface="Segoe UI" panose="020B0502040204020203" pitchFamily="34" charset="0"/>
                <a:cs typeface="Segoe UI" panose="020B0502040204020203" pitchFamily="34" charset="0"/>
              </a:rPr>
              <a:t> חולון</a:t>
            </a:r>
            <a:r>
              <a:rPr lang="he-IL" sz="1100" dirty="0">
                <a:solidFill>
                  <a:srgbClr val="002060"/>
                </a:solidFill>
                <a:latin typeface="Segoe UI" panose="020B0502040204020203" pitchFamily="34" charset="0"/>
                <a:cs typeface="Segoe UI" panose="020B0502040204020203" pitchFamily="34" charset="0"/>
              </a:rPr>
              <a:t>, שמתאמנת אצל </a:t>
            </a:r>
            <a:r>
              <a:rPr lang="he-IL" sz="1100" b="1" dirty="0">
                <a:solidFill>
                  <a:srgbClr val="002060"/>
                </a:solidFill>
                <a:latin typeface="Segoe UI" panose="020B0502040204020203" pitchFamily="34" charset="0"/>
                <a:cs typeface="Segoe UI" panose="020B0502040204020203" pitchFamily="34" charset="0"/>
              </a:rPr>
              <a:t>יעל </a:t>
            </a:r>
            <a:r>
              <a:rPr lang="he-IL" sz="1100" b="1" dirty="0" err="1">
                <a:solidFill>
                  <a:srgbClr val="002060"/>
                </a:solidFill>
                <a:latin typeface="Segoe UI" panose="020B0502040204020203" pitchFamily="34" charset="0"/>
                <a:cs typeface="Segoe UI" panose="020B0502040204020203" pitchFamily="34" charset="0"/>
              </a:rPr>
              <a:t>טאוב</a:t>
            </a:r>
            <a:r>
              <a:rPr lang="he-IL" sz="1100" dirty="0">
                <a:solidFill>
                  <a:srgbClr val="002060"/>
                </a:solidFill>
                <a:latin typeface="Segoe UI" panose="020B0502040204020203" pitchFamily="34" charset="0"/>
                <a:cs typeface="Segoe UI" panose="020B0502040204020203" pitchFamily="34" charset="0"/>
              </a:rPr>
              <a:t>, השיגה החודש את הישג השיא שלה בתחרויות בינלאומיות. </a:t>
            </a:r>
          </a:p>
          <a:p>
            <a:pPr algn="just">
              <a:lnSpc>
                <a:spcPct val="150000"/>
              </a:lnSpc>
              <a:spcAft>
                <a:spcPts val="800"/>
              </a:spcAft>
            </a:pPr>
            <a:r>
              <a:rPr lang="he-IL" sz="1100" dirty="0">
                <a:solidFill>
                  <a:srgbClr val="002060"/>
                </a:solidFill>
                <a:latin typeface="Segoe UI" panose="020B0502040204020203" pitchFamily="34" charset="0"/>
                <a:cs typeface="Segoe UI" panose="020B0502040204020203" pitchFamily="34" charset="0"/>
              </a:rPr>
              <a:t>נגה סיימה את סבב הגביע העולמי בצרפת במקום החמישי (ב2 התחרויות הבינלאומיות שהשתתפה עד כה, היא סיימה במקום השביעי) </a:t>
            </a:r>
          </a:p>
          <a:p>
            <a:pPr algn="just">
              <a:lnSpc>
                <a:spcPct val="150000"/>
              </a:lnSpc>
              <a:spcAft>
                <a:spcPts val="800"/>
              </a:spcAft>
            </a:pPr>
            <a:r>
              <a:rPr lang="he-IL" sz="1100" dirty="0">
                <a:solidFill>
                  <a:srgbClr val="002060"/>
                </a:solidFill>
                <a:latin typeface="Segoe UI" panose="020B0502040204020203" pitchFamily="34" charset="0"/>
                <a:cs typeface="Segoe UI" panose="020B0502040204020203" pitchFamily="34" charset="0"/>
              </a:rPr>
              <a:t>נגה משתתפת בקלאס </a:t>
            </a:r>
            <a:r>
              <a:rPr lang="en-US" sz="1100" dirty="0">
                <a:solidFill>
                  <a:srgbClr val="002060"/>
                </a:solidFill>
                <a:latin typeface="Segoe UI" panose="020B0502040204020203" pitchFamily="34" charset="0"/>
                <a:cs typeface="Segoe UI" panose="020B0502040204020203" pitchFamily="34" charset="0"/>
              </a:rPr>
              <a:t>rp1 </a:t>
            </a:r>
            <a:r>
              <a:rPr lang="he-IL" sz="1100" dirty="0">
                <a:solidFill>
                  <a:srgbClr val="002060"/>
                </a:solidFill>
                <a:latin typeface="Segoe UI" panose="020B0502040204020203" pitchFamily="34" charset="0"/>
                <a:cs typeface="Segoe UI" panose="020B0502040204020203" pitchFamily="34" charset="0"/>
              </a:rPr>
              <a:t> שבה טווח המוגבלויות הוא מאוד גדול ורחב. </a:t>
            </a:r>
          </a:p>
          <a:p>
            <a:pPr algn="just">
              <a:lnSpc>
                <a:spcPct val="150000"/>
              </a:lnSpc>
              <a:spcAft>
                <a:spcPts val="800"/>
              </a:spcAft>
            </a:pPr>
            <a:r>
              <a:rPr lang="he-IL" sz="1100" dirty="0">
                <a:solidFill>
                  <a:srgbClr val="002060"/>
                </a:solidFill>
                <a:latin typeface="Segoe UI" panose="020B0502040204020203" pitchFamily="34" charset="0"/>
                <a:cs typeface="Segoe UI" panose="020B0502040204020203" pitchFamily="34" charset="0"/>
              </a:rPr>
              <a:t>את נגה ליווה בתחרות מנהל המשלחת </a:t>
            </a:r>
            <a:r>
              <a:rPr lang="he-IL" sz="1100" b="1" dirty="0">
                <a:solidFill>
                  <a:srgbClr val="002060"/>
                </a:solidFill>
                <a:latin typeface="Segoe UI" panose="020B0502040204020203" pitchFamily="34" charset="0"/>
                <a:cs typeface="Segoe UI" panose="020B0502040204020203" pitchFamily="34" charset="0"/>
              </a:rPr>
              <a:t>מור ספיר</a:t>
            </a:r>
            <a:r>
              <a:rPr lang="he-IL" sz="1100" dirty="0">
                <a:solidFill>
                  <a:srgbClr val="002060"/>
                </a:solidFill>
                <a:latin typeface="Segoe UI" panose="020B0502040204020203" pitchFamily="34" charset="0"/>
                <a:cs typeface="Segoe UI" panose="020B0502040204020203" pitchFamily="34" charset="0"/>
              </a:rPr>
              <a:t>.</a:t>
            </a:r>
          </a:p>
          <a:p>
            <a:pPr algn="just">
              <a:lnSpc>
                <a:spcPct val="150000"/>
              </a:lnSpc>
              <a:spcAft>
                <a:spcPts val="800"/>
              </a:spcAft>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מתוך עמוד האינסטגרם של נגה: "...אני בטוחה שעוד יבואו מילים, יחד עם כל התחושות, אגיד בינתיים שאני גאה בעצמי יותר מתמיד ובטיימינג מופלא , החודש אני סוגרת שש שנים כמטפסת וזה היה הביצוע הכי טוב שלי על הקיר. ואיזה זכות יש לי לטפס , לייצג את המדינה שלי להצליח להיות גאה בעצמי, בגוף שלי , להרגיש שייכת..."</a:t>
            </a:r>
          </a:p>
        </p:txBody>
      </p:sp>
      <p:pic>
        <p:nvPicPr>
          <p:cNvPr id="8" name="תמונה 7">
            <a:extLst>
              <a:ext uri="{FF2B5EF4-FFF2-40B4-BE49-F238E27FC236}">
                <a16:creationId xmlns:a16="http://schemas.microsoft.com/office/drawing/2014/main" id="{9D087FC7-6B21-1C03-AB2C-C31913985F96}"/>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pic>
        <p:nvPicPr>
          <p:cNvPr id="2" name="תמונה 1">
            <a:extLst>
              <a:ext uri="{FF2B5EF4-FFF2-40B4-BE49-F238E27FC236}">
                <a16:creationId xmlns:a16="http://schemas.microsoft.com/office/drawing/2014/main" id="{B7A593EC-C76E-8F67-3155-CC06FCFC0C38}"/>
              </a:ext>
              <a:ext uri="{C183D7F6-B498-43B3-948B-1728B52AA6E4}">
                <adec:decorative xmlns:adec="http://schemas.microsoft.com/office/drawing/2017/decorative" val="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1"/>
            <a:ext cx="6858000" cy="1406516"/>
          </a:xfrm>
          <a:prstGeom prst="rect">
            <a:avLst/>
          </a:prstGeom>
        </p:spPr>
      </p:pic>
      <p:sp>
        <p:nvSpPr>
          <p:cNvPr id="5" name="TextBox 4">
            <a:extLst>
              <a:ext uri="{FF2B5EF4-FFF2-40B4-BE49-F238E27FC236}">
                <a16:creationId xmlns:a16="http://schemas.microsoft.com/office/drawing/2014/main" id="{0C570744-AB94-2A4D-8EC6-7C2C0A8F8658}"/>
              </a:ext>
            </a:extLst>
          </p:cNvPr>
          <p:cNvSpPr txBox="1"/>
          <p:nvPr/>
        </p:nvSpPr>
        <p:spPr>
          <a:xfrm>
            <a:off x="2402015" y="371959"/>
            <a:ext cx="4455986" cy="523220"/>
          </a:xfrm>
          <a:prstGeom prst="rect">
            <a:avLst/>
          </a:prstGeom>
          <a:noFill/>
        </p:spPr>
        <p:txBody>
          <a:bodyPr wrap="square" rtlCol="1">
            <a:spAutoFit/>
          </a:bodyPr>
          <a:lstStyle/>
          <a:p>
            <a:r>
              <a:rPr lang="he-IL" sz="2800" b="1" dirty="0">
                <a:solidFill>
                  <a:schemeClr val="bg1"/>
                </a:solidFill>
                <a:latin typeface="Segoe UI Semilight" panose="020B0402040204020203" pitchFamily="34" charset="0"/>
                <a:cs typeface="Segoe UI Semilight" panose="020B0402040204020203" pitchFamily="34" charset="0"/>
              </a:rPr>
              <a:t>11 בעולם</a:t>
            </a:r>
          </a:p>
        </p:txBody>
      </p:sp>
      <p:sp>
        <p:nvSpPr>
          <p:cNvPr id="10" name="מקבילית 9">
            <a:extLst>
              <a:ext uri="{FF2B5EF4-FFF2-40B4-BE49-F238E27FC236}">
                <a16:creationId xmlns:a16="http://schemas.microsoft.com/office/drawing/2014/main" id="{D57E3A43-1350-EBB2-5E50-7839D5765EEF}"/>
              </a:ext>
              <a:ext uri="{C183D7F6-B498-43B3-948B-1728B52AA6E4}">
                <adec:decorative xmlns:adec="http://schemas.microsoft.com/office/drawing/2017/decorative" val="1"/>
              </a:ext>
            </a:extLst>
          </p:cNvPr>
          <p:cNvSpPr/>
          <p:nvPr/>
        </p:nvSpPr>
        <p:spPr>
          <a:xfrm>
            <a:off x="3796520" y="1172912"/>
            <a:ext cx="3475570" cy="334900"/>
          </a:xfrm>
          <a:prstGeom prst="parallelogram">
            <a:avLst>
              <a:gd name="adj" fmla="val 7438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7030A0"/>
              </a:solidFill>
              <a:cs typeface="Segoe UI" panose="020B0502040204020203" pitchFamily="34" charset="0"/>
            </a:endParaRPr>
          </a:p>
        </p:txBody>
      </p:sp>
      <p:sp>
        <p:nvSpPr>
          <p:cNvPr id="11" name="תיבת טקסט 10">
            <a:extLst>
              <a:ext uri="{FF2B5EF4-FFF2-40B4-BE49-F238E27FC236}">
                <a16:creationId xmlns:a16="http://schemas.microsoft.com/office/drawing/2014/main" id="{F30C259E-5291-FFE7-9BC3-B02AFE9F54B4}"/>
              </a:ext>
            </a:extLst>
          </p:cNvPr>
          <p:cNvSpPr txBox="1"/>
          <p:nvPr/>
        </p:nvSpPr>
        <p:spPr>
          <a:xfrm>
            <a:off x="3841276" y="1082072"/>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Segoe UI" panose="020B0502040204020203" pitchFamily="34" charset="0"/>
                <a:cs typeface="Segoe UI" panose="020B0502040204020203" pitchFamily="34" charset="0"/>
              </a:rPr>
              <a:t>טיפוס</a:t>
            </a:r>
          </a:p>
        </p:txBody>
      </p:sp>
      <p:sp>
        <p:nvSpPr>
          <p:cNvPr id="3" name="מקבילית 2">
            <a:extLst>
              <a:ext uri="{FF2B5EF4-FFF2-40B4-BE49-F238E27FC236}">
                <a16:creationId xmlns:a16="http://schemas.microsoft.com/office/drawing/2014/main" id="{ACCCF097-4579-9A23-BEFD-8A6226580E14}"/>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he-IL" sz="1600" b="1" dirty="0">
                <a:solidFill>
                  <a:srgbClr val="001F7A"/>
                </a:solidFill>
                <a:latin typeface="Segoe UI" panose="020B0502040204020203" pitchFamily="34" charset="0"/>
                <a:cs typeface="Segoe UI" panose="020B0502040204020203" pitchFamily="34" charset="0"/>
              </a:rPr>
              <a:t>נובמבר 2025 גיליון 121</a:t>
            </a:r>
            <a:endParaRPr lang="x-none" sz="1600" b="1" dirty="0">
              <a:solidFill>
                <a:srgbClr val="001F7A"/>
              </a:solidFill>
              <a:latin typeface="Segoe UI" panose="020B0502040204020203" pitchFamily="34" charset="0"/>
              <a:cs typeface="Segoe UI" panose="020B0502040204020203" pitchFamily="34" charset="0"/>
            </a:endParaRPr>
          </a:p>
        </p:txBody>
      </p:sp>
      <p:sp>
        <p:nvSpPr>
          <p:cNvPr id="9" name="כותרת 8">
            <a:extLst>
              <a:ext uri="{FF2B5EF4-FFF2-40B4-BE49-F238E27FC236}">
                <a16:creationId xmlns:a16="http://schemas.microsoft.com/office/drawing/2014/main" id="{E2E6969C-56B9-9784-DB6E-35F441F499B0}"/>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בעולם</a:t>
            </a:r>
          </a:p>
        </p:txBody>
      </p:sp>
      <p:sp>
        <p:nvSpPr>
          <p:cNvPr id="6" name="מלבן 5">
            <a:extLst>
              <a:ext uri="{FF2B5EF4-FFF2-40B4-BE49-F238E27FC236}">
                <a16:creationId xmlns:a16="http://schemas.microsoft.com/office/drawing/2014/main" id="{41039BCF-90F5-D44C-0320-FE73B1B6D639}"/>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2" name="תמונה 11" descr="תמונה שמכילה טקסט, גופן, גרפיקה, לוגו&#10;&#10;תוכן שנוצר על-ידי בינה מלאכותית עשוי להיות שגוי.">
            <a:extLst>
              <a:ext uri="{FF2B5EF4-FFF2-40B4-BE49-F238E27FC236}">
                <a16:creationId xmlns:a16="http://schemas.microsoft.com/office/drawing/2014/main" id="{957CCFB9-DD91-A46F-FBA8-288D65CF8927}"/>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14" name="תיבת טקסט 13">
            <a:extLst>
              <a:ext uri="{FF2B5EF4-FFF2-40B4-BE49-F238E27FC236}">
                <a16:creationId xmlns:a16="http://schemas.microsoft.com/office/drawing/2014/main" id="{825346BE-94A0-3312-230F-427C45697022}"/>
              </a:ext>
            </a:extLst>
          </p:cNvPr>
          <p:cNvSpPr txBox="1"/>
          <p:nvPr/>
        </p:nvSpPr>
        <p:spPr>
          <a:xfrm>
            <a:off x="14991" y="2920548"/>
            <a:ext cx="3395427" cy="4606261"/>
          </a:xfrm>
          <a:prstGeom prst="rect">
            <a:avLst/>
          </a:prstGeom>
          <a:noFill/>
        </p:spPr>
        <p:txBody>
          <a:bodyPr wrap="square">
            <a:spAutoFit/>
          </a:bodyPr>
          <a:lstStyle/>
          <a:p>
            <a:pPr marL="0" marR="0" lvl="0" indent="0" algn="just" defTabSz="914400" rtl="1" eaLnBrk="1" fontAlgn="auto" latinLnBrk="0" hangingPunct="1">
              <a:lnSpc>
                <a:spcPts val="1800"/>
              </a:lnSpc>
              <a:spcBef>
                <a:spcPts val="0"/>
              </a:spcBef>
              <a:spcAft>
                <a:spcPts val="800"/>
              </a:spcAft>
              <a:buClrTx/>
              <a:buSzTx/>
              <a:buFontTx/>
              <a:buNone/>
              <a:tabLst/>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ירדן מאירסון </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מאמנת קבוצת ג'ודוקות ממועדון </a:t>
            </a:r>
            <a:r>
              <a:rPr kumimoji="0" lang="he-IL" sz="1100" b="0"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פארפייטרס</a:t>
            </a:r>
            <a:r>
              <a:rPr lang="he-IL" sz="1100" dirty="0">
                <a:solidFill>
                  <a:srgbClr val="002060"/>
                </a:solidFill>
                <a:latin typeface="Segoe UI" panose="020B0502040204020203" pitchFamily="34" charset="0"/>
                <a:cs typeface="Segoe UI" panose="020B0502040204020203" pitchFamily="34" charset="0"/>
              </a:rPr>
              <a:t>, </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שהתחרו החודש באליפות גרמניה הפתוחה בג'ודו פראלימפי לנוער, סיפרה על התחרות:</a:t>
            </a:r>
          </a:p>
          <a:p>
            <a:pPr marL="0" marR="0" lvl="0" indent="0" algn="just" defTabSz="914400" rtl="1" eaLnBrk="1" fontAlgn="auto" latinLnBrk="0" hangingPunct="1">
              <a:lnSpc>
                <a:spcPts val="1800"/>
              </a:lnSpc>
              <a:spcBef>
                <a:spcPts val="0"/>
              </a:spcBef>
              <a:spcAft>
                <a:spcPts val="800"/>
              </a:spcAft>
              <a:buClrTx/>
              <a:buSzTx/>
              <a:buFontTx/>
              <a:buNone/>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"זאת פעם ראשונה שהמועדון יוצא לתחרות פראלימפית בינלאומית בחו"ל.</a:t>
            </a:r>
          </a:p>
          <a:p>
            <a:pPr marL="0" marR="0" lvl="0" indent="0" algn="just" defTabSz="914400" rtl="1" eaLnBrk="1" fontAlgn="auto" latinLnBrk="0" hangingPunct="1">
              <a:lnSpc>
                <a:spcPts val="1800"/>
              </a:lnSpc>
              <a:spcBef>
                <a:spcPts val="0"/>
              </a:spcBef>
              <a:spcAft>
                <a:spcPts val="800"/>
              </a:spcAft>
              <a:buClrTx/>
              <a:buSzTx/>
              <a:buFontTx/>
              <a:buNone/>
              <a:tabLst/>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אציל עיסא </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בן 12 התחרה בקטגוריה של עד גיל 18 במשקל 55 ק"ג, הציג יכולת מכובדת עם 3 ניצחונות מרשימים מאוד.</a:t>
            </a:r>
          </a:p>
          <a:p>
            <a:pPr marL="0" marR="0" lvl="0" indent="0" algn="just" defTabSz="914400" rtl="1" eaLnBrk="1" fontAlgn="auto" latinLnBrk="0" hangingPunct="1">
              <a:lnSpc>
                <a:spcPts val="1800"/>
              </a:lnSpc>
              <a:spcBef>
                <a:spcPts val="0"/>
              </a:spcBef>
              <a:spcAft>
                <a:spcPts val="800"/>
              </a:spcAft>
              <a:buClrTx/>
              <a:buSzTx/>
              <a:buFontTx/>
              <a:buNone/>
              <a:tabLst/>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עברי ינאי </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בן ה13 התחרה בקטגוריה של עד גיל 18 במשקל 73 ק"ג, עשה תחרות טובה וסיים במקום השלישי.</a:t>
            </a:r>
          </a:p>
          <a:p>
            <a:pPr marL="0" marR="0" lvl="0" indent="0" algn="just" defTabSz="914400" rtl="1" eaLnBrk="1" fontAlgn="auto" latinLnBrk="0" hangingPunct="1">
              <a:lnSpc>
                <a:spcPts val="1800"/>
              </a:lnSpc>
              <a:spcBef>
                <a:spcPts val="0"/>
              </a:spcBef>
              <a:spcAft>
                <a:spcPts val="800"/>
              </a:spcAft>
              <a:buClrTx/>
              <a:buSzTx/>
              <a:buFontTx/>
              <a:buNone/>
              <a:tabLst/>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איילת רון </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התחרתה בקטגוריה של עד גיל 21 במשקל 70+, אחרי קרבות קשים סיימה במקום הראשון.</a:t>
            </a:r>
          </a:p>
          <a:p>
            <a:pPr marL="0" marR="0" lvl="0" indent="0" algn="just" defTabSz="914400" rtl="1" eaLnBrk="1" fontAlgn="auto" latinLnBrk="0" hangingPunct="1">
              <a:lnSpc>
                <a:spcPts val="1800"/>
              </a:lnSpc>
              <a:spcBef>
                <a:spcPts val="0"/>
              </a:spcBef>
              <a:spcAft>
                <a:spcPts val="800"/>
              </a:spcAft>
              <a:buClrTx/>
              <a:buSzTx/>
              <a:buFontTx/>
              <a:buNone/>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היה יום מרגש ואני גאה מאוד באציל, עברי ואיילת.</a:t>
            </a:r>
          </a:p>
          <a:p>
            <a:pPr marL="0" marR="0" lvl="0" indent="0" algn="just" defTabSz="914400" rtl="1" eaLnBrk="1" fontAlgn="auto" latinLnBrk="0" hangingPunct="1">
              <a:lnSpc>
                <a:spcPts val="1800"/>
              </a:lnSpc>
              <a:spcBef>
                <a:spcPts val="0"/>
              </a:spcBef>
              <a:spcAft>
                <a:spcPts val="800"/>
              </a:spcAft>
              <a:buClrTx/>
              <a:buSzTx/>
              <a:buFontTx/>
              <a:buNone/>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אנחנו עם הפנים קדימה לעבר המטרות הבאות שבראשם להביא את הספורטאי/ת הראשונים של ישראל למשחקים הפראלימפים בענף הג'ודו".</a:t>
            </a:r>
          </a:p>
        </p:txBody>
      </p:sp>
      <p:sp>
        <p:nvSpPr>
          <p:cNvPr id="7" name="מקבילית 6">
            <a:extLst>
              <a:ext uri="{FF2B5EF4-FFF2-40B4-BE49-F238E27FC236}">
                <a16:creationId xmlns:a16="http://schemas.microsoft.com/office/drawing/2014/main" id="{E78D580E-00A3-04B8-4B6E-7395F316DFEC}"/>
              </a:ext>
              <a:ext uri="{C183D7F6-B498-43B3-948B-1728B52AA6E4}">
                <adec:decorative xmlns:adec="http://schemas.microsoft.com/office/drawing/2017/decorative" val="1"/>
              </a:ext>
            </a:extLst>
          </p:cNvPr>
          <p:cNvSpPr/>
          <p:nvPr/>
        </p:nvSpPr>
        <p:spPr>
          <a:xfrm>
            <a:off x="-672066" y="2539558"/>
            <a:ext cx="3475570" cy="334900"/>
          </a:xfrm>
          <a:prstGeom prst="parallelogram">
            <a:avLst>
              <a:gd name="adj" fmla="val 7438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7030A0"/>
              </a:solidFill>
              <a:cs typeface="Segoe UI" panose="020B0502040204020203" pitchFamily="34" charset="0"/>
            </a:endParaRPr>
          </a:p>
        </p:txBody>
      </p:sp>
      <p:sp>
        <p:nvSpPr>
          <p:cNvPr id="15" name="תיבת טקסט 14">
            <a:extLst>
              <a:ext uri="{FF2B5EF4-FFF2-40B4-BE49-F238E27FC236}">
                <a16:creationId xmlns:a16="http://schemas.microsoft.com/office/drawing/2014/main" id="{207EF644-1463-CD55-FC86-485ECF160A51}"/>
              </a:ext>
            </a:extLst>
          </p:cNvPr>
          <p:cNvSpPr txBox="1"/>
          <p:nvPr/>
        </p:nvSpPr>
        <p:spPr>
          <a:xfrm>
            <a:off x="-627310" y="2448718"/>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Segoe UI" panose="020B0502040204020203" pitchFamily="34" charset="0"/>
                <a:cs typeface="Segoe UI" panose="020B0502040204020203" pitchFamily="34" charset="0"/>
              </a:rPr>
              <a:t>ג'ודו</a:t>
            </a:r>
          </a:p>
        </p:txBody>
      </p:sp>
      <p:sp>
        <p:nvSpPr>
          <p:cNvPr id="21" name="TextBox 15">
            <a:extLst>
              <a:ext uri="{FF2B5EF4-FFF2-40B4-BE49-F238E27FC236}">
                <a16:creationId xmlns:a16="http://schemas.microsoft.com/office/drawing/2014/main" id="{29069E91-91A1-19C6-345F-62351F8BE771}"/>
              </a:ext>
            </a:extLst>
          </p:cNvPr>
          <p:cNvSpPr txBox="1"/>
          <p:nvPr/>
        </p:nvSpPr>
        <p:spPr>
          <a:xfrm>
            <a:off x="-156374" y="2073450"/>
            <a:ext cx="3475571" cy="338554"/>
          </a:xfrm>
          <a:prstGeom prst="rect">
            <a:avLst/>
          </a:prstGeom>
          <a:noFill/>
        </p:spPr>
        <p:txBody>
          <a:bodyPr wrap="square" rtlCol="1">
            <a:spAutoFit/>
          </a:bodyPr>
          <a:lstStyle/>
          <a:p>
            <a:r>
              <a:rPr lang="he-IL" sz="1600" b="1" spc="3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a:t>
            </a:r>
          </a:p>
        </p:txBody>
      </p:sp>
      <p:pic>
        <p:nvPicPr>
          <p:cNvPr id="22" name="תמונה 21" descr="לוגו אתנה">
            <a:extLst>
              <a:ext uri="{FF2B5EF4-FFF2-40B4-BE49-F238E27FC236}">
                <a16:creationId xmlns:a16="http://schemas.microsoft.com/office/drawing/2014/main" id="{811EF669-A9C8-5681-42E7-DD1C0A3031B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64669" y="1210613"/>
            <a:ext cx="1461680" cy="773417"/>
          </a:xfrm>
          <a:prstGeom prst="rect">
            <a:avLst/>
          </a:prstGeom>
        </p:spPr>
      </p:pic>
      <p:sp>
        <p:nvSpPr>
          <p:cNvPr id="23" name="תיבת טקסט 22">
            <a:extLst>
              <a:ext uri="{FF2B5EF4-FFF2-40B4-BE49-F238E27FC236}">
                <a16:creationId xmlns:a16="http://schemas.microsoft.com/office/drawing/2014/main" id="{930AFDED-F98A-D589-B927-D7A947A7383F}"/>
              </a:ext>
            </a:extLst>
          </p:cNvPr>
          <p:cNvSpPr txBox="1"/>
          <p:nvPr/>
        </p:nvSpPr>
        <p:spPr>
          <a:xfrm>
            <a:off x="-34925" y="1996089"/>
            <a:ext cx="3500438" cy="307777"/>
          </a:xfrm>
          <a:prstGeom prst="rect">
            <a:avLst/>
          </a:prstGeom>
          <a:solidFill>
            <a:srgbClr val="00B0F0">
              <a:alpha val="58000"/>
            </a:srgbClr>
          </a:solidFill>
        </p:spPr>
        <p:txBody>
          <a:bodyPr wrap="square" lIns="0" rIns="0"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אתנה </a:t>
            </a:r>
            <a:r>
              <a:rPr kumimoji="0" lang="he-IL"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שותפים לקידום הספורט הפראלימפי</a:t>
            </a:r>
            <a:endParaRPr kumimoji="0" lang="x-none"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623199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E4045-2334-41B9-856E-55B79BF0D5CF}"/>
            </a:ext>
          </a:extLst>
        </p:cNvPr>
        <p:cNvGrpSpPr/>
        <p:nvPr/>
      </p:nvGrpSpPr>
      <p:grpSpPr>
        <a:xfrm>
          <a:off x="0" y="0"/>
          <a:ext cx="0" cy="0"/>
          <a:chOff x="0" y="0"/>
          <a:chExt cx="0" cy="0"/>
        </a:xfrm>
      </p:grpSpPr>
      <p:pic>
        <p:nvPicPr>
          <p:cNvPr id="2" name="תמונה 1">
            <a:extLst>
              <a:ext uri="{FF2B5EF4-FFF2-40B4-BE49-F238E27FC236}">
                <a16:creationId xmlns:a16="http://schemas.microsoft.com/office/drawing/2014/main" id="{772F504F-1484-D8F0-39B4-AB518440C90D}"/>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
            <a:ext cx="6858000" cy="1406516"/>
          </a:xfrm>
          <a:prstGeom prst="rect">
            <a:avLst/>
          </a:prstGeom>
        </p:spPr>
      </p:pic>
      <p:sp>
        <p:nvSpPr>
          <p:cNvPr id="5" name="TextBox 4">
            <a:extLst>
              <a:ext uri="{FF2B5EF4-FFF2-40B4-BE49-F238E27FC236}">
                <a16:creationId xmlns:a16="http://schemas.microsoft.com/office/drawing/2014/main" id="{8F59217D-3B39-A97F-C059-20020EA5447E}"/>
              </a:ext>
            </a:extLst>
          </p:cNvPr>
          <p:cNvSpPr txBox="1"/>
          <p:nvPr/>
        </p:nvSpPr>
        <p:spPr>
          <a:xfrm>
            <a:off x="2402015" y="371959"/>
            <a:ext cx="4455986" cy="523220"/>
          </a:xfrm>
          <a:prstGeom prst="rect">
            <a:avLst/>
          </a:prstGeom>
          <a:noFill/>
        </p:spPr>
        <p:txBody>
          <a:bodyPr wrap="square" rtlCol="1">
            <a:spAutoFit/>
          </a:bodyPr>
          <a:lstStyle/>
          <a:p>
            <a:r>
              <a:rPr lang="he-IL" sz="2800" b="1" dirty="0">
                <a:solidFill>
                  <a:schemeClr val="bg1"/>
                </a:solidFill>
                <a:latin typeface="Segoe UI Semilight" panose="020B0402040204020203" pitchFamily="34" charset="0"/>
                <a:cs typeface="Segoe UI Semilight" panose="020B0402040204020203" pitchFamily="34" charset="0"/>
              </a:rPr>
              <a:t>12 בעולם</a:t>
            </a:r>
          </a:p>
        </p:txBody>
      </p:sp>
      <p:sp>
        <p:nvSpPr>
          <p:cNvPr id="10" name="מקבילית 9">
            <a:extLst>
              <a:ext uri="{FF2B5EF4-FFF2-40B4-BE49-F238E27FC236}">
                <a16:creationId xmlns:a16="http://schemas.microsoft.com/office/drawing/2014/main" id="{AE1E26E0-8B71-EEF1-F315-A92A1F120C95}"/>
              </a:ext>
              <a:ext uri="{C183D7F6-B498-43B3-948B-1728B52AA6E4}">
                <adec:decorative xmlns:adec="http://schemas.microsoft.com/office/drawing/2017/decorative" val="1"/>
              </a:ext>
            </a:extLst>
          </p:cNvPr>
          <p:cNvSpPr/>
          <p:nvPr/>
        </p:nvSpPr>
        <p:spPr>
          <a:xfrm>
            <a:off x="3796520" y="1099687"/>
            <a:ext cx="3475570" cy="334900"/>
          </a:xfrm>
          <a:prstGeom prst="parallelogram">
            <a:avLst>
              <a:gd name="adj" fmla="val 7438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7030A0"/>
              </a:solidFill>
              <a:cs typeface="Segoe UI" panose="020B0502040204020203" pitchFamily="34" charset="0"/>
            </a:endParaRPr>
          </a:p>
        </p:txBody>
      </p:sp>
      <p:sp>
        <p:nvSpPr>
          <p:cNvPr id="11" name="תיבת טקסט 10">
            <a:extLst>
              <a:ext uri="{FF2B5EF4-FFF2-40B4-BE49-F238E27FC236}">
                <a16:creationId xmlns:a16="http://schemas.microsoft.com/office/drawing/2014/main" id="{F0FD9924-8F0C-9C84-5A46-7873EFB6864F}"/>
              </a:ext>
            </a:extLst>
          </p:cNvPr>
          <p:cNvSpPr txBox="1"/>
          <p:nvPr/>
        </p:nvSpPr>
        <p:spPr>
          <a:xfrm>
            <a:off x="3841276" y="1008847"/>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Segoe UI" panose="020B0502040204020203" pitchFamily="34" charset="0"/>
                <a:cs typeface="Segoe UI" panose="020B0502040204020203" pitchFamily="34" charset="0"/>
              </a:rPr>
              <a:t>בוצ'ה</a:t>
            </a:r>
          </a:p>
        </p:txBody>
      </p:sp>
      <p:sp>
        <p:nvSpPr>
          <p:cNvPr id="9" name="כותרת 8">
            <a:extLst>
              <a:ext uri="{FF2B5EF4-FFF2-40B4-BE49-F238E27FC236}">
                <a16:creationId xmlns:a16="http://schemas.microsoft.com/office/drawing/2014/main" id="{E21B48D2-338D-7913-3B27-F9A47A36C2AA}"/>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בעולם</a:t>
            </a:r>
          </a:p>
        </p:txBody>
      </p:sp>
      <p:sp>
        <p:nvSpPr>
          <p:cNvPr id="18" name="מלבן 17">
            <a:extLst>
              <a:ext uri="{FF2B5EF4-FFF2-40B4-BE49-F238E27FC236}">
                <a16:creationId xmlns:a16="http://schemas.microsoft.com/office/drawing/2014/main" id="{7B790388-C29D-6134-914E-C8F7AD98BB3A}"/>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9" name="תמונה 18" descr="תמונה שמכילה טקסט, גופן, גרפיקה, לוגו&#10;&#10;תוכן שנוצר על-ידי בינה מלאכותית עשוי להיות שגוי.">
            <a:extLst>
              <a:ext uri="{FF2B5EF4-FFF2-40B4-BE49-F238E27FC236}">
                <a16:creationId xmlns:a16="http://schemas.microsoft.com/office/drawing/2014/main" id="{57780BFC-8AC4-A0DE-BC7B-CDDFA24723F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4" name="מלבן 3">
            <a:extLst>
              <a:ext uri="{FF2B5EF4-FFF2-40B4-BE49-F238E27FC236}">
                <a16:creationId xmlns:a16="http://schemas.microsoft.com/office/drawing/2014/main" id="{811ED129-3CF8-EC92-5AF1-8FE858B4B299}"/>
              </a:ext>
            </a:extLst>
          </p:cNvPr>
          <p:cNvSpPr/>
          <p:nvPr/>
        </p:nvSpPr>
        <p:spPr>
          <a:xfrm>
            <a:off x="3471081" y="1434587"/>
            <a:ext cx="3395426" cy="8366265"/>
          </a:xfrm>
          <a:prstGeom prst="rect">
            <a:avLst/>
          </a:prstGeom>
          <a:noFill/>
        </p:spPr>
        <p:txBody>
          <a:bodyPr wrap="square">
            <a:spAutoFit/>
          </a:bodyPr>
          <a:lstStyle/>
          <a:p>
            <a:pPr algn="just">
              <a:lnSpc>
                <a:spcPts val="1800"/>
              </a:lnSpc>
              <a:spcAft>
                <a:spcPts val="800"/>
              </a:spcAft>
            </a:pPr>
            <a:r>
              <a:rPr lang="he-IL" sz="1100" b="1" dirty="0" err="1">
                <a:solidFill>
                  <a:srgbClr val="002060"/>
                </a:solidFill>
                <a:latin typeface="Segoe UI" panose="020B0502040204020203" pitchFamily="34" charset="0"/>
                <a:cs typeface="Segoe UI" panose="020B0502040204020203" pitchFamily="34" charset="0"/>
              </a:rPr>
              <a:t>צלאנג'ר</a:t>
            </a:r>
            <a:r>
              <a:rPr lang="he-IL" sz="1100" b="1" dirty="0">
                <a:solidFill>
                  <a:srgbClr val="002060"/>
                </a:solidFill>
                <a:latin typeface="Segoe UI" panose="020B0502040204020203" pitchFamily="34" charset="0"/>
                <a:cs typeface="Segoe UI" panose="020B0502040204020203" pitchFamily="34" charset="0"/>
              </a:rPr>
              <a:t> איטליה </a:t>
            </a:r>
          </a:p>
          <a:p>
            <a:pPr algn="just">
              <a:lnSpc>
                <a:spcPts val="1800"/>
              </a:lnSpc>
              <a:spcAft>
                <a:spcPts val="800"/>
              </a:spcAft>
            </a:pPr>
            <a:r>
              <a:rPr lang="he-IL" sz="1100" dirty="0">
                <a:solidFill>
                  <a:srgbClr val="002060"/>
                </a:solidFill>
                <a:latin typeface="Segoe UI" panose="020B0502040204020203" pitchFamily="34" charset="0"/>
                <a:cs typeface="Segoe UI" panose="020B0502040204020203" pitchFamily="34" charset="0"/>
              </a:rPr>
              <a:t>החודש התקיים אחד מטורניר הבוצ'ה המוצלחים ביותר של ספורטאים ישראליים. </a:t>
            </a:r>
          </a:p>
          <a:p>
            <a:pPr algn="just">
              <a:lnSpc>
                <a:spcPts val="1800"/>
              </a:lnSpc>
              <a:spcAft>
                <a:spcPts val="800"/>
              </a:spcAft>
            </a:pPr>
            <a:r>
              <a:rPr lang="he-IL" sz="1100" dirty="0">
                <a:solidFill>
                  <a:srgbClr val="002060"/>
                </a:solidFill>
                <a:latin typeface="Segoe UI" panose="020B0502040204020203" pitchFamily="34" charset="0"/>
                <a:cs typeface="Segoe UI" panose="020B0502040204020203" pitchFamily="34" charset="0"/>
              </a:rPr>
              <a:t>ספורטאי נבחרת ישראל אשר מתאמנים אצל אורנה ויסבך:</a:t>
            </a:r>
          </a:p>
          <a:p>
            <a:pPr marL="171450" indent="-171450" algn="just">
              <a:lnSpc>
                <a:spcPts val="1800"/>
              </a:lnSpc>
              <a:spcAft>
                <a:spcPts val="800"/>
              </a:spcAft>
              <a:buFont typeface="Wingdings" panose="05000000000000000000" pitchFamily="2" charset="2"/>
              <a:buChar char="§"/>
            </a:pPr>
            <a:r>
              <a:rPr lang="he-IL" sz="1100" b="1" dirty="0">
                <a:solidFill>
                  <a:srgbClr val="002060"/>
                </a:solidFill>
                <a:latin typeface="Segoe UI" panose="020B0502040204020203" pitchFamily="34" charset="0"/>
                <a:cs typeface="Segoe UI" panose="020B0502040204020203" pitchFamily="34" charset="0"/>
              </a:rPr>
              <a:t>סרגי </a:t>
            </a:r>
            <a:r>
              <a:rPr lang="he-IL" sz="1100" b="1" dirty="0" err="1">
                <a:solidFill>
                  <a:srgbClr val="002060"/>
                </a:solidFill>
                <a:latin typeface="Segoe UI" panose="020B0502040204020203" pitchFamily="34" charset="0"/>
                <a:cs typeface="Segoe UI" panose="020B0502040204020203" pitchFamily="34" charset="0"/>
              </a:rPr>
              <a:t>בביאן</a:t>
            </a:r>
            <a:r>
              <a:rPr lang="he-IL" sz="1100" b="1" dirty="0">
                <a:solidFill>
                  <a:srgbClr val="002060"/>
                </a:solidFill>
                <a:latin typeface="Segoe UI" panose="020B0502040204020203" pitchFamily="34" charset="0"/>
                <a:cs typeface="Segoe UI" panose="020B0502040204020203" pitchFamily="34" charset="0"/>
              </a:rPr>
              <a:t> </a:t>
            </a:r>
            <a:r>
              <a:rPr lang="he-IL" sz="1100" dirty="0">
                <a:solidFill>
                  <a:srgbClr val="002060"/>
                </a:solidFill>
                <a:latin typeface="Segoe UI" panose="020B0502040204020203" pitchFamily="34" charset="0"/>
                <a:cs typeface="Segoe UI" panose="020B0502040204020203" pitchFamily="34" charset="0"/>
              </a:rPr>
              <a:t>| קלאס </a:t>
            </a:r>
            <a:r>
              <a:rPr lang="en-US" sz="1100" dirty="0">
                <a:solidFill>
                  <a:srgbClr val="002060"/>
                </a:solidFill>
                <a:latin typeface="Segoe UI" panose="020B0502040204020203" pitchFamily="34" charset="0"/>
                <a:cs typeface="Segoe UI" panose="020B0502040204020203" pitchFamily="34" charset="0"/>
              </a:rPr>
              <a:t>BC1</a:t>
            </a:r>
            <a:r>
              <a:rPr lang="he-IL" sz="1100" dirty="0">
                <a:solidFill>
                  <a:srgbClr val="002060"/>
                </a:solidFill>
                <a:latin typeface="Segoe UI" panose="020B0502040204020203" pitchFamily="34" charset="0"/>
                <a:cs typeface="Segoe UI" panose="020B0502040204020203" pitchFamily="34" charset="0"/>
              </a:rPr>
              <a:t>, סרגי ניצח לראשונה אליפות בינלאומית, זכה ב17 נקודות דירוג שהביאו אותו ל </a:t>
            </a:r>
            <a:r>
              <a:rPr lang="en-US" sz="1100" dirty="0">
                <a:solidFill>
                  <a:srgbClr val="002060"/>
                </a:solidFill>
                <a:latin typeface="Segoe UI" panose="020B0502040204020203" pitchFamily="34" charset="0"/>
                <a:cs typeface="Segoe UI" panose="020B0502040204020203" pitchFamily="34" charset="0"/>
              </a:rPr>
              <a:t>TOP20</a:t>
            </a:r>
            <a:r>
              <a:rPr lang="he-IL" sz="1100" dirty="0">
                <a:solidFill>
                  <a:srgbClr val="002060"/>
                </a:solidFill>
                <a:latin typeface="Segoe UI" panose="020B0502040204020203" pitchFamily="34" charset="0"/>
                <a:cs typeface="Segoe UI" panose="020B0502040204020203" pitchFamily="34" charset="0"/>
              </a:rPr>
              <a:t> העולמי (מקום 19). </a:t>
            </a:r>
            <a:r>
              <a:rPr lang="he-IL" sz="1100" b="1" dirty="0">
                <a:solidFill>
                  <a:srgbClr val="002060"/>
                </a:solidFill>
                <a:latin typeface="Segoe UI" panose="020B0502040204020203" pitchFamily="34" charset="0"/>
                <a:cs typeface="Segoe UI" panose="020B0502040204020203" pitchFamily="34" charset="0"/>
              </a:rPr>
              <a:t>ארתור </a:t>
            </a:r>
            <a:r>
              <a:rPr lang="he-IL" sz="1100" b="1" dirty="0" err="1">
                <a:solidFill>
                  <a:srgbClr val="002060"/>
                </a:solidFill>
                <a:latin typeface="Segoe UI" panose="020B0502040204020203" pitchFamily="34" charset="0"/>
                <a:cs typeface="Segoe UI" panose="020B0502040204020203" pitchFamily="34" charset="0"/>
              </a:rPr>
              <a:t>בביאן</a:t>
            </a:r>
            <a:r>
              <a:rPr lang="he-IL" sz="1100" dirty="0">
                <a:solidFill>
                  <a:srgbClr val="002060"/>
                </a:solidFill>
                <a:latin typeface="Segoe UI" panose="020B0502040204020203" pitchFamily="34" charset="0"/>
                <a:cs typeface="Segoe UI" panose="020B0502040204020203" pitchFamily="34" charset="0"/>
              </a:rPr>
              <a:t>, עוזר באימון ומלווה אותו על המגרש. בדרך לאליפות הטורניר ניצח:</a:t>
            </a:r>
          </a:p>
          <a:p>
            <a:pPr marL="360363" lvl="1" indent="-184150" algn="just">
              <a:spcAft>
                <a:spcPts val="800"/>
              </a:spcAft>
              <a:buFont typeface="Courier New" panose="02070309020205020404" pitchFamily="49" charset="0"/>
              <a:buChar char="o"/>
            </a:pPr>
            <a:r>
              <a:rPr lang="he-IL" sz="1100" dirty="0">
                <a:solidFill>
                  <a:srgbClr val="002060"/>
                </a:solidFill>
                <a:latin typeface="Segoe UI" panose="020B0502040204020203" pitchFamily="34" charset="0"/>
                <a:cs typeface="Segoe UI" panose="020B0502040204020203" pitchFamily="34" charset="0"/>
              </a:rPr>
              <a:t>שלב הבתים | ניצח בשובר שוויון אחרי 3-3 את </a:t>
            </a:r>
            <a:r>
              <a:rPr lang="he-IL" sz="1100" b="1" dirty="0" err="1">
                <a:solidFill>
                  <a:srgbClr val="002060"/>
                </a:solidFill>
                <a:latin typeface="Segoe UI" panose="020B0502040204020203" pitchFamily="34" charset="0"/>
                <a:cs typeface="Segoe UI" panose="020B0502040204020203" pitchFamily="34" charset="0"/>
              </a:rPr>
              <a:t>רולו</a:t>
            </a:r>
            <a:r>
              <a:rPr lang="he-IL" sz="1100" b="1" dirty="0">
                <a:solidFill>
                  <a:srgbClr val="002060"/>
                </a:solidFill>
                <a:latin typeface="Segoe UI" panose="020B0502040204020203" pitchFamily="34" charset="0"/>
                <a:cs typeface="Segoe UI" panose="020B0502040204020203" pitchFamily="34" charset="0"/>
              </a:rPr>
              <a:t> </a:t>
            </a:r>
            <a:r>
              <a:rPr lang="he-IL" sz="1100" dirty="0">
                <a:solidFill>
                  <a:srgbClr val="002060"/>
                </a:solidFill>
                <a:latin typeface="Segoe UI" panose="020B0502040204020203" pitchFamily="34" charset="0"/>
                <a:cs typeface="Segoe UI" panose="020B0502040204020203" pitchFamily="34" charset="0"/>
              </a:rPr>
              <a:t>האיטלקי וניצח 2-10 את </a:t>
            </a:r>
            <a:r>
              <a:rPr lang="he-IL" sz="1100" b="1" dirty="0" err="1">
                <a:solidFill>
                  <a:srgbClr val="002060"/>
                </a:solidFill>
                <a:latin typeface="Segoe UI" panose="020B0502040204020203" pitchFamily="34" charset="0"/>
                <a:cs typeface="Segoe UI" panose="020B0502040204020203" pitchFamily="34" charset="0"/>
              </a:rPr>
              <a:t>סלובדה</a:t>
            </a:r>
            <a:r>
              <a:rPr lang="he-IL" sz="1100" dirty="0">
                <a:solidFill>
                  <a:srgbClr val="002060"/>
                </a:solidFill>
                <a:latin typeface="Segoe UI" panose="020B0502040204020203" pitchFamily="34" charset="0"/>
                <a:cs typeface="Segoe UI" panose="020B0502040204020203" pitchFamily="34" charset="0"/>
              </a:rPr>
              <a:t> הסלובקי</a:t>
            </a:r>
          </a:p>
          <a:p>
            <a:pPr marL="360363" lvl="1" indent="-184150" algn="just">
              <a:spcAft>
                <a:spcPts val="800"/>
              </a:spcAft>
              <a:buFont typeface="Courier New" panose="02070309020205020404" pitchFamily="49" charset="0"/>
              <a:buChar char="o"/>
            </a:pPr>
            <a:r>
              <a:rPr lang="he-IL" sz="1100" dirty="0">
                <a:solidFill>
                  <a:srgbClr val="002060"/>
                </a:solidFill>
                <a:latin typeface="Segoe UI" panose="020B0502040204020203" pitchFamily="34" charset="0"/>
                <a:cs typeface="Segoe UI" panose="020B0502040204020203" pitchFamily="34" charset="0"/>
              </a:rPr>
              <a:t>רבע גמר | 0-4 בדרבי הישראלי את </a:t>
            </a:r>
            <a:r>
              <a:rPr lang="he-IL" sz="1100" b="1" dirty="0">
                <a:solidFill>
                  <a:srgbClr val="002060"/>
                </a:solidFill>
                <a:latin typeface="Segoe UI" panose="020B0502040204020203" pitchFamily="34" charset="0"/>
                <a:cs typeface="Segoe UI" panose="020B0502040204020203" pitchFamily="34" charset="0"/>
              </a:rPr>
              <a:t>ניקיטה </a:t>
            </a:r>
            <a:r>
              <a:rPr lang="he-IL" sz="1100" b="1" dirty="0" err="1">
                <a:solidFill>
                  <a:srgbClr val="002060"/>
                </a:solidFill>
                <a:latin typeface="Segoe UI" panose="020B0502040204020203" pitchFamily="34" charset="0"/>
                <a:cs typeface="Segoe UI" panose="020B0502040204020203" pitchFamily="34" charset="0"/>
              </a:rPr>
              <a:t>פרופנקו</a:t>
            </a:r>
            <a:endParaRPr lang="he-IL" sz="1100" b="1" dirty="0">
              <a:solidFill>
                <a:srgbClr val="002060"/>
              </a:solidFill>
              <a:latin typeface="Segoe UI" panose="020B0502040204020203" pitchFamily="34" charset="0"/>
              <a:cs typeface="Segoe UI" panose="020B0502040204020203" pitchFamily="34" charset="0"/>
            </a:endParaRPr>
          </a:p>
          <a:p>
            <a:pPr marL="360363" lvl="1" indent="-184150" algn="just">
              <a:spcAft>
                <a:spcPts val="800"/>
              </a:spcAft>
              <a:buFont typeface="Courier New" panose="02070309020205020404" pitchFamily="49" charset="0"/>
              <a:buChar char="o"/>
            </a:pPr>
            <a:r>
              <a:rPr lang="he-IL" sz="1100" dirty="0">
                <a:solidFill>
                  <a:srgbClr val="002060"/>
                </a:solidFill>
                <a:latin typeface="Segoe UI" panose="020B0502040204020203" pitchFamily="34" charset="0"/>
                <a:cs typeface="Segoe UI" panose="020B0502040204020203" pitchFamily="34" charset="0"/>
              </a:rPr>
              <a:t>חצי גמר | 3-4 את </a:t>
            </a:r>
            <a:r>
              <a:rPr lang="he-IL" sz="1100" dirty="0" err="1">
                <a:solidFill>
                  <a:srgbClr val="002060"/>
                </a:solidFill>
                <a:latin typeface="Segoe UI" panose="020B0502040204020203" pitchFamily="34" charset="0"/>
                <a:cs typeface="Segoe UI" panose="020B0502040204020203" pitchFamily="34" charset="0"/>
              </a:rPr>
              <a:t>מונטילה</a:t>
            </a:r>
            <a:r>
              <a:rPr lang="he-IL" sz="1100" dirty="0">
                <a:solidFill>
                  <a:srgbClr val="002060"/>
                </a:solidFill>
                <a:latin typeface="Segoe UI" panose="020B0502040204020203" pitchFamily="34" charset="0"/>
                <a:cs typeface="Segoe UI" panose="020B0502040204020203" pitchFamily="34" charset="0"/>
              </a:rPr>
              <a:t> הספרדי</a:t>
            </a:r>
          </a:p>
          <a:p>
            <a:pPr marL="360363" lvl="1" indent="-184150" algn="just">
              <a:spcAft>
                <a:spcPts val="800"/>
              </a:spcAft>
              <a:buFont typeface="Courier New" panose="02070309020205020404" pitchFamily="49" charset="0"/>
              <a:buChar char="o"/>
            </a:pPr>
            <a:r>
              <a:rPr lang="he-IL" sz="1100" dirty="0">
                <a:solidFill>
                  <a:srgbClr val="002060"/>
                </a:solidFill>
                <a:latin typeface="Segoe UI" panose="020B0502040204020203" pitchFamily="34" charset="0"/>
                <a:cs typeface="Segoe UI" panose="020B0502040204020203" pitchFamily="34" charset="0"/>
              </a:rPr>
              <a:t>גמר | 1-7 את </a:t>
            </a:r>
            <a:r>
              <a:rPr lang="he-IL" sz="1100" dirty="0" err="1">
                <a:solidFill>
                  <a:srgbClr val="002060"/>
                </a:solidFill>
                <a:latin typeface="Segoe UI" panose="020B0502040204020203" pitchFamily="34" charset="0"/>
                <a:cs typeface="Segoe UI" panose="020B0502040204020203" pitchFamily="34" charset="0"/>
              </a:rPr>
              <a:t>אלזהרני</a:t>
            </a:r>
            <a:r>
              <a:rPr lang="he-IL" sz="1100" dirty="0">
                <a:solidFill>
                  <a:srgbClr val="002060"/>
                </a:solidFill>
                <a:latin typeface="Segoe UI" panose="020B0502040204020203" pitchFamily="34" charset="0"/>
                <a:cs typeface="Segoe UI" panose="020B0502040204020203" pitchFamily="34" charset="0"/>
              </a:rPr>
              <a:t> מערב הסעודית </a:t>
            </a:r>
          </a:p>
          <a:p>
            <a:pPr marL="171450" indent="-171450" algn="just">
              <a:lnSpc>
                <a:spcPts val="1800"/>
              </a:lnSpc>
              <a:spcAft>
                <a:spcPts val="800"/>
              </a:spcAft>
              <a:buFont typeface="Wingdings" panose="05000000000000000000" pitchFamily="2" charset="2"/>
              <a:buChar char="§"/>
            </a:pPr>
            <a:r>
              <a:rPr lang="he-IL" sz="1100" b="1" dirty="0">
                <a:solidFill>
                  <a:srgbClr val="002060"/>
                </a:solidFill>
                <a:latin typeface="Segoe UI" panose="020B0502040204020203" pitchFamily="34" charset="0"/>
                <a:cs typeface="Segoe UI" panose="020B0502040204020203" pitchFamily="34" charset="0"/>
              </a:rPr>
              <a:t>ניקיטה </a:t>
            </a:r>
            <a:r>
              <a:rPr lang="he-IL" sz="1100" b="1" dirty="0" err="1">
                <a:solidFill>
                  <a:srgbClr val="002060"/>
                </a:solidFill>
                <a:latin typeface="Segoe UI" panose="020B0502040204020203" pitchFamily="34" charset="0"/>
                <a:cs typeface="Segoe UI" panose="020B0502040204020203" pitchFamily="34" charset="0"/>
              </a:rPr>
              <a:t>פרופנקו</a:t>
            </a:r>
            <a:r>
              <a:rPr lang="he-IL" sz="1100" b="1" dirty="0">
                <a:solidFill>
                  <a:srgbClr val="002060"/>
                </a:solidFill>
                <a:latin typeface="Segoe UI" panose="020B0502040204020203" pitchFamily="34" charset="0"/>
                <a:cs typeface="Segoe UI" panose="020B0502040204020203" pitchFamily="34" charset="0"/>
              </a:rPr>
              <a:t> </a:t>
            </a:r>
            <a:r>
              <a:rPr lang="he-IL" sz="1100" dirty="0">
                <a:solidFill>
                  <a:srgbClr val="002060"/>
                </a:solidFill>
                <a:latin typeface="Segoe UI" panose="020B0502040204020203" pitchFamily="34" charset="0"/>
                <a:cs typeface="Segoe UI" panose="020B0502040204020203" pitchFamily="34" charset="0"/>
              </a:rPr>
              <a:t>| קלאס </a:t>
            </a:r>
            <a:r>
              <a:rPr lang="en-US" sz="1100" dirty="0">
                <a:solidFill>
                  <a:srgbClr val="002060"/>
                </a:solidFill>
                <a:latin typeface="Segoe UI" panose="020B0502040204020203" pitchFamily="34" charset="0"/>
                <a:cs typeface="Segoe UI" panose="020B0502040204020203" pitchFamily="34" charset="0"/>
              </a:rPr>
              <a:t>BC1</a:t>
            </a:r>
            <a:r>
              <a:rPr lang="he-IL" sz="1100" dirty="0">
                <a:solidFill>
                  <a:srgbClr val="002060"/>
                </a:solidFill>
                <a:latin typeface="Segoe UI" panose="020B0502040204020203" pitchFamily="34" charset="0"/>
                <a:cs typeface="Segoe UI" panose="020B0502040204020203" pitchFamily="34" charset="0"/>
              </a:rPr>
              <a:t>, בשלב הבתים ניצח ניקיטה 5-6 את </a:t>
            </a:r>
            <a:r>
              <a:rPr lang="he-IL" sz="1100" dirty="0" err="1">
                <a:solidFill>
                  <a:srgbClr val="002060"/>
                </a:solidFill>
                <a:latin typeface="Segoe UI" panose="020B0502040204020203" pitchFamily="34" charset="0"/>
                <a:cs typeface="Segoe UI" panose="020B0502040204020203" pitchFamily="34" charset="0"/>
              </a:rPr>
              <a:t>טברי</a:t>
            </a:r>
            <a:r>
              <a:rPr lang="he-IL" sz="1100" dirty="0">
                <a:solidFill>
                  <a:srgbClr val="002060"/>
                </a:solidFill>
                <a:latin typeface="Segoe UI" panose="020B0502040204020203" pitchFamily="34" charset="0"/>
                <a:cs typeface="Segoe UI" panose="020B0502040204020203" pitchFamily="34" charset="0"/>
              </a:rPr>
              <a:t> הצרפתי והפסיד 6-5 </a:t>
            </a:r>
            <a:r>
              <a:rPr lang="he-IL" sz="1100" dirty="0" err="1">
                <a:solidFill>
                  <a:srgbClr val="002060"/>
                </a:solidFill>
                <a:latin typeface="Segoe UI" panose="020B0502040204020203" pitchFamily="34" charset="0"/>
                <a:cs typeface="Segoe UI" panose="020B0502040204020203" pitchFamily="34" charset="0"/>
              </a:rPr>
              <a:t>לורקמר</a:t>
            </a:r>
            <a:r>
              <a:rPr lang="he-IL" sz="1100" dirty="0">
                <a:solidFill>
                  <a:srgbClr val="002060"/>
                </a:solidFill>
                <a:latin typeface="Segoe UI" panose="020B0502040204020203" pitchFamily="34" charset="0"/>
                <a:cs typeface="Segoe UI" panose="020B0502040204020203" pitchFamily="34" charset="0"/>
              </a:rPr>
              <a:t> הבלגי, כאמור בשלב רבע הגמר הפסיד לסרגי </a:t>
            </a:r>
          </a:p>
          <a:p>
            <a:pPr marL="171450" indent="-171450" algn="just">
              <a:lnSpc>
                <a:spcPts val="1800"/>
              </a:lnSpc>
              <a:spcAft>
                <a:spcPts val="800"/>
              </a:spcAft>
              <a:buFont typeface="Wingdings" panose="05000000000000000000" pitchFamily="2" charset="2"/>
              <a:buChar char="§"/>
            </a:pPr>
            <a:r>
              <a:rPr lang="he-IL" sz="1100" b="1" dirty="0">
                <a:solidFill>
                  <a:srgbClr val="002060"/>
                </a:solidFill>
                <a:latin typeface="Segoe UI" panose="020B0502040204020203" pitchFamily="34" charset="0"/>
                <a:cs typeface="Segoe UI" panose="020B0502040204020203" pitchFamily="34" charset="0"/>
              </a:rPr>
              <a:t>אורית קלנר | </a:t>
            </a:r>
            <a:r>
              <a:rPr lang="he-IL" sz="1100" dirty="0">
                <a:solidFill>
                  <a:srgbClr val="002060"/>
                </a:solidFill>
                <a:latin typeface="Segoe UI" panose="020B0502040204020203" pitchFamily="34" charset="0"/>
                <a:cs typeface="Segoe UI" panose="020B0502040204020203" pitchFamily="34" charset="0"/>
              </a:rPr>
              <a:t>קלאס </a:t>
            </a:r>
            <a:r>
              <a:rPr lang="en-US" sz="1100" dirty="0">
                <a:solidFill>
                  <a:srgbClr val="002060"/>
                </a:solidFill>
                <a:latin typeface="Segoe UI" panose="020B0502040204020203" pitchFamily="34" charset="0"/>
                <a:cs typeface="Segoe UI" panose="020B0502040204020203" pitchFamily="34" charset="0"/>
              </a:rPr>
              <a:t>BC1</a:t>
            </a:r>
            <a:r>
              <a:rPr lang="he-IL" sz="1100" dirty="0">
                <a:solidFill>
                  <a:srgbClr val="002060"/>
                </a:solidFill>
                <a:latin typeface="Segoe UI" panose="020B0502040204020203" pitchFamily="34" charset="0"/>
                <a:cs typeface="Segoe UI" panose="020B0502040204020203" pitchFamily="34" charset="0"/>
              </a:rPr>
              <a:t>, אורית שיחקה בליגה של 5 משתתפות, הפסידה 3 משחקים, נצחה אחד וסיימה במקום הרביעי.</a:t>
            </a:r>
          </a:p>
          <a:p>
            <a:pPr marL="171450" indent="-171450" algn="just">
              <a:lnSpc>
                <a:spcPts val="1800"/>
              </a:lnSpc>
              <a:spcAft>
                <a:spcPts val="800"/>
              </a:spcAft>
              <a:buFont typeface="Wingdings" panose="05000000000000000000" pitchFamily="2" charset="2"/>
              <a:buChar char="§"/>
            </a:pPr>
            <a:endParaRPr lang="he-IL" sz="1100" dirty="0">
              <a:solidFill>
                <a:srgbClr val="002060"/>
              </a:solidFill>
              <a:latin typeface="Segoe UI" panose="020B0502040204020203" pitchFamily="34" charset="0"/>
              <a:cs typeface="Segoe UI" panose="020B0502040204020203" pitchFamily="34" charset="0"/>
            </a:endParaRPr>
          </a:p>
          <a:p>
            <a:pPr marL="171450" indent="-171450" algn="just">
              <a:lnSpc>
                <a:spcPts val="1800"/>
              </a:lnSpc>
              <a:spcAft>
                <a:spcPts val="800"/>
              </a:spcAft>
              <a:buFont typeface="Wingdings" panose="05000000000000000000" pitchFamily="2" charset="2"/>
              <a:buChar char="§"/>
            </a:pPr>
            <a:endParaRPr lang="he-IL" sz="1100" dirty="0">
              <a:solidFill>
                <a:srgbClr val="002060"/>
              </a:solidFill>
              <a:latin typeface="Segoe UI" panose="020B0502040204020203" pitchFamily="34" charset="0"/>
              <a:cs typeface="Segoe UI" panose="020B0502040204020203" pitchFamily="34" charset="0"/>
            </a:endParaRPr>
          </a:p>
          <a:p>
            <a:pPr marL="171450" indent="-171450" algn="just">
              <a:lnSpc>
                <a:spcPts val="1800"/>
              </a:lnSpc>
              <a:spcAft>
                <a:spcPts val="800"/>
              </a:spcAft>
              <a:buFont typeface="Wingdings" panose="05000000000000000000" pitchFamily="2" charset="2"/>
              <a:buChar char="§"/>
            </a:pPr>
            <a:endParaRPr lang="he-IL" sz="800" dirty="0">
              <a:solidFill>
                <a:srgbClr val="002060"/>
              </a:solidFill>
              <a:latin typeface="Segoe UI" panose="020B0502040204020203" pitchFamily="34" charset="0"/>
              <a:cs typeface="Segoe UI" panose="020B0502040204020203" pitchFamily="34" charset="0"/>
            </a:endParaRPr>
          </a:p>
          <a:p>
            <a:pPr algn="just">
              <a:lnSpc>
                <a:spcPts val="1800"/>
              </a:lnSpc>
              <a:spcAft>
                <a:spcPts val="800"/>
              </a:spcAft>
            </a:pPr>
            <a:endParaRPr lang="he-IL" sz="800" dirty="0">
              <a:solidFill>
                <a:srgbClr val="002060"/>
              </a:solidFill>
              <a:latin typeface="Segoe UI" panose="020B0502040204020203" pitchFamily="34" charset="0"/>
              <a:cs typeface="Segoe UI" panose="020B0502040204020203" pitchFamily="34" charset="0"/>
            </a:endParaRPr>
          </a:p>
          <a:p>
            <a:pPr algn="just">
              <a:lnSpc>
                <a:spcPts val="1800"/>
              </a:lnSpc>
              <a:spcAft>
                <a:spcPts val="800"/>
              </a:spcAft>
            </a:pPr>
            <a:endParaRPr lang="he-IL" sz="800" dirty="0">
              <a:solidFill>
                <a:srgbClr val="002060"/>
              </a:solidFill>
              <a:latin typeface="Segoe UI" panose="020B0502040204020203" pitchFamily="34" charset="0"/>
              <a:cs typeface="Segoe UI" panose="020B0502040204020203" pitchFamily="34" charset="0"/>
            </a:endParaRPr>
          </a:p>
          <a:p>
            <a:pPr algn="just">
              <a:lnSpc>
                <a:spcPts val="1800"/>
              </a:lnSpc>
              <a:spcAft>
                <a:spcPts val="800"/>
              </a:spcAft>
            </a:pPr>
            <a:endParaRPr lang="he-IL" sz="800" dirty="0">
              <a:solidFill>
                <a:srgbClr val="002060"/>
              </a:solidFill>
              <a:latin typeface="Segoe UI" panose="020B0502040204020203" pitchFamily="34" charset="0"/>
              <a:cs typeface="Segoe UI" panose="020B0502040204020203" pitchFamily="34" charset="0"/>
            </a:endParaRPr>
          </a:p>
          <a:p>
            <a:pPr algn="just">
              <a:lnSpc>
                <a:spcPts val="1800"/>
              </a:lnSpc>
              <a:spcAft>
                <a:spcPts val="800"/>
              </a:spcAft>
            </a:pPr>
            <a:endParaRPr lang="he-IL" sz="800" dirty="0">
              <a:solidFill>
                <a:srgbClr val="002060"/>
              </a:solidFill>
              <a:latin typeface="Segoe UI" panose="020B0502040204020203" pitchFamily="34" charset="0"/>
              <a:cs typeface="Segoe UI" panose="020B0502040204020203" pitchFamily="34" charset="0"/>
            </a:endParaRPr>
          </a:p>
          <a:p>
            <a:pPr algn="just">
              <a:lnSpc>
                <a:spcPts val="1800"/>
              </a:lnSpc>
              <a:spcAft>
                <a:spcPts val="800"/>
              </a:spcAft>
            </a:pPr>
            <a:r>
              <a:rPr lang="he-IL" sz="1100" dirty="0">
                <a:solidFill>
                  <a:srgbClr val="002060"/>
                </a:solidFill>
                <a:latin typeface="Segoe UI" panose="020B0502040204020203" pitchFamily="34" charset="0"/>
                <a:cs typeface="Segoe UI" panose="020B0502040204020203" pitchFamily="34" charset="0"/>
              </a:rPr>
              <a:t>סרגי עם המדליה, צילום גניה ברגר.</a:t>
            </a:r>
          </a:p>
        </p:txBody>
      </p:sp>
      <p:sp>
        <p:nvSpPr>
          <p:cNvPr id="7" name="תיבת טקסט 6">
            <a:extLst>
              <a:ext uri="{FF2B5EF4-FFF2-40B4-BE49-F238E27FC236}">
                <a16:creationId xmlns:a16="http://schemas.microsoft.com/office/drawing/2014/main" id="{D93AB6C3-D4D5-8E46-45DB-AD492D9CDBC7}"/>
              </a:ext>
            </a:extLst>
          </p:cNvPr>
          <p:cNvSpPr txBox="1"/>
          <p:nvPr/>
        </p:nvSpPr>
        <p:spPr>
          <a:xfrm>
            <a:off x="-71438" y="1957860"/>
            <a:ext cx="3500438" cy="307777"/>
          </a:xfrm>
          <a:prstGeom prst="rect">
            <a:avLst/>
          </a:prstGeom>
          <a:solidFill>
            <a:srgbClr val="00B0F0">
              <a:alpha val="58000"/>
            </a:srgbClr>
          </a:solidFill>
        </p:spPr>
        <p:txBody>
          <a:bodyPr wrap="square" lIns="0" rIns="0" rtlCol="0">
            <a:spAutoFit/>
          </a:bodyPr>
          <a:lstStyle/>
          <a:p>
            <a:r>
              <a:rPr lang="he-IL" sz="1400" b="1" dirty="0">
                <a:solidFill>
                  <a:srgbClr val="002060"/>
                </a:solidFill>
                <a:latin typeface="Calibri" panose="020F0502020204030204" pitchFamily="34" charset="0"/>
                <a:cs typeface="Calibri" panose="020F0502020204030204" pitchFamily="34" charset="0"/>
              </a:rPr>
              <a:t>קרן אור קיסריה </a:t>
            </a:r>
            <a:r>
              <a:rPr lang="he-IL" sz="1400" dirty="0">
                <a:solidFill>
                  <a:srgbClr val="002060"/>
                </a:solidFill>
                <a:latin typeface="Calibri" panose="020F0502020204030204" pitchFamily="34" charset="0"/>
                <a:cs typeface="Calibri" panose="020F0502020204030204" pitchFamily="34" charset="0"/>
              </a:rPr>
              <a:t>שותפים לקידום הספורט הפראלימפי</a:t>
            </a:r>
            <a:endParaRPr lang="x-none" sz="1400" dirty="0">
              <a:solidFill>
                <a:srgbClr val="002060"/>
              </a:solidFill>
              <a:latin typeface="Calibri" panose="020F0502020204030204" pitchFamily="34" charset="0"/>
              <a:cs typeface="Calibri" panose="020F0502020204030204" pitchFamily="34" charset="0"/>
            </a:endParaRPr>
          </a:p>
        </p:txBody>
      </p:sp>
      <p:pic>
        <p:nvPicPr>
          <p:cNvPr id="12" name="תמונה 11" descr="תמונה שמכילה גרפיקה, גופן, עיצוב גרפי, כחול חשמלי&#10;&#10;תוכן שנוצר על-ידי בינה מלאכותית עשוי להיות שגוי.">
            <a:extLst>
              <a:ext uri="{FF2B5EF4-FFF2-40B4-BE49-F238E27FC236}">
                <a16:creationId xmlns:a16="http://schemas.microsoft.com/office/drawing/2014/main" id="{D1198B89-F41F-EE4E-268A-76C8762617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41813" y="1230857"/>
            <a:ext cx="1210655" cy="615196"/>
          </a:xfrm>
          <a:prstGeom prst="rect">
            <a:avLst/>
          </a:prstGeom>
        </p:spPr>
      </p:pic>
      <p:sp>
        <p:nvSpPr>
          <p:cNvPr id="13" name="תיבת טקסט 12">
            <a:extLst>
              <a:ext uri="{FF2B5EF4-FFF2-40B4-BE49-F238E27FC236}">
                <a16:creationId xmlns:a16="http://schemas.microsoft.com/office/drawing/2014/main" id="{31BD13AD-95DE-7DC9-23B2-F3BC395D0DAC}"/>
              </a:ext>
            </a:extLst>
          </p:cNvPr>
          <p:cNvSpPr txBox="1"/>
          <p:nvPr/>
        </p:nvSpPr>
        <p:spPr>
          <a:xfrm>
            <a:off x="-1" y="2216848"/>
            <a:ext cx="3450041" cy="5632183"/>
          </a:xfrm>
          <a:prstGeom prst="rect">
            <a:avLst/>
          </a:prstGeom>
          <a:noFill/>
        </p:spPr>
        <p:txBody>
          <a:bodyPr wrap="square">
            <a:spAutoFit/>
          </a:bodyPr>
          <a:lstStyle/>
          <a:p>
            <a:pPr marL="0" marR="0" lvl="0" indent="0" algn="just" defTabSz="914400" rtl="1" eaLnBrk="1" fontAlgn="auto" latinLnBrk="0" hangingPunct="1">
              <a:lnSpc>
                <a:spcPts val="1800"/>
              </a:lnSpc>
              <a:spcBef>
                <a:spcPts val="0"/>
              </a:spcBef>
              <a:spcAft>
                <a:spcPts val="800"/>
              </a:spcAft>
              <a:buClrTx/>
              <a:buSzTx/>
              <a:buFontTx/>
              <a:buNone/>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בטורניר השתתפו גם 2 ספורטאים צעירים שהתחרו לראשונה בתחרות בינלאומית:</a:t>
            </a:r>
          </a:p>
          <a:p>
            <a:pPr marL="171450" marR="0" lvl="0" indent="-171450" algn="just" defTabSz="914400" rtl="1" eaLnBrk="1" fontAlgn="auto" latinLnBrk="0" hangingPunct="1">
              <a:lnSpc>
                <a:spcPts val="1800"/>
              </a:lnSpc>
              <a:spcBef>
                <a:spcPts val="0"/>
              </a:spcBef>
              <a:spcAft>
                <a:spcPts val="800"/>
              </a:spcAft>
              <a:buClrTx/>
              <a:buSzTx/>
              <a:buFont typeface="Wingdings" panose="05000000000000000000" pitchFamily="2" charset="2"/>
              <a:buChar char="§"/>
              <a:tabLst/>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אריאל </a:t>
            </a:r>
            <a:r>
              <a:rPr kumimoji="0" lang="he-IL" sz="110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וקסלר</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מספיבק איל"ן רמת גן אשר מתאמן אצל </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איציק אזולאי</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וכבר מראה חייל בתחרויות בארץ, סיים את הטורניר הבינלאומי הראשון שלו במקום הרביעי בקלאס </a:t>
            </a:r>
            <a:r>
              <a:rPr kumimoji="0" lang="en-US"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BC4 </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מתוך 11 משתתפים לאחר שנוצח בקרב על הארד. </a:t>
            </a:r>
            <a:r>
              <a:rPr lang="he-IL" sz="1100" dirty="0">
                <a:solidFill>
                  <a:srgbClr val="002060"/>
                </a:solidFill>
                <a:latin typeface="Segoe UI" panose="020B0502040204020203" pitchFamily="34" charset="0"/>
                <a:cs typeface="Segoe UI" panose="020B0502040204020203" pitchFamily="34" charset="0"/>
              </a:rPr>
              <a:t> בדרך לשם: </a:t>
            </a:r>
          </a:p>
          <a:p>
            <a:pPr marL="360363" lvl="1" indent="-184150" algn="just">
              <a:lnSpc>
                <a:spcPts val="1800"/>
              </a:lnSpc>
              <a:spcAft>
                <a:spcPts val="800"/>
              </a:spcAft>
              <a:buFont typeface="Wingdings" panose="05000000000000000000" pitchFamily="2" charset="2"/>
              <a:buChar char="§"/>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שלב הבתים: ניצח את </a:t>
            </a:r>
            <a:r>
              <a:rPr kumimoji="0" lang="he-IL" sz="1100" b="0"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מקלאנד</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הבריטי 2-7, 1-6 את </a:t>
            </a:r>
            <a:r>
              <a:rPr kumimoji="0" lang="he-IL" sz="1100" b="0"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פונטין</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האוסטרלי ו 1-7 את </a:t>
            </a:r>
            <a:r>
              <a:rPr kumimoji="0" lang="he-IL" sz="1100" b="0"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שרסנקי</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הקרואטי</a:t>
            </a:r>
          </a:p>
          <a:p>
            <a:pPr marL="360363" lvl="1" indent="-184150" algn="just">
              <a:lnSpc>
                <a:spcPts val="1800"/>
              </a:lnSpc>
              <a:spcAft>
                <a:spcPts val="800"/>
              </a:spcAft>
              <a:buFont typeface="Wingdings" panose="05000000000000000000" pitchFamily="2" charset="2"/>
              <a:buChar char="§"/>
              <a:defRPr/>
            </a:pPr>
            <a:r>
              <a:rPr lang="he-IL" sz="1100" dirty="0">
                <a:solidFill>
                  <a:srgbClr val="002060"/>
                </a:solidFill>
                <a:latin typeface="Segoe UI" panose="020B0502040204020203" pitchFamily="34" charset="0"/>
                <a:cs typeface="Segoe UI" panose="020B0502040204020203" pitchFamily="34" charset="0"/>
              </a:rPr>
              <a:t>הפסיד בחצי הגמר </a:t>
            </a:r>
            <a:r>
              <a:rPr lang="he-IL" sz="1100" dirty="0" err="1">
                <a:solidFill>
                  <a:srgbClr val="002060"/>
                </a:solidFill>
                <a:latin typeface="Segoe UI" panose="020B0502040204020203" pitchFamily="34" charset="0"/>
                <a:cs typeface="Segoe UI" panose="020B0502040204020203" pitchFamily="34" charset="0"/>
              </a:rPr>
              <a:t>לגיאקאז</a:t>
            </a:r>
            <a:r>
              <a:rPr lang="he-IL" sz="1100" dirty="0">
                <a:solidFill>
                  <a:srgbClr val="002060"/>
                </a:solidFill>
                <a:latin typeface="Segoe UI" panose="020B0502040204020203" pitchFamily="34" charset="0"/>
                <a:cs typeface="Segoe UI" panose="020B0502040204020203" pitchFamily="34" charset="0"/>
              </a:rPr>
              <a:t> ההונגרי 6-2 והפסיד בקרב על הארד 5-3 </a:t>
            </a:r>
            <a:r>
              <a:rPr lang="he-IL" sz="1100" dirty="0" err="1">
                <a:solidFill>
                  <a:srgbClr val="002060"/>
                </a:solidFill>
                <a:latin typeface="Segoe UI" panose="020B0502040204020203" pitchFamily="34" charset="0"/>
                <a:cs typeface="Segoe UI" panose="020B0502040204020203" pitchFamily="34" charset="0"/>
              </a:rPr>
              <a:t>לפונטין</a:t>
            </a:r>
            <a:r>
              <a:rPr lang="he-IL" sz="1100" dirty="0">
                <a:solidFill>
                  <a:srgbClr val="002060"/>
                </a:solidFill>
                <a:latin typeface="Segoe UI" panose="020B0502040204020203" pitchFamily="34" charset="0"/>
                <a:cs typeface="Segoe UI" panose="020B0502040204020203" pitchFamily="34" charset="0"/>
              </a:rPr>
              <a:t> האוסטרלי </a:t>
            </a:r>
          </a:p>
          <a:p>
            <a:pPr marL="171450" indent="-171450" algn="just">
              <a:lnSpc>
                <a:spcPts val="1800"/>
              </a:lnSpc>
              <a:spcAft>
                <a:spcPts val="800"/>
              </a:spcAft>
              <a:buFont typeface="Wingdings" panose="05000000000000000000" pitchFamily="2" charset="2"/>
              <a:buChar char="§"/>
              <a:defRPr/>
            </a:pPr>
            <a:r>
              <a:rPr lang="he-IL" sz="1100" b="1" dirty="0">
                <a:solidFill>
                  <a:srgbClr val="002060"/>
                </a:solidFill>
                <a:latin typeface="Segoe UI" panose="020B0502040204020203" pitchFamily="34" charset="0"/>
                <a:cs typeface="Segoe UI" panose="020B0502040204020203" pitchFamily="34" charset="0"/>
              </a:rPr>
              <a:t>אוראל יעקוב </a:t>
            </a:r>
            <a:r>
              <a:rPr lang="he-IL" sz="1100" dirty="0">
                <a:solidFill>
                  <a:srgbClr val="002060"/>
                </a:solidFill>
                <a:latin typeface="Segoe UI" panose="020B0502040204020203" pitchFamily="34" charset="0"/>
                <a:cs typeface="Segoe UI" panose="020B0502040204020203" pitchFamily="34" charset="0"/>
              </a:rPr>
              <a:t>מאיל"ן חיפה אשר מתאמנת אצל </a:t>
            </a:r>
            <a:r>
              <a:rPr lang="he-IL" sz="1100" b="1" dirty="0">
                <a:solidFill>
                  <a:srgbClr val="002060"/>
                </a:solidFill>
                <a:latin typeface="Segoe UI" panose="020B0502040204020203" pitchFamily="34" charset="0"/>
                <a:cs typeface="Segoe UI" panose="020B0502040204020203" pitchFamily="34" charset="0"/>
              </a:rPr>
              <a:t>אורנה </a:t>
            </a:r>
            <a:r>
              <a:rPr lang="he-IL" sz="1100" b="1" dirty="0" err="1">
                <a:solidFill>
                  <a:srgbClr val="002060"/>
                </a:solidFill>
                <a:latin typeface="Segoe UI" panose="020B0502040204020203" pitchFamily="34" charset="0"/>
                <a:cs typeface="Segoe UI" panose="020B0502040204020203" pitchFamily="34" charset="0"/>
              </a:rPr>
              <a:t>וייסבך</a:t>
            </a:r>
            <a:r>
              <a:rPr lang="he-IL" sz="1100" dirty="0">
                <a:solidFill>
                  <a:srgbClr val="002060"/>
                </a:solidFill>
                <a:latin typeface="Segoe UI" panose="020B0502040204020203" pitchFamily="34" charset="0"/>
                <a:cs typeface="Segoe UI" panose="020B0502040204020203" pitchFamily="34" charset="0"/>
              </a:rPr>
              <a:t>, סיימה בשלב הבתים לאחר 2 הפסדים וניצחון בינלאומי ראשון. </a:t>
            </a:r>
          </a:p>
          <a:p>
            <a:pPr algn="just">
              <a:lnSpc>
                <a:spcPts val="1800"/>
              </a:lnSpc>
              <a:spcAft>
                <a:spcPts val="800"/>
              </a:spcAft>
              <a:defRPr/>
            </a:pPr>
            <a:r>
              <a:rPr lang="he-IL" sz="1100" dirty="0">
                <a:solidFill>
                  <a:srgbClr val="002060"/>
                </a:solidFill>
                <a:latin typeface="Segoe UI" panose="020B0502040204020203" pitchFamily="34" charset="0"/>
                <a:cs typeface="Segoe UI" panose="020B0502040204020203" pitchFamily="34" charset="0"/>
              </a:rPr>
              <a:t>את המשלחת ניהל </a:t>
            </a:r>
            <a:r>
              <a:rPr lang="he-IL" sz="1100" b="1" dirty="0">
                <a:solidFill>
                  <a:srgbClr val="002060"/>
                </a:solidFill>
                <a:latin typeface="Segoe UI" panose="020B0502040204020203" pitchFamily="34" charset="0"/>
                <a:cs typeface="Segoe UI" panose="020B0502040204020203" pitchFamily="34" charset="0"/>
              </a:rPr>
              <a:t>איציק אזולאי </a:t>
            </a:r>
            <a:r>
              <a:rPr lang="he-IL" sz="1100" dirty="0">
                <a:solidFill>
                  <a:srgbClr val="002060"/>
                </a:solidFill>
                <a:latin typeface="Segoe UI" panose="020B0502040204020203" pitchFamily="34" charset="0"/>
                <a:cs typeface="Segoe UI" panose="020B0502040204020203" pitchFamily="34" charset="0"/>
              </a:rPr>
              <a:t>בעזרתה של </a:t>
            </a:r>
            <a:r>
              <a:rPr lang="he-IL" sz="1100" b="1" dirty="0">
                <a:solidFill>
                  <a:srgbClr val="002060"/>
                </a:solidFill>
                <a:latin typeface="Segoe UI" panose="020B0502040204020203" pitchFamily="34" charset="0"/>
                <a:cs typeface="Segoe UI" panose="020B0502040204020203" pitchFamily="34" charset="0"/>
              </a:rPr>
              <a:t>גניה ברגר</a:t>
            </a:r>
            <a:r>
              <a:rPr lang="he-IL" sz="1100" dirty="0">
                <a:solidFill>
                  <a:srgbClr val="002060"/>
                </a:solidFill>
                <a:latin typeface="Segoe UI" panose="020B0502040204020203" pitchFamily="34" charset="0"/>
                <a:cs typeface="Segoe UI" panose="020B0502040204020203" pitchFamily="34" charset="0"/>
              </a:rPr>
              <a:t> שגם דאגה לסיווג ולעיסוי, </a:t>
            </a:r>
          </a:p>
          <a:p>
            <a:pPr algn="just">
              <a:lnSpc>
                <a:spcPts val="1800"/>
              </a:lnSpc>
              <a:spcAft>
                <a:spcPts val="800"/>
              </a:spcAft>
              <a:defRPr/>
            </a:pPr>
            <a:r>
              <a:rPr lang="he-IL" sz="1100" dirty="0">
                <a:solidFill>
                  <a:srgbClr val="002060"/>
                </a:solidFill>
                <a:latin typeface="Segoe UI" panose="020B0502040204020203" pitchFamily="34" charset="0"/>
                <a:cs typeface="Segoe UI" panose="020B0502040204020203" pitchFamily="34" charset="0"/>
              </a:rPr>
              <a:t>בנוסף לספורטאים השתתפו גם 3 ישראלים בצוות הטורניר. </a:t>
            </a:r>
            <a:r>
              <a:rPr lang="he-IL" sz="1100" b="1" dirty="0">
                <a:solidFill>
                  <a:srgbClr val="002060"/>
                </a:solidFill>
                <a:latin typeface="Segoe UI" panose="020B0502040204020203" pitchFamily="34" charset="0"/>
                <a:cs typeface="Segoe UI" panose="020B0502040204020203" pitchFamily="34" charset="0"/>
              </a:rPr>
              <a:t>רונית שמש </a:t>
            </a:r>
            <a:r>
              <a:rPr lang="he-IL" sz="1100" b="1" dirty="0" err="1">
                <a:solidFill>
                  <a:srgbClr val="002060"/>
                </a:solidFill>
                <a:latin typeface="Segoe UI" panose="020B0502040204020203" pitchFamily="34" charset="0"/>
                <a:cs typeface="Segoe UI" panose="020B0502040204020203" pitchFamily="34" charset="0"/>
              </a:rPr>
              <a:t>וייסלר</a:t>
            </a:r>
            <a:r>
              <a:rPr lang="he-IL" sz="1100" b="1" dirty="0">
                <a:solidFill>
                  <a:srgbClr val="002060"/>
                </a:solidFill>
                <a:latin typeface="Segoe UI" panose="020B0502040204020203" pitchFamily="34" charset="0"/>
                <a:cs typeface="Segoe UI" panose="020B0502040204020203" pitchFamily="34" charset="0"/>
              </a:rPr>
              <a:t> </a:t>
            </a:r>
            <a:r>
              <a:rPr lang="he-IL" sz="1100" dirty="0">
                <a:solidFill>
                  <a:srgbClr val="002060"/>
                </a:solidFill>
                <a:latin typeface="Segoe UI" panose="020B0502040204020203" pitchFamily="34" charset="0"/>
                <a:cs typeface="Segoe UI" panose="020B0502040204020203" pitchFamily="34" charset="0"/>
              </a:rPr>
              <a:t>היתה חלק מצוות הסיווג </a:t>
            </a:r>
            <a:r>
              <a:rPr lang="he-IL" sz="1100" b="1" dirty="0">
                <a:solidFill>
                  <a:srgbClr val="002060"/>
                </a:solidFill>
                <a:latin typeface="Segoe UI" panose="020B0502040204020203" pitchFamily="34" charset="0"/>
                <a:cs typeface="Segoe UI" panose="020B0502040204020203" pitchFamily="34" charset="0"/>
              </a:rPr>
              <a:t>ואורנה </a:t>
            </a:r>
            <a:r>
              <a:rPr lang="he-IL" sz="1100" b="1" dirty="0" err="1">
                <a:solidFill>
                  <a:srgbClr val="002060"/>
                </a:solidFill>
                <a:latin typeface="Segoe UI" panose="020B0502040204020203" pitchFamily="34" charset="0"/>
                <a:cs typeface="Segoe UI" panose="020B0502040204020203" pitchFamily="34" charset="0"/>
              </a:rPr>
              <a:t>וייסבך</a:t>
            </a:r>
            <a:r>
              <a:rPr lang="he-IL" sz="1100" b="1" dirty="0">
                <a:solidFill>
                  <a:srgbClr val="002060"/>
                </a:solidFill>
                <a:latin typeface="Segoe UI" panose="020B0502040204020203" pitchFamily="34" charset="0"/>
                <a:cs typeface="Segoe UI" panose="020B0502040204020203" pitchFamily="34" charset="0"/>
              </a:rPr>
              <a:t> ואלכס פרידמן </a:t>
            </a:r>
            <a:r>
              <a:rPr lang="he-IL" sz="1100" dirty="0">
                <a:solidFill>
                  <a:srgbClr val="002060"/>
                </a:solidFill>
                <a:latin typeface="Segoe UI" panose="020B0502040204020203" pitchFamily="34" charset="0"/>
                <a:cs typeface="Segoe UI" panose="020B0502040204020203" pitchFamily="34" charset="0"/>
              </a:rPr>
              <a:t>בצוות השיפוט.</a:t>
            </a:r>
          </a:p>
          <a:p>
            <a:pPr algn="just">
              <a:lnSpc>
                <a:spcPts val="1800"/>
              </a:lnSpc>
              <a:spcAft>
                <a:spcPts val="800"/>
              </a:spcAft>
              <a:defRPr/>
            </a:pPr>
            <a:r>
              <a:rPr lang="he-IL" sz="1100" dirty="0">
                <a:solidFill>
                  <a:srgbClr val="002060"/>
                </a:solidFill>
                <a:latin typeface="Segoe UI" panose="020B0502040204020203" pitchFamily="34" charset="0"/>
                <a:cs typeface="Segoe UI" panose="020B0502040204020203" pitchFamily="34" charset="0"/>
              </a:rPr>
              <a:t>בתמונה אריאל לאחר הניצחון על הבריטי. צילום: מיכאל </a:t>
            </a:r>
            <a:r>
              <a:rPr lang="he-IL" sz="1100" dirty="0" err="1">
                <a:solidFill>
                  <a:srgbClr val="002060"/>
                </a:solidFill>
                <a:latin typeface="Segoe UI" panose="020B0502040204020203" pitchFamily="34" charset="0"/>
                <a:cs typeface="Segoe UI" panose="020B0502040204020203" pitchFamily="34" charset="0"/>
              </a:rPr>
              <a:t>וקסלר</a:t>
            </a:r>
            <a:r>
              <a:rPr lang="he-IL" sz="1100" dirty="0">
                <a:solidFill>
                  <a:srgbClr val="002060"/>
                </a:solidFill>
                <a:latin typeface="Segoe UI" panose="020B0502040204020203" pitchFamily="34" charset="0"/>
                <a:cs typeface="Segoe UI" panose="020B0502040204020203" pitchFamily="34" charset="0"/>
              </a:rPr>
              <a:t>.</a:t>
            </a:r>
          </a:p>
        </p:txBody>
      </p:sp>
      <p:pic>
        <p:nvPicPr>
          <p:cNvPr id="15" name="תמונה 14" descr="ספורטאי על כיסא גלגלים. על החזה מדליית זהב">
            <a:extLst>
              <a:ext uri="{FF2B5EF4-FFF2-40B4-BE49-F238E27FC236}">
                <a16:creationId xmlns:a16="http://schemas.microsoft.com/office/drawing/2014/main" id="{F406EB87-213D-854B-5E4A-05F13464A652}"/>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3617780" y="7034583"/>
            <a:ext cx="3097056" cy="2417640"/>
          </a:xfrm>
          <a:prstGeom prst="rect">
            <a:avLst/>
          </a:prstGeom>
        </p:spPr>
      </p:pic>
      <p:pic>
        <p:nvPicPr>
          <p:cNvPr id="17" name="תמונה 16" descr="2 ספורטאים על כיסא גלגלים ברקע תוצאה של משחק בוצה">
            <a:extLst>
              <a:ext uri="{FF2B5EF4-FFF2-40B4-BE49-F238E27FC236}">
                <a16:creationId xmlns:a16="http://schemas.microsoft.com/office/drawing/2014/main" id="{F9F33CC7-CD28-6A7E-96D6-B98D6DD5CC72}"/>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0489" y="7849030"/>
            <a:ext cx="3481570" cy="2386261"/>
          </a:xfrm>
          <a:prstGeom prst="rect">
            <a:avLst/>
          </a:prstGeom>
        </p:spPr>
      </p:pic>
    </p:spTree>
    <p:extLst>
      <p:ext uri="{BB962C8B-B14F-4D97-AF65-F5344CB8AC3E}">
        <p14:creationId xmlns:p14="http://schemas.microsoft.com/office/powerpoint/2010/main" val="79079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80A43-0B01-1D82-B76F-C3CF0CCA410A}"/>
            </a:ext>
          </a:extLst>
        </p:cNvPr>
        <p:cNvGrpSpPr/>
        <p:nvPr/>
      </p:nvGrpSpPr>
      <p:grpSpPr>
        <a:xfrm>
          <a:off x="0" y="0"/>
          <a:ext cx="0" cy="0"/>
          <a:chOff x="0" y="0"/>
          <a:chExt cx="0" cy="0"/>
        </a:xfrm>
      </p:grpSpPr>
      <p:pic>
        <p:nvPicPr>
          <p:cNvPr id="7" name="תמונה 6" descr="פודיום של 3 ספורטאים">
            <a:extLst>
              <a:ext uri="{FF2B5EF4-FFF2-40B4-BE49-F238E27FC236}">
                <a16:creationId xmlns:a16="http://schemas.microsoft.com/office/drawing/2014/main" id="{A262C7F8-51E4-FD75-41D8-F60CAEA31E49}"/>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396522" y="7469626"/>
            <a:ext cx="3471080" cy="1699015"/>
          </a:xfrm>
          <a:prstGeom prst="rect">
            <a:avLst/>
          </a:prstGeom>
        </p:spPr>
      </p:pic>
      <p:pic>
        <p:nvPicPr>
          <p:cNvPr id="2" name="תמונה 1">
            <a:extLst>
              <a:ext uri="{FF2B5EF4-FFF2-40B4-BE49-F238E27FC236}">
                <a16:creationId xmlns:a16="http://schemas.microsoft.com/office/drawing/2014/main" id="{D02D3CBF-6247-57F7-DABB-AD70C75A2CEC}"/>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6858000" cy="1406516"/>
          </a:xfrm>
          <a:prstGeom prst="rect">
            <a:avLst/>
          </a:prstGeom>
        </p:spPr>
      </p:pic>
      <p:sp>
        <p:nvSpPr>
          <p:cNvPr id="5" name="TextBox 4">
            <a:extLst>
              <a:ext uri="{FF2B5EF4-FFF2-40B4-BE49-F238E27FC236}">
                <a16:creationId xmlns:a16="http://schemas.microsoft.com/office/drawing/2014/main" id="{8577F36D-6D41-3161-AFB0-C961B43C557C}"/>
              </a:ext>
            </a:extLst>
          </p:cNvPr>
          <p:cNvSpPr txBox="1"/>
          <p:nvPr/>
        </p:nvSpPr>
        <p:spPr>
          <a:xfrm>
            <a:off x="2402015" y="371959"/>
            <a:ext cx="4455986" cy="523220"/>
          </a:xfrm>
          <a:prstGeom prst="rect">
            <a:avLst/>
          </a:prstGeom>
          <a:noFill/>
        </p:spPr>
        <p:txBody>
          <a:bodyPr wrap="square" rtlCol="1">
            <a:spAutoFit/>
          </a:bodyPr>
          <a:lstStyle/>
          <a:p>
            <a:r>
              <a:rPr lang="he-IL" sz="2800" b="1" dirty="0">
                <a:solidFill>
                  <a:schemeClr val="bg1"/>
                </a:solidFill>
                <a:latin typeface="Segoe UI Semilight" panose="020B0402040204020203" pitchFamily="34" charset="0"/>
                <a:cs typeface="Segoe UI Semilight" panose="020B0402040204020203" pitchFamily="34" charset="0"/>
              </a:rPr>
              <a:t>13 בעולם</a:t>
            </a:r>
          </a:p>
        </p:txBody>
      </p:sp>
      <p:sp>
        <p:nvSpPr>
          <p:cNvPr id="10" name="מקבילית 9">
            <a:extLst>
              <a:ext uri="{FF2B5EF4-FFF2-40B4-BE49-F238E27FC236}">
                <a16:creationId xmlns:a16="http://schemas.microsoft.com/office/drawing/2014/main" id="{E8AECE53-90A3-0873-C0A1-52F59B238A1B}"/>
              </a:ext>
              <a:ext uri="{C183D7F6-B498-43B3-948B-1728B52AA6E4}">
                <adec:decorative xmlns:adec="http://schemas.microsoft.com/office/drawing/2017/decorative" val="1"/>
              </a:ext>
            </a:extLst>
          </p:cNvPr>
          <p:cNvSpPr/>
          <p:nvPr/>
        </p:nvSpPr>
        <p:spPr>
          <a:xfrm>
            <a:off x="3827000" y="6271103"/>
            <a:ext cx="3475570" cy="334900"/>
          </a:xfrm>
          <a:prstGeom prst="parallelogram">
            <a:avLst>
              <a:gd name="adj" fmla="val 7438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7030A0"/>
              </a:solidFill>
              <a:cs typeface="Segoe UI" panose="020B0502040204020203" pitchFamily="34" charset="0"/>
            </a:endParaRPr>
          </a:p>
        </p:txBody>
      </p:sp>
      <p:sp>
        <p:nvSpPr>
          <p:cNvPr id="11" name="תיבת טקסט 10">
            <a:extLst>
              <a:ext uri="{FF2B5EF4-FFF2-40B4-BE49-F238E27FC236}">
                <a16:creationId xmlns:a16="http://schemas.microsoft.com/office/drawing/2014/main" id="{530AD3D4-6C2F-5A73-493A-4F599A860FF6}"/>
              </a:ext>
            </a:extLst>
          </p:cNvPr>
          <p:cNvSpPr txBox="1"/>
          <p:nvPr/>
        </p:nvSpPr>
        <p:spPr>
          <a:xfrm>
            <a:off x="3871756" y="6180263"/>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Segoe UI" panose="020B0502040204020203" pitchFamily="34" charset="0"/>
                <a:cs typeface="Segoe UI" panose="020B0502040204020203" pitchFamily="34" charset="0"/>
              </a:rPr>
              <a:t>קשתות</a:t>
            </a:r>
          </a:p>
        </p:txBody>
      </p:sp>
      <p:sp>
        <p:nvSpPr>
          <p:cNvPr id="3" name="מקבילית 2">
            <a:extLst>
              <a:ext uri="{FF2B5EF4-FFF2-40B4-BE49-F238E27FC236}">
                <a16:creationId xmlns:a16="http://schemas.microsoft.com/office/drawing/2014/main" id="{B6EC3A00-003A-401B-67C0-0F86913B24C4}"/>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he-IL" sz="1600" b="1" dirty="0">
                <a:solidFill>
                  <a:srgbClr val="001F7A"/>
                </a:solidFill>
                <a:latin typeface="Segoe UI" panose="020B0502040204020203" pitchFamily="34" charset="0"/>
                <a:cs typeface="Segoe UI" panose="020B0502040204020203" pitchFamily="34" charset="0"/>
              </a:rPr>
              <a:t>נובמבר 2025 גיליון 121</a:t>
            </a:r>
            <a:endParaRPr lang="x-none" sz="1600" b="1" dirty="0">
              <a:solidFill>
                <a:srgbClr val="001F7A"/>
              </a:solidFill>
              <a:latin typeface="Segoe UI" panose="020B0502040204020203" pitchFamily="34" charset="0"/>
              <a:cs typeface="Segoe UI" panose="020B0502040204020203" pitchFamily="34" charset="0"/>
            </a:endParaRPr>
          </a:p>
        </p:txBody>
      </p:sp>
      <p:pic>
        <p:nvPicPr>
          <p:cNvPr id="8" name="תמונה 7">
            <a:extLst>
              <a:ext uri="{FF2B5EF4-FFF2-40B4-BE49-F238E27FC236}">
                <a16:creationId xmlns:a16="http://schemas.microsoft.com/office/drawing/2014/main" id="{7DD35E57-2E64-374A-7F9F-4FE7B60E75B0}"/>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
        <p:nvSpPr>
          <p:cNvPr id="9" name="כותרת 8">
            <a:extLst>
              <a:ext uri="{FF2B5EF4-FFF2-40B4-BE49-F238E27FC236}">
                <a16:creationId xmlns:a16="http://schemas.microsoft.com/office/drawing/2014/main" id="{12F908A6-C73F-B8F3-BE0E-2D81DCF5FF5D}"/>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בעולם</a:t>
            </a:r>
          </a:p>
        </p:txBody>
      </p:sp>
      <p:sp>
        <p:nvSpPr>
          <p:cNvPr id="18" name="מלבן 17">
            <a:extLst>
              <a:ext uri="{FF2B5EF4-FFF2-40B4-BE49-F238E27FC236}">
                <a16:creationId xmlns:a16="http://schemas.microsoft.com/office/drawing/2014/main" id="{73B452CA-24C2-9C8B-7132-F5B2A21E271A}"/>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9" name="תמונה 18" descr="תמונה שמכילה טקסט, גופן, גרפיקה, לוגו&#10;&#10;תוכן שנוצר על-ידי בינה מלאכותית עשוי להיות שגוי.">
            <a:extLst>
              <a:ext uri="{FF2B5EF4-FFF2-40B4-BE49-F238E27FC236}">
                <a16:creationId xmlns:a16="http://schemas.microsoft.com/office/drawing/2014/main" id="{E0705067-1C36-FF61-7B2E-6AA6CC89950F}"/>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4" name="מלבן 3">
            <a:extLst>
              <a:ext uri="{FF2B5EF4-FFF2-40B4-BE49-F238E27FC236}">
                <a16:creationId xmlns:a16="http://schemas.microsoft.com/office/drawing/2014/main" id="{DBD73157-4BFF-57AD-693E-2FDD217BDC36}"/>
              </a:ext>
            </a:extLst>
          </p:cNvPr>
          <p:cNvSpPr/>
          <p:nvPr/>
        </p:nvSpPr>
        <p:spPr>
          <a:xfrm>
            <a:off x="14991" y="2943793"/>
            <a:ext cx="3414009" cy="2759602"/>
          </a:xfrm>
          <a:prstGeom prst="rect">
            <a:avLst/>
          </a:prstGeom>
          <a:noFill/>
        </p:spPr>
        <p:txBody>
          <a:bodyPr wrap="square">
            <a:spAutoFit/>
          </a:bodyPr>
          <a:lstStyle/>
          <a:p>
            <a:pPr algn="just">
              <a:lnSpc>
                <a:spcPts val="1800"/>
              </a:lnSpc>
              <a:spcAft>
                <a:spcPts val="800"/>
              </a:spcAft>
            </a:pPr>
            <a:r>
              <a:rPr lang="he-IL" sz="1100" b="1" dirty="0">
                <a:solidFill>
                  <a:srgbClr val="002060"/>
                </a:solidFill>
                <a:latin typeface="Segoe UI" panose="020B0502040204020203" pitchFamily="34" charset="0"/>
                <a:cs typeface="Segoe UI" panose="020B0502040204020203" pitchFamily="34" charset="0"/>
              </a:rPr>
              <a:t>טורניר עלית - טניס שולחן - ברזיל</a:t>
            </a:r>
          </a:p>
          <a:p>
            <a:pPr algn="just">
              <a:lnSpc>
                <a:spcPts val="1800"/>
              </a:lnSpc>
              <a:spcAft>
                <a:spcPts val="800"/>
              </a:spcAft>
            </a:pPr>
            <a:r>
              <a:rPr lang="he-IL" sz="1100" b="1" dirty="0">
                <a:solidFill>
                  <a:srgbClr val="002060"/>
                </a:solidFill>
                <a:latin typeface="Segoe UI" panose="020B0502040204020203" pitchFamily="34" charset="0"/>
                <a:cs typeface="Segoe UI" panose="020B0502040204020203" pitchFamily="34" charset="0"/>
              </a:rPr>
              <a:t>קרולין טביב </a:t>
            </a:r>
            <a:r>
              <a:rPr lang="he-IL" sz="1100" dirty="0">
                <a:solidFill>
                  <a:srgbClr val="002060"/>
                </a:solidFill>
                <a:latin typeface="Segoe UI" panose="020B0502040204020203" pitchFamily="34" charset="0"/>
                <a:cs typeface="Segoe UI" panose="020B0502040204020203" pitchFamily="34" charset="0"/>
              </a:rPr>
              <a:t>זכתה במדליית הארד בטורניר.</a:t>
            </a:r>
          </a:p>
          <a:p>
            <a:pPr algn="just">
              <a:lnSpc>
                <a:spcPts val="1800"/>
              </a:lnSpc>
              <a:spcAft>
                <a:spcPts val="800"/>
              </a:spcAft>
            </a:pPr>
            <a:r>
              <a:rPr lang="he-IL" sz="1100" b="1" dirty="0">
                <a:solidFill>
                  <a:srgbClr val="002060"/>
                </a:solidFill>
                <a:latin typeface="Segoe UI" panose="020B0502040204020203" pitchFamily="34" charset="0"/>
                <a:cs typeface="Segoe UI" panose="020B0502040204020203" pitchFamily="34" charset="0"/>
              </a:rPr>
              <a:t>יהונתן לוי </a:t>
            </a:r>
            <a:r>
              <a:rPr lang="he-IL" sz="1100" dirty="0">
                <a:solidFill>
                  <a:srgbClr val="002060"/>
                </a:solidFill>
                <a:latin typeface="Segoe UI" panose="020B0502040204020203" pitchFamily="34" charset="0"/>
                <a:cs typeface="Segoe UI" panose="020B0502040204020203" pitchFamily="34" charset="0"/>
              </a:rPr>
              <a:t>סיים את הטורניר בשלב שמינית הגמר והרוויח נקודות דירוג חשובות.</a:t>
            </a:r>
          </a:p>
          <a:p>
            <a:pPr algn="just">
              <a:lnSpc>
                <a:spcPts val="1800"/>
              </a:lnSpc>
              <a:spcAft>
                <a:spcPts val="800"/>
              </a:spcAft>
            </a:pPr>
            <a:r>
              <a:rPr lang="he-IL" sz="1100" dirty="0">
                <a:solidFill>
                  <a:srgbClr val="002060"/>
                </a:solidFill>
                <a:latin typeface="Segoe UI" panose="020B0502040204020203" pitchFamily="34" charset="0"/>
                <a:cs typeface="Segoe UI" panose="020B0502040204020203" pitchFamily="34" charset="0"/>
              </a:rPr>
              <a:t>המאמן של קרולין ויהונתן - </a:t>
            </a:r>
            <a:r>
              <a:rPr lang="he-IL" sz="1100" b="1" dirty="0">
                <a:solidFill>
                  <a:srgbClr val="002060"/>
                </a:solidFill>
                <a:latin typeface="Segoe UI" panose="020B0502040204020203" pitchFamily="34" charset="0"/>
                <a:cs typeface="Segoe UI" panose="020B0502040204020203" pitchFamily="34" charset="0"/>
              </a:rPr>
              <a:t>עידן לוי.</a:t>
            </a:r>
          </a:p>
          <a:p>
            <a:pPr algn="just">
              <a:lnSpc>
                <a:spcPts val="1800"/>
              </a:lnSpc>
              <a:spcAft>
                <a:spcPts val="800"/>
              </a:spcAft>
            </a:pPr>
            <a:endParaRPr lang="he-IL" sz="1100" dirty="0">
              <a:solidFill>
                <a:srgbClr val="002060"/>
              </a:solidFill>
              <a:latin typeface="Segoe UI" panose="020B0502040204020203" pitchFamily="34" charset="0"/>
              <a:cs typeface="Segoe UI" panose="020B0502040204020203" pitchFamily="34" charset="0"/>
            </a:endParaRPr>
          </a:p>
          <a:p>
            <a:pPr algn="just">
              <a:lnSpc>
                <a:spcPts val="1800"/>
              </a:lnSpc>
              <a:spcAft>
                <a:spcPts val="800"/>
              </a:spcAft>
            </a:pPr>
            <a:r>
              <a:rPr lang="he-IL" sz="1100" b="1" dirty="0">
                <a:solidFill>
                  <a:srgbClr val="002060"/>
                </a:solidFill>
                <a:latin typeface="Segoe UI" panose="020B0502040204020203" pitchFamily="34" charset="0"/>
                <a:cs typeface="Segoe UI" panose="020B0502040204020203" pitchFamily="34" charset="0"/>
              </a:rPr>
              <a:t>טורניר עלית – טניס שולחן - צרפת</a:t>
            </a:r>
          </a:p>
          <a:p>
            <a:pPr algn="just">
              <a:lnSpc>
                <a:spcPts val="1800"/>
              </a:lnSpc>
              <a:spcAft>
                <a:spcPts val="800"/>
              </a:spcAft>
            </a:pPr>
            <a:r>
              <a:rPr lang="he-IL" sz="1100" dirty="0">
                <a:solidFill>
                  <a:srgbClr val="002060"/>
                </a:solidFill>
                <a:latin typeface="Segoe UI" panose="020B0502040204020203" pitchFamily="34" charset="0"/>
                <a:cs typeface="Segoe UI" panose="020B0502040204020203" pitchFamily="34" charset="0"/>
              </a:rPr>
              <a:t>קרולין טביב מנצחת משחק ומפסידה משחק בטורניר בשלב הבתים</a:t>
            </a:r>
          </a:p>
        </p:txBody>
      </p:sp>
      <p:sp>
        <p:nvSpPr>
          <p:cNvPr id="22" name="תיבת טקסט 21">
            <a:extLst>
              <a:ext uri="{FF2B5EF4-FFF2-40B4-BE49-F238E27FC236}">
                <a16:creationId xmlns:a16="http://schemas.microsoft.com/office/drawing/2014/main" id="{D4186FC8-E26A-7BCB-1FCF-B6F8107E863E}"/>
              </a:ext>
            </a:extLst>
          </p:cNvPr>
          <p:cNvSpPr txBox="1"/>
          <p:nvPr/>
        </p:nvSpPr>
        <p:spPr>
          <a:xfrm>
            <a:off x="3495368" y="5651117"/>
            <a:ext cx="3293376" cy="483337"/>
          </a:xfrm>
          <a:prstGeom prst="rect">
            <a:avLst/>
          </a:prstGeom>
          <a:noFill/>
        </p:spPr>
        <p:txBody>
          <a:bodyPr wrap="square">
            <a:spAutoFit/>
          </a:bodyPr>
          <a:lstStyle/>
          <a:p>
            <a:pPr marL="0" marR="0" lvl="0" indent="0" algn="just" defTabSz="914400" rtl="1" eaLnBrk="1" fontAlgn="auto" latinLnBrk="0" hangingPunct="1">
              <a:lnSpc>
                <a:spcPts val="1600"/>
              </a:lnSpc>
              <a:spcBef>
                <a:spcPts val="0"/>
              </a:spcBef>
              <a:spcAft>
                <a:spcPts val="80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בתמונה שצילמה ליה ויסבך, אוראל עם הניצחון הבינלאומי הראשון שלה</a:t>
            </a: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sp>
        <p:nvSpPr>
          <p:cNvPr id="15" name="תיבת טקסט 14">
            <a:extLst>
              <a:ext uri="{FF2B5EF4-FFF2-40B4-BE49-F238E27FC236}">
                <a16:creationId xmlns:a16="http://schemas.microsoft.com/office/drawing/2014/main" id="{D8D685DD-B213-C006-5BE6-9920C01CFAE8}"/>
              </a:ext>
            </a:extLst>
          </p:cNvPr>
          <p:cNvSpPr txBox="1"/>
          <p:nvPr/>
        </p:nvSpPr>
        <p:spPr>
          <a:xfrm>
            <a:off x="3406125" y="6665259"/>
            <a:ext cx="3451875" cy="822661"/>
          </a:xfrm>
          <a:prstGeom prst="rect">
            <a:avLst/>
          </a:prstGeom>
          <a:noFill/>
        </p:spPr>
        <p:txBody>
          <a:bodyPr wrap="square">
            <a:spAutoFit/>
          </a:bodyPr>
          <a:lstStyle/>
          <a:p>
            <a:pPr algn="just">
              <a:lnSpc>
                <a:spcPct val="150000"/>
              </a:lnSpc>
            </a:pPr>
            <a:r>
              <a:rPr lang="he-IL" sz="1100" dirty="0">
                <a:solidFill>
                  <a:srgbClr val="002060"/>
                </a:solidFill>
                <a:latin typeface="Segoe UI" panose="020B0502040204020203" pitchFamily="34" charset="0"/>
                <a:cs typeface="Segoe UI" panose="020B0502040204020203" pitchFamily="34" charset="0"/>
              </a:rPr>
              <a:t>הקשת </a:t>
            </a:r>
            <a:r>
              <a:rPr lang="he-IL" sz="1100" b="1" dirty="0">
                <a:solidFill>
                  <a:srgbClr val="002060"/>
                </a:solidFill>
                <a:latin typeface="Segoe UI" panose="020B0502040204020203" pitchFamily="34" charset="0"/>
                <a:cs typeface="Segoe UI" panose="020B0502040204020203" pitchFamily="34" charset="0"/>
              </a:rPr>
              <a:t>דימה (דימיטרי) </a:t>
            </a:r>
            <a:r>
              <a:rPr lang="he-IL" sz="1100" b="1" dirty="0" err="1">
                <a:solidFill>
                  <a:srgbClr val="002060"/>
                </a:solidFill>
                <a:latin typeface="Segoe UI" panose="020B0502040204020203" pitchFamily="34" charset="0"/>
                <a:cs typeface="Segoe UI" panose="020B0502040204020203" pitchFamily="34" charset="0"/>
              </a:rPr>
              <a:t>בוזבוז׳ני</a:t>
            </a:r>
            <a:r>
              <a:rPr lang="he-IL" sz="1100" b="1" dirty="0">
                <a:solidFill>
                  <a:srgbClr val="002060"/>
                </a:solidFill>
                <a:latin typeface="Segoe UI" panose="020B0502040204020203" pitchFamily="34" charset="0"/>
                <a:cs typeface="Segoe UI" panose="020B0502040204020203" pitchFamily="34" charset="0"/>
              </a:rPr>
              <a:t>, </a:t>
            </a:r>
            <a:r>
              <a:rPr lang="he-IL" sz="1100" dirty="0">
                <a:solidFill>
                  <a:srgbClr val="002060"/>
                </a:solidFill>
                <a:latin typeface="Segoe UI" panose="020B0502040204020203" pitchFamily="34" charset="0"/>
                <a:cs typeface="Segoe UI" panose="020B0502040204020203" pitchFamily="34" charset="0"/>
              </a:rPr>
              <a:t>ממועדון נכים ראשל״צ שמתאמן אצל </a:t>
            </a:r>
            <a:r>
              <a:rPr lang="he-IL" sz="1100" b="1" dirty="0">
                <a:solidFill>
                  <a:srgbClr val="002060"/>
                </a:solidFill>
                <a:latin typeface="Segoe UI" panose="020B0502040204020203" pitchFamily="34" charset="0"/>
                <a:cs typeface="Segoe UI" panose="020B0502040204020203" pitchFamily="34" charset="0"/>
              </a:rPr>
              <a:t>יוני מלמד </a:t>
            </a:r>
            <a:r>
              <a:rPr lang="he-IL" sz="1100" dirty="0">
                <a:solidFill>
                  <a:srgbClr val="002060"/>
                </a:solidFill>
                <a:latin typeface="Segoe UI" panose="020B0502040204020203" pitchFamily="34" charset="0"/>
                <a:cs typeface="Segoe UI" panose="020B0502040204020203" pitchFamily="34" charset="0"/>
              </a:rPr>
              <a:t>השתתף בתחרות קשתים בקפריסין – גביע הים התיכון וזכה במדליית הכסף. </a:t>
            </a:r>
            <a:endParaRPr lang="he-IL" dirty="0"/>
          </a:p>
        </p:txBody>
      </p:sp>
      <p:sp>
        <p:nvSpPr>
          <p:cNvPr id="14" name="מקבילית 13">
            <a:extLst>
              <a:ext uri="{FF2B5EF4-FFF2-40B4-BE49-F238E27FC236}">
                <a16:creationId xmlns:a16="http://schemas.microsoft.com/office/drawing/2014/main" id="{C944A301-9E3B-71B4-F293-8BBCB512F31B}"/>
              </a:ext>
              <a:ext uri="{C183D7F6-B498-43B3-948B-1728B52AA6E4}">
                <adec:decorative xmlns:adec="http://schemas.microsoft.com/office/drawing/2017/decorative" val="1"/>
              </a:ext>
            </a:extLst>
          </p:cNvPr>
          <p:cNvSpPr/>
          <p:nvPr/>
        </p:nvSpPr>
        <p:spPr>
          <a:xfrm>
            <a:off x="-659348" y="2484296"/>
            <a:ext cx="3475570" cy="334900"/>
          </a:xfrm>
          <a:prstGeom prst="parallelogram">
            <a:avLst>
              <a:gd name="adj" fmla="val 7438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7030A0"/>
              </a:solidFill>
              <a:cs typeface="Segoe UI" panose="020B0502040204020203" pitchFamily="34" charset="0"/>
            </a:endParaRPr>
          </a:p>
        </p:txBody>
      </p:sp>
      <p:sp>
        <p:nvSpPr>
          <p:cNvPr id="16" name="תיבת טקסט 15">
            <a:extLst>
              <a:ext uri="{FF2B5EF4-FFF2-40B4-BE49-F238E27FC236}">
                <a16:creationId xmlns:a16="http://schemas.microsoft.com/office/drawing/2014/main" id="{04BC8C0E-042B-F688-740A-7560F80E3B81}"/>
              </a:ext>
            </a:extLst>
          </p:cNvPr>
          <p:cNvSpPr txBox="1"/>
          <p:nvPr/>
        </p:nvSpPr>
        <p:spPr>
          <a:xfrm>
            <a:off x="-614592" y="2393456"/>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Segoe UI" panose="020B0502040204020203" pitchFamily="34" charset="0"/>
                <a:cs typeface="Segoe UI" panose="020B0502040204020203" pitchFamily="34" charset="0"/>
              </a:rPr>
              <a:t>טניס שולחן</a:t>
            </a:r>
          </a:p>
        </p:txBody>
      </p:sp>
      <p:sp>
        <p:nvSpPr>
          <p:cNvPr id="17" name="תיבת טקסט 16">
            <a:extLst>
              <a:ext uri="{FF2B5EF4-FFF2-40B4-BE49-F238E27FC236}">
                <a16:creationId xmlns:a16="http://schemas.microsoft.com/office/drawing/2014/main" id="{B8A019BB-8F9F-306B-C998-778EB39D63FA}"/>
              </a:ext>
            </a:extLst>
          </p:cNvPr>
          <p:cNvSpPr txBox="1"/>
          <p:nvPr/>
        </p:nvSpPr>
        <p:spPr>
          <a:xfrm>
            <a:off x="-5070" y="2026638"/>
            <a:ext cx="3500438" cy="307777"/>
          </a:xfrm>
          <a:prstGeom prst="rect">
            <a:avLst/>
          </a:prstGeom>
          <a:solidFill>
            <a:srgbClr val="00B0F0">
              <a:alpha val="58000"/>
            </a:srgbClr>
          </a:solidFill>
        </p:spPr>
        <p:txBody>
          <a:bodyPr wrap="square" lIns="0" rIns="0"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רודי </a:t>
            </a:r>
            <a:r>
              <a:rPr kumimoji="0" lang="he-IL" sz="1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פרוגקט</a:t>
            </a:r>
            <a:r>
              <a:rPr kumimoji="0" lang="he-IL"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he-IL"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שותפים לקידום הספורט הפראלימפי</a:t>
            </a:r>
            <a:endParaRPr kumimoji="0" lang="x-none"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21" name="תמונה 20" descr="תמונה שמכילה גופן, טקסט, גרפיקה, צילום מסך&#10;&#10;התיאור נוצר באופן אוטומטי">
            <a:extLst>
              <a:ext uri="{FF2B5EF4-FFF2-40B4-BE49-F238E27FC236}">
                <a16:creationId xmlns:a16="http://schemas.microsoft.com/office/drawing/2014/main" id="{35C80CEC-95F5-233E-36C4-839EB87579F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1203" y="1438212"/>
            <a:ext cx="3311432" cy="468283"/>
          </a:xfrm>
          <a:prstGeom prst="rect">
            <a:avLst/>
          </a:prstGeom>
        </p:spPr>
      </p:pic>
      <p:pic>
        <p:nvPicPr>
          <p:cNvPr id="2050" name="Picture 2" descr="פודיום של ספורטאיות ‎‏'‏‏">
            <a:extLst>
              <a:ext uri="{FF2B5EF4-FFF2-40B4-BE49-F238E27FC236}">
                <a16:creationId xmlns:a16="http://schemas.microsoft.com/office/drawing/2014/main" id="{26CB8A8D-8EC7-5FCA-328F-D09641D3CC9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19188" y="5781902"/>
            <a:ext cx="3077442" cy="3077442"/>
          </a:xfrm>
          <a:prstGeom prst="rect">
            <a:avLst/>
          </a:prstGeom>
          <a:noFill/>
          <a:extLst>
            <a:ext uri="{909E8E84-426E-40DD-AFC4-6F175D3DCCD1}">
              <a14:hiddenFill xmlns:a14="http://schemas.microsoft.com/office/drawing/2010/main">
                <a:solidFill>
                  <a:srgbClr val="FFFFFF"/>
                </a:solidFill>
              </a14:hiddenFill>
            </a:ext>
          </a:extLst>
        </p:spPr>
      </p:pic>
      <p:sp>
        <p:nvSpPr>
          <p:cNvPr id="6" name="מקבילית 5">
            <a:extLst>
              <a:ext uri="{FF2B5EF4-FFF2-40B4-BE49-F238E27FC236}">
                <a16:creationId xmlns:a16="http://schemas.microsoft.com/office/drawing/2014/main" id="{12F6CFDD-71E8-CDB1-E0DD-BDDA949CC59F}"/>
              </a:ext>
              <a:ext uri="{C183D7F6-B498-43B3-948B-1728B52AA6E4}">
                <adec:decorative xmlns:adec="http://schemas.microsoft.com/office/drawing/2017/decorative" val="1"/>
              </a:ext>
            </a:extLst>
          </p:cNvPr>
          <p:cNvSpPr/>
          <p:nvPr/>
        </p:nvSpPr>
        <p:spPr>
          <a:xfrm>
            <a:off x="3871756" y="1145762"/>
            <a:ext cx="3475570" cy="334900"/>
          </a:xfrm>
          <a:prstGeom prst="parallelogram">
            <a:avLst>
              <a:gd name="adj" fmla="val 7438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7030A0"/>
              </a:solidFill>
              <a:cs typeface="Segoe UI" panose="020B0502040204020203" pitchFamily="34" charset="0"/>
            </a:endParaRPr>
          </a:p>
        </p:txBody>
      </p:sp>
      <p:sp>
        <p:nvSpPr>
          <p:cNvPr id="12" name="תיבת טקסט 11">
            <a:extLst>
              <a:ext uri="{FF2B5EF4-FFF2-40B4-BE49-F238E27FC236}">
                <a16:creationId xmlns:a16="http://schemas.microsoft.com/office/drawing/2014/main" id="{0AAD72E5-BD2E-4974-6E7C-2CCF1845431B}"/>
              </a:ext>
            </a:extLst>
          </p:cNvPr>
          <p:cNvSpPr txBox="1"/>
          <p:nvPr/>
        </p:nvSpPr>
        <p:spPr>
          <a:xfrm>
            <a:off x="3916512" y="1054922"/>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Segoe UI" panose="020B0502040204020203" pitchFamily="34" charset="0"/>
                <a:cs typeface="Segoe UI" panose="020B0502040204020203" pitchFamily="34" charset="0"/>
              </a:rPr>
              <a:t>בוצה - המשך</a:t>
            </a:r>
          </a:p>
        </p:txBody>
      </p:sp>
      <p:sp>
        <p:nvSpPr>
          <p:cNvPr id="23" name="תיבת טקסט 22">
            <a:extLst>
              <a:ext uri="{FF2B5EF4-FFF2-40B4-BE49-F238E27FC236}">
                <a16:creationId xmlns:a16="http://schemas.microsoft.com/office/drawing/2014/main" id="{F82F1561-B89F-53AF-075D-E69664400ECE}"/>
              </a:ext>
            </a:extLst>
          </p:cNvPr>
          <p:cNvSpPr txBox="1"/>
          <p:nvPr/>
        </p:nvSpPr>
        <p:spPr>
          <a:xfrm>
            <a:off x="3495368" y="1598477"/>
            <a:ext cx="3398524" cy="1451551"/>
          </a:xfrm>
          <a:prstGeom prst="rect">
            <a:avLst/>
          </a:prstGeom>
          <a:noFill/>
        </p:spPr>
        <p:txBody>
          <a:bodyPr wrap="square">
            <a:spAutoFit/>
          </a:bodyPr>
          <a:lstStyle/>
          <a:p>
            <a:pPr marL="0" marR="0" lvl="0" indent="0" algn="just" defTabSz="914400" rtl="1" eaLnBrk="1" fontAlgn="auto" latinLnBrk="0" hangingPunct="1">
              <a:lnSpc>
                <a:spcPts val="1800"/>
              </a:lnSpc>
              <a:spcBef>
                <a:spcPts val="0"/>
              </a:spcBef>
              <a:spcAft>
                <a:spcPts val="800"/>
              </a:spcAft>
              <a:buClrTx/>
              <a:buSzTx/>
              <a:buFontTx/>
              <a:buNone/>
              <a:tabLst/>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איציק אזולאי</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מנהל המשלחת אמר בסיום: "אנחנו שמחים לראות את דור ההמשך הצעיר מראה את הפוטנציאל שלו ומצליח ברמות הבינלאומיות. היה מרשים לראות את הנחישות והפוקוס של הספורטאים שבאו במטרה אחת – לעשות הכי טוב שהם יודעים ומעבר לכך. </a:t>
            </a:r>
          </a:p>
        </p:txBody>
      </p:sp>
      <p:pic>
        <p:nvPicPr>
          <p:cNvPr id="25" name="תמונה 24" descr="ספורטאית בוצה ליד תוצאה 3-4 במשחק בוצה">
            <a:extLst>
              <a:ext uri="{FF2B5EF4-FFF2-40B4-BE49-F238E27FC236}">
                <a16:creationId xmlns:a16="http://schemas.microsoft.com/office/drawing/2014/main" id="{05F7AB7C-40AA-81A8-706E-4C931120830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429000" y="3143700"/>
            <a:ext cx="3359744" cy="2459950"/>
          </a:xfrm>
          <a:prstGeom prst="rect">
            <a:avLst/>
          </a:prstGeom>
        </p:spPr>
      </p:pic>
    </p:spTree>
    <p:extLst>
      <p:ext uri="{BB962C8B-B14F-4D97-AF65-F5344CB8AC3E}">
        <p14:creationId xmlns:p14="http://schemas.microsoft.com/office/powerpoint/2010/main" val="307352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64B38-91E5-F249-719F-97FAA07712C4}"/>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1C7C034D-4480-49E2-3087-505E7FB89342}"/>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6858000" cy="1470012"/>
          </a:xfrm>
          <a:prstGeom prst="rect">
            <a:avLst/>
          </a:prstGeom>
        </p:spPr>
      </p:pic>
      <p:sp>
        <p:nvSpPr>
          <p:cNvPr id="5" name="TextBox 4">
            <a:extLst>
              <a:ext uri="{FF2B5EF4-FFF2-40B4-BE49-F238E27FC236}">
                <a16:creationId xmlns:a16="http://schemas.microsoft.com/office/drawing/2014/main" id="{90C22C47-B57B-54FD-22D1-6297D708E03D}"/>
              </a:ext>
            </a:extLst>
          </p:cNvPr>
          <p:cNvSpPr txBox="1"/>
          <p:nvPr/>
        </p:nvSpPr>
        <p:spPr>
          <a:xfrm>
            <a:off x="2580724" y="371959"/>
            <a:ext cx="4230705" cy="523220"/>
          </a:xfrm>
          <a:prstGeom prst="rect">
            <a:avLst/>
          </a:prstGeom>
          <a:noFill/>
        </p:spPr>
        <p:txBody>
          <a:bodyPr wrap="square" rtlCol="1">
            <a:spAutoFit/>
          </a:bodyPr>
          <a:lstStyle/>
          <a:p>
            <a:r>
              <a:rPr lang="he-IL" sz="2800" b="1" dirty="0">
                <a:solidFill>
                  <a:schemeClr val="bg1"/>
                </a:solidFill>
                <a:latin typeface="Segoe UI Semilight" panose="020B0402040204020203" pitchFamily="34" charset="0"/>
                <a:cs typeface="Segoe UI Semilight" panose="020B0402040204020203" pitchFamily="34" charset="0"/>
              </a:rPr>
              <a:t>14 חדשות</a:t>
            </a:r>
          </a:p>
        </p:txBody>
      </p:sp>
      <p:sp>
        <p:nvSpPr>
          <p:cNvPr id="7" name="TextBox 15">
            <a:extLst>
              <a:ext uri="{FF2B5EF4-FFF2-40B4-BE49-F238E27FC236}">
                <a16:creationId xmlns:a16="http://schemas.microsoft.com/office/drawing/2014/main" id="{D2F233ED-6EA5-FBF3-EA26-58B749298547}"/>
              </a:ext>
            </a:extLst>
          </p:cNvPr>
          <p:cNvSpPr txBox="1"/>
          <p:nvPr/>
        </p:nvSpPr>
        <p:spPr>
          <a:xfrm>
            <a:off x="3382429" y="1110324"/>
            <a:ext cx="3475571" cy="338554"/>
          </a:xfrm>
          <a:prstGeom prst="rect">
            <a:avLst/>
          </a:prstGeom>
          <a:noFill/>
        </p:spPr>
        <p:txBody>
          <a:bodyPr wrap="square" rtlCol="1">
            <a:spAutoFit/>
          </a:bodyPr>
          <a:lstStyle/>
          <a:p>
            <a:r>
              <a:rPr lang="he-IL" sz="1600" b="1" spc="3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3" name="מקבילית 12">
            <a:extLst>
              <a:ext uri="{FF2B5EF4-FFF2-40B4-BE49-F238E27FC236}">
                <a16:creationId xmlns:a16="http://schemas.microsoft.com/office/drawing/2014/main" id="{A718753D-E0C8-2AD2-02F9-B982CF4688C2}"/>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he-IL" sz="1600" b="1" dirty="0">
                <a:solidFill>
                  <a:srgbClr val="001F7A"/>
                </a:solidFill>
                <a:latin typeface="Segoe UI" panose="020B0502040204020203" pitchFamily="34" charset="0"/>
                <a:cs typeface="Segoe UI" panose="020B0502040204020203" pitchFamily="34" charset="0"/>
              </a:rPr>
              <a:t>נובמבר 2025 גיליון 121</a:t>
            </a:r>
          </a:p>
        </p:txBody>
      </p:sp>
      <p:pic>
        <p:nvPicPr>
          <p:cNvPr id="16" name="תמונה 15">
            <a:extLst>
              <a:ext uri="{FF2B5EF4-FFF2-40B4-BE49-F238E27FC236}">
                <a16:creationId xmlns:a16="http://schemas.microsoft.com/office/drawing/2014/main" id="{298E5873-E2D2-A06D-0712-36D52AF702CE}"/>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
        <p:nvSpPr>
          <p:cNvPr id="10" name="תיבת טקסט 9">
            <a:extLst>
              <a:ext uri="{FF2B5EF4-FFF2-40B4-BE49-F238E27FC236}">
                <a16:creationId xmlns:a16="http://schemas.microsoft.com/office/drawing/2014/main" id="{31C53698-C96A-4918-9F9A-41A689FF0E22}"/>
              </a:ext>
            </a:extLst>
          </p:cNvPr>
          <p:cNvSpPr txBox="1"/>
          <p:nvPr/>
        </p:nvSpPr>
        <p:spPr>
          <a:xfrm>
            <a:off x="84868" y="9134338"/>
            <a:ext cx="3361737" cy="261610"/>
          </a:xfrm>
          <a:prstGeom prst="rect">
            <a:avLst/>
          </a:prstGeom>
          <a:noFill/>
        </p:spPr>
        <p:txBody>
          <a:bodyPr wrap="square">
            <a:spAutoFit/>
          </a:bodyPr>
          <a:lstStyle/>
          <a:p>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a:t>
            </a:r>
            <a:endParaRPr lang="he-IL" dirty="0">
              <a:cs typeface="Segoe UI" panose="020B0502040204020203" pitchFamily="34" charset="0"/>
            </a:endParaRPr>
          </a:p>
        </p:txBody>
      </p:sp>
      <p:sp>
        <p:nvSpPr>
          <p:cNvPr id="12" name="תיבת טקסט 11">
            <a:extLst>
              <a:ext uri="{FF2B5EF4-FFF2-40B4-BE49-F238E27FC236}">
                <a16:creationId xmlns:a16="http://schemas.microsoft.com/office/drawing/2014/main" id="{136BD672-7097-7006-58F9-7EC3FC2D989C}"/>
              </a:ext>
            </a:extLst>
          </p:cNvPr>
          <p:cNvSpPr txBox="1"/>
          <p:nvPr/>
        </p:nvSpPr>
        <p:spPr>
          <a:xfrm>
            <a:off x="3472550" y="1466965"/>
            <a:ext cx="3392487" cy="7664791"/>
          </a:xfrm>
          <a:prstGeom prst="rect">
            <a:avLst/>
          </a:prstGeom>
          <a:noFill/>
        </p:spPr>
        <p:txBody>
          <a:bodyPr wrap="square">
            <a:spAutoFit/>
          </a:bodyPr>
          <a:lstStyle/>
          <a:p>
            <a:pPr marR="0" lvl="0" algn="just" defTabSz="914400" rtl="1" eaLnBrk="1" fontAlgn="auto" latinLnBrk="0" hangingPunct="1">
              <a:lnSpc>
                <a:spcPts val="16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החודש התקיימה לראשונה, השתלמות סיווג להרחבת הידע לבעלי עניין בעולם הסיווג הפראלימפי.  </a:t>
            </a:r>
          </a:p>
          <a:p>
            <a:pPr marR="0" lvl="0" algn="just" defTabSz="914400" rtl="1" eaLnBrk="1" fontAlgn="auto" latinLnBrk="0" hangingPunct="1">
              <a:lnSpc>
                <a:spcPts val="16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בשנים האחרונות, עובר עולם הסיווג הבינלאומי תהליכים קפדניים של התמקצעות מבוססת נתונים ומדינות שלא ישכילו להתמקצע בנושא זה, להקים מאגר מסווגים מקצועי ולמצוא דרכים יצירתיות להביא נתונים המעידים על מוגבלות, יישארו מאחור.  </a:t>
            </a:r>
          </a:p>
          <a:p>
            <a:pPr marR="0" lvl="0" algn="just" defTabSz="914400" rtl="1" eaLnBrk="1" fontAlgn="auto" latinLnBrk="0" hangingPunct="1">
              <a:lnSpc>
                <a:spcPts val="16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תהליכי הסיווג, הינם קריטיים להצלחת הספורטאים ולשם כך החליטו בהתאחדות ובוועד, להשקיע בהתמקצעות המסווגים בארץ, להגדיל את מעגל המסווגים ולחבר נושאי תפקיד רלוונטיים לתחום. </a:t>
            </a:r>
          </a:p>
          <a:p>
            <a:pPr marR="0" lvl="0" algn="just" defTabSz="914400" rtl="1" eaLnBrk="1" fontAlgn="auto" latinLnBrk="0" hangingPunct="1">
              <a:lnSpc>
                <a:spcPts val="16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עשרות בעלי עניין השתתפו החודש בסדנא שהתקיימה בבית הלוחם תל אביב.</a:t>
            </a:r>
          </a:p>
          <a:p>
            <a:pPr marR="0" lvl="0" algn="just" defTabSz="914400" rtl="1" eaLnBrk="1" fontAlgn="auto" latinLnBrk="0" hangingPunct="1">
              <a:lnSpc>
                <a:spcPts val="16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יו"ר הוועד וההתאחדות, </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משה מוץ מטלון </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פתח ודיבר על גיוס מסווגים חדשים לכל הענפים והחשיבות שהועד וההתאחדות שמים על נושא סיווג.</a:t>
            </a:r>
          </a:p>
          <a:p>
            <a:pPr marR="0" lvl="0" algn="just" defTabSz="914400" rtl="1" eaLnBrk="1" fontAlgn="auto" latinLnBrk="0" hangingPunct="1">
              <a:lnSpc>
                <a:spcPts val="16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דוידה קוסף המסווגת הראשית דיברה על:</a:t>
            </a:r>
          </a:p>
          <a:p>
            <a:pPr marL="171450" marR="0" lvl="0" indent="-171450" algn="just" defTabSz="914400" rtl="1" eaLnBrk="1" fontAlgn="auto" latinLnBrk="0" hangingPunct="1">
              <a:lnSpc>
                <a:spcPts val="1600"/>
              </a:lnSpc>
              <a:spcBef>
                <a:spcPts val="0"/>
              </a:spcBef>
              <a:spcAft>
                <a:spcPts val="800"/>
              </a:spcAft>
              <a:buClrTx/>
              <a:buSzTx/>
              <a:buFont typeface="Arial" panose="020B0604020202020204" pitchFamily="34" charset="0"/>
              <a:buChar char="•"/>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מבוא | מה הוא סיווג ומדוע הוא קריטי לספורט הפראלימפי</a:t>
            </a:r>
          </a:p>
          <a:p>
            <a:pPr marL="171450" marR="0" lvl="0" indent="-171450" algn="just" defTabSz="914400" rtl="1" eaLnBrk="1" fontAlgn="auto" latinLnBrk="0" hangingPunct="1">
              <a:lnSpc>
                <a:spcPts val="1600"/>
              </a:lnSpc>
              <a:spcBef>
                <a:spcPts val="0"/>
              </a:spcBef>
              <a:spcAft>
                <a:spcPts val="800"/>
              </a:spcAft>
              <a:buClrTx/>
              <a:buSzTx/>
              <a:buFont typeface="Arial" panose="020B0604020202020204" pitchFamily="34" charset="0"/>
              <a:buChar char="•"/>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תהליך סיווג בארץ ובחו"ל | הנחיות להגשת ספורטאים לסיווג בארץ והדרישות לתהליכי  הסיווג בחו"ל</a:t>
            </a:r>
          </a:p>
          <a:p>
            <a:pPr marL="171450" marR="0" lvl="0" indent="-171450" algn="just" defTabSz="914400" rtl="1" eaLnBrk="1" fontAlgn="auto" latinLnBrk="0" hangingPunct="1">
              <a:lnSpc>
                <a:spcPts val="1600"/>
              </a:lnSpc>
              <a:spcBef>
                <a:spcPts val="0"/>
              </a:spcBef>
              <a:spcAft>
                <a:spcPts val="800"/>
              </a:spcAft>
              <a:buClrTx/>
              <a:buSzTx/>
              <a:buFont typeface="Arial" panose="020B0604020202020204" pitchFamily="34" charset="0"/>
              <a:buChar char="•"/>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אתגרים בסיווג | ניתנו  דוגמאות להצלחות בערעור על החלטות בסיווג הבינלאומי </a:t>
            </a:r>
          </a:p>
          <a:p>
            <a:pPr lvl="0" algn="just">
              <a:lnSpc>
                <a:spcPts val="1600"/>
              </a:lnSpc>
              <a:spcAft>
                <a:spcPts val="800"/>
              </a:spcAft>
              <a:defRPr/>
            </a:pP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ד"ר רמי זק </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רופא הסגלים הפראלימפיים שגם מלווה חלק מתהליכי הסיווג בחו"ל דיבר על המגבלות המוכרות על פי חוקת ה </a:t>
            </a:r>
            <a:r>
              <a:rPr lang="en-US"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IPC</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על אלו שלא (לדוגמא חרשות או גמישות יתר) והביא דוגמאות מהשטח. </a:t>
            </a:r>
          </a:p>
          <a:p>
            <a:pPr lvl="0" algn="just">
              <a:lnSpc>
                <a:spcPts val="1600"/>
              </a:lnSpc>
              <a:spcAft>
                <a:spcPts val="800"/>
              </a:spcAft>
              <a:defRPr/>
            </a:pP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גניה ברגר</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מסווגת בכירה, דיברה על המגבלות שקבע הוועד הבינלאומי שמוכרות בספורט הפראלימפי ואיך כל ענף בוחר את המגבלות ואת מינימום המגבלה שבעטיה ניתן להיות         ספורטאי בענף.</a:t>
            </a:r>
          </a:p>
        </p:txBody>
      </p:sp>
      <p:sp>
        <p:nvSpPr>
          <p:cNvPr id="6" name="כותרת 5">
            <a:extLst>
              <a:ext uri="{FF2B5EF4-FFF2-40B4-BE49-F238E27FC236}">
                <a16:creationId xmlns:a16="http://schemas.microsoft.com/office/drawing/2014/main" id="{E58DF145-335C-D58E-F6FF-A152CB03ED64}"/>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חדשות</a:t>
            </a:r>
          </a:p>
        </p:txBody>
      </p:sp>
      <p:sp>
        <p:nvSpPr>
          <p:cNvPr id="14" name="מקבילית 13">
            <a:extLst>
              <a:ext uri="{FF2B5EF4-FFF2-40B4-BE49-F238E27FC236}">
                <a16:creationId xmlns:a16="http://schemas.microsoft.com/office/drawing/2014/main" id="{54FAB5E4-F222-1908-2D96-7D1F0F14D94F}"/>
              </a:ext>
              <a:ext uri="{C183D7F6-B498-43B3-948B-1728B52AA6E4}">
                <adec:decorative xmlns:adec="http://schemas.microsoft.com/office/drawing/2017/decorative" val="1"/>
              </a:ext>
            </a:extLst>
          </p:cNvPr>
          <p:cNvSpPr/>
          <p:nvPr/>
        </p:nvSpPr>
        <p:spPr>
          <a:xfrm>
            <a:off x="3830810" y="1085975"/>
            <a:ext cx="3475570" cy="334900"/>
          </a:xfrm>
          <a:prstGeom prst="parallelogram">
            <a:avLst>
              <a:gd name="adj" fmla="val 74382"/>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7030A0"/>
              </a:solidFill>
              <a:cs typeface="Segoe UI" panose="020B0502040204020203" pitchFamily="34" charset="0"/>
            </a:endParaRPr>
          </a:p>
        </p:txBody>
      </p:sp>
      <p:sp>
        <p:nvSpPr>
          <p:cNvPr id="15" name="תיבת טקסט 14">
            <a:extLst>
              <a:ext uri="{FF2B5EF4-FFF2-40B4-BE49-F238E27FC236}">
                <a16:creationId xmlns:a16="http://schemas.microsoft.com/office/drawing/2014/main" id="{7D72D02C-D521-6797-D38A-5A4AC6C0EADC}"/>
              </a:ext>
            </a:extLst>
          </p:cNvPr>
          <p:cNvSpPr txBox="1"/>
          <p:nvPr/>
        </p:nvSpPr>
        <p:spPr>
          <a:xfrm>
            <a:off x="3875566" y="995135"/>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lang="he-IL" b="1"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סיווג</a:t>
            </a:r>
            <a:endParaRPr kumimoji="0" lang="he-IL"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Segoe UI" panose="020B0502040204020203" pitchFamily="34" charset="0"/>
              <a:cs typeface="Segoe UI" panose="020B0502040204020203" pitchFamily="34" charset="0"/>
            </a:endParaRPr>
          </a:p>
        </p:txBody>
      </p:sp>
      <p:sp>
        <p:nvSpPr>
          <p:cNvPr id="2" name="מלבן 1">
            <a:extLst>
              <a:ext uri="{FF2B5EF4-FFF2-40B4-BE49-F238E27FC236}">
                <a16:creationId xmlns:a16="http://schemas.microsoft.com/office/drawing/2014/main" id="{DF146E52-F15C-7BD8-B71B-DE5C57FFBEB6}"/>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תמונה 16" descr="תמונה שמכילה טקסט, גופן, גרפיקה, לוגו&#10;&#10;תוכן שנוצר על-ידי בינה מלאכותית עשוי להיות שגוי.">
            <a:extLst>
              <a:ext uri="{FF2B5EF4-FFF2-40B4-BE49-F238E27FC236}">
                <a16:creationId xmlns:a16="http://schemas.microsoft.com/office/drawing/2014/main" id="{6C4F5D64-AD25-B4D3-E31D-FB93CEFFE26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18" name="תיבת טקסט 17">
            <a:extLst>
              <a:ext uri="{FF2B5EF4-FFF2-40B4-BE49-F238E27FC236}">
                <a16:creationId xmlns:a16="http://schemas.microsoft.com/office/drawing/2014/main" id="{1EE90392-29E7-0027-D865-3473EB100EBB}"/>
              </a:ext>
            </a:extLst>
          </p:cNvPr>
          <p:cNvSpPr txBox="1"/>
          <p:nvPr/>
        </p:nvSpPr>
        <p:spPr>
          <a:xfrm>
            <a:off x="-34925" y="2390450"/>
            <a:ext cx="3500438" cy="307777"/>
          </a:xfrm>
          <a:prstGeom prst="rect">
            <a:avLst/>
          </a:prstGeom>
          <a:solidFill>
            <a:srgbClr val="00B0F0">
              <a:alpha val="58000"/>
            </a:srgbClr>
          </a:solidFill>
        </p:spPr>
        <p:txBody>
          <a:bodyPr wrap="square" lIns="0" rIns="0" rtlCol="0">
            <a:spAutoFit/>
          </a:bodyPr>
          <a:lstStyle/>
          <a:p>
            <a:pPr algn="ctr"/>
            <a:r>
              <a:rPr lang="he-IL" sz="1400" b="1" dirty="0">
                <a:solidFill>
                  <a:srgbClr val="002060"/>
                </a:solidFill>
                <a:latin typeface="Calibri" panose="020F0502020204030204" pitchFamily="34" charset="0"/>
                <a:cs typeface="Calibri" panose="020F0502020204030204" pitchFamily="34" charset="0"/>
              </a:rPr>
              <a:t>נור </a:t>
            </a:r>
            <a:r>
              <a:rPr lang="he-IL" sz="1400" dirty="0">
                <a:solidFill>
                  <a:srgbClr val="002060"/>
                </a:solidFill>
                <a:latin typeface="Calibri" panose="020F0502020204030204" pitchFamily="34" charset="0"/>
                <a:cs typeface="Calibri" panose="020F0502020204030204" pitchFamily="34" charset="0"/>
              </a:rPr>
              <a:t>שותפים לקידום הספורט הפראלימפי</a:t>
            </a:r>
            <a:endParaRPr lang="x-none" sz="1400" dirty="0">
              <a:solidFill>
                <a:srgbClr val="002060"/>
              </a:solidFill>
              <a:latin typeface="Calibri" panose="020F0502020204030204" pitchFamily="34" charset="0"/>
              <a:cs typeface="Calibri" panose="020F0502020204030204" pitchFamily="34" charset="0"/>
            </a:endParaRPr>
          </a:p>
        </p:txBody>
      </p:sp>
      <p:pic>
        <p:nvPicPr>
          <p:cNvPr id="19" name="תמונה 18" descr="תמונה שמכילה גופן, גרפיקה, לוגו, עיצוב גרפי&#10;&#10;התיאור נוצר באופן אוטומטי">
            <a:extLst>
              <a:ext uri="{FF2B5EF4-FFF2-40B4-BE49-F238E27FC236}">
                <a16:creationId xmlns:a16="http://schemas.microsoft.com/office/drawing/2014/main" id="{3E922DA1-C89D-7242-1716-D7AB1ACD9D3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8637" y="1293390"/>
            <a:ext cx="2276149" cy="920502"/>
          </a:xfrm>
          <a:prstGeom prst="rect">
            <a:avLst/>
          </a:prstGeom>
        </p:spPr>
      </p:pic>
      <p:sp>
        <p:nvSpPr>
          <p:cNvPr id="11" name="תיבת טקסט 10">
            <a:extLst>
              <a:ext uri="{FF2B5EF4-FFF2-40B4-BE49-F238E27FC236}">
                <a16:creationId xmlns:a16="http://schemas.microsoft.com/office/drawing/2014/main" id="{5CA60DFE-FB46-A27D-B38D-069557486A91}"/>
              </a:ext>
            </a:extLst>
          </p:cNvPr>
          <p:cNvSpPr txBox="1"/>
          <p:nvPr/>
        </p:nvSpPr>
        <p:spPr>
          <a:xfrm>
            <a:off x="92600" y="2746735"/>
            <a:ext cx="3247236" cy="2842958"/>
          </a:xfrm>
          <a:prstGeom prst="rect">
            <a:avLst/>
          </a:prstGeom>
          <a:solidFill>
            <a:schemeClr val="accent1">
              <a:lumMod val="20000"/>
              <a:lumOff val="80000"/>
            </a:schemeClr>
          </a:solidFill>
        </p:spPr>
        <p:txBody>
          <a:bodyPr wrap="square">
            <a:spAutoFit/>
          </a:bodyPr>
          <a:lstStyle>
            <a:defPPr>
              <a:defRPr lang="he-IL"/>
            </a:defPPr>
            <a:lvl1pPr marR="0" lvl="0" algn="just" fontAlgn="auto">
              <a:lnSpc>
                <a:spcPts val="1600"/>
              </a:lnSpc>
              <a:spcBef>
                <a:spcPts val="0"/>
              </a:spcBef>
              <a:spcAft>
                <a:spcPts val="800"/>
              </a:spcAft>
              <a:buClrTx/>
              <a:buSzTx/>
              <a:tabLst/>
              <a:defRPr sz="1100">
                <a:solidFill>
                  <a:srgbClr val="002060"/>
                </a:solidFill>
                <a:latin typeface="Segoe UI" panose="020B0502040204020203" pitchFamily="34" charset="0"/>
                <a:cs typeface="Segoe UI" panose="020B0502040204020203" pitchFamily="34" charset="0"/>
              </a:defRPr>
            </a:lvl1pPr>
          </a:lstStyle>
          <a:p>
            <a:r>
              <a:rPr lang="he-IL" dirty="0"/>
              <a:t>מתוך אתר האינטרנט של ההתאחדות והוועד:</a:t>
            </a:r>
          </a:p>
          <a:p>
            <a:r>
              <a:rPr lang="he-IL" b="1" dirty="0"/>
              <a:t>מהו סיווג?</a:t>
            </a:r>
          </a:p>
          <a:p>
            <a:r>
              <a:rPr lang="he-IL" dirty="0"/>
              <a:t>הספורט הפראלימפי נותן הזדמנות לספורטאים עם מוגבלויות לממש את הפוטנציאל התחרותי שלהם בצורה הוגנת.</a:t>
            </a:r>
          </a:p>
          <a:p>
            <a:r>
              <a:rPr lang="he-IL" dirty="0"/>
              <a:t>הסיווג הינו תהליך שכל ספורטאי הרוצה להתחרות בספורט פראלימפי, עובר על מנת ליצור את אותה הוגנות.</a:t>
            </a:r>
          </a:p>
          <a:p>
            <a:r>
              <a:rPr lang="he-IL" dirty="0"/>
              <a:t>התהליך מבטיח שבכל מקצה תחרות יתחרו ספורטאים עם יכולת תפקודית זהה. </a:t>
            </a:r>
          </a:p>
          <a:p>
            <a:r>
              <a:rPr lang="he-IL" dirty="0"/>
              <a:t>הסיווג הינו הבסיס עליו מבוסס הספורט הפראלימפי.</a:t>
            </a:r>
          </a:p>
        </p:txBody>
      </p:sp>
      <p:pic>
        <p:nvPicPr>
          <p:cNvPr id="21" name="תמונה 20" descr="דוברת בכנס ברקע מסך עם תמונה של קיאקיסטית ">
            <a:extLst>
              <a:ext uri="{FF2B5EF4-FFF2-40B4-BE49-F238E27FC236}">
                <a16:creationId xmlns:a16="http://schemas.microsoft.com/office/drawing/2014/main" id="{615B9712-EBD2-CF28-F55D-CC2BF2B25B57}"/>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64758" y="5638201"/>
            <a:ext cx="3131619" cy="2021322"/>
          </a:xfrm>
          <a:prstGeom prst="rect">
            <a:avLst/>
          </a:prstGeom>
        </p:spPr>
      </p:pic>
      <p:pic>
        <p:nvPicPr>
          <p:cNvPr id="23" name="תמונה 22" descr="דוברת בכנס, ברקע מסך עם שקף על סיווג">
            <a:extLst>
              <a:ext uri="{FF2B5EF4-FFF2-40B4-BE49-F238E27FC236}">
                <a16:creationId xmlns:a16="http://schemas.microsoft.com/office/drawing/2014/main" id="{DA894EDA-B29A-E44D-3B1F-DD0B06CEB857}"/>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146543" y="7834998"/>
            <a:ext cx="3131619" cy="1623955"/>
          </a:xfrm>
          <a:prstGeom prst="rect">
            <a:avLst/>
          </a:prstGeom>
        </p:spPr>
      </p:pic>
    </p:spTree>
    <p:extLst>
      <p:ext uri="{BB962C8B-B14F-4D97-AF65-F5344CB8AC3E}">
        <p14:creationId xmlns:p14="http://schemas.microsoft.com/office/powerpoint/2010/main" val="787570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4FD9B-C29E-4D5F-0962-026C5C0A1FFB}"/>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F24FA7F6-6AED-EC4E-14D1-C0F8C930E32A}"/>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6858000" cy="1470012"/>
          </a:xfrm>
          <a:prstGeom prst="rect">
            <a:avLst/>
          </a:prstGeom>
        </p:spPr>
      </p:pic>
      <p:sp>
        <p:nvSpPr>
          <p:cNvPr id="5" name="TextBox 4">
            <a:extLst>
              <a:ext uri="{FF2B5EF4-FFF2-40B4-BE49-F238E27FC236}">
                <a16:creationId xmlns:a16="http://schemas.microsoft.com/office/drawing/2014/main" id="{06BFFE72-5FCB-8BD5-7784-1310540B2E9D}"/>
              </a:ext>
            </a:extLst>
          </p:cNvPr>
          <p:cNvSpPr txBox="1"/>
          <p:nvPr/>
        </p:nvSpPr>
        <p:spPr>
          <a:xfrm>
            <a:off x="2580724" y="371959"/>
            <a:ext cx="4230705" cy="523220"/>
          </a:xfrm>
          <a:prstGeom prst="rect">
            <a:avLst/>
          </a:prstGeom>
          <a:noFill/>
        </p:spPr>
        <p:txBody>
          <a:bodyPr wrap="square" rtlCol="1">
            <a:spAutoFit/>
          </a:bodyPr>
          <a:lstStyle/>
          <a:p>
            <a:r>
              <a:rPr lang="he-IL" sz="2800" b="1" dirty="0">
                <a:solidFill>
                  <a:schemeClr val="bg1"/>
                </a:solidFill>
                <a:latin typeface="Segoe UI Semilight" panose="020B0402040204020203" pitchFamily="34" charset="0"/>
                <a:cs typeface="Segoe UI Semilight" panose="020B0402040204020203" pitchFamily="34" charset="0"/>
              </a:rPr>
              <a:t>15 חדשות</a:t>
            </a:r>
          </a:p>
        </p:txBody>
      </p:sp>
      <p:sp>
        <p:nvSpPr>
          <p:cNvPr id="7" name="TextBox 15">
            <a:extLst>
              <a:ext uri="{FF2B5EF4-FFF2-40B4-BE49-F238E27FC236}">
                <a16:creationId xmlns:a16="http://schemas.microsoft.com/office/drawing/2014/main" id="{B313A7BD-8B0B-B333-26E1-49D845682AEE}"/>
              </a:ext>
            </a:extLst>
          </p:cNvPr>
          <p:cNvSpPr txBox="1"/>
          <p:nvPr/>
        </p:nvSpPr>
        <p:spPr>
          <a:xfrm>
            <a:off x="-2105502" y="2793529"/>
            <a:ext cx="3475571" cy="338554"/>
          </a:xfrm>
          <a:prstGeom prst="rect">
            <a:avLst/>
          </a:prstGeom>
          <a:noFill/>
        </p:spPr>
        <p:txBody>
          <a:bodyPr wrap="square" rtlCol="1">
            <a:spAutoFit/>
          </a:bodyPr>
          <a:lstStyle/>
          <a:p>
            <a:r>
              <a:rPr lang="he-IL" sz="1600" b="1" spc="3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3" name="מקבילית 12">
            <a:extLst>
              <a:ext uri="{FF2B5EF4-FFF2-40B4-BE49-F238E27FC236}">
                <a16:creationId xmlns:a16="http://schemas.microsoft.com/office/drawing/2014/main" id="{646324C3-7C90-38F1-D145-26BC8B553741}"/>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he-IL" sz="1600" b="1" dirty="0">
                <a:solidFill>
                  <a:srgbClr val="001F7A"/>
                </a:solidFill>
                <a:latin typeface="Segoe UI" panose="020B0502040204020203" pitchFamily="34" charset="0"/>
                <a:cs typeface="Segoe UI" panose="020B0502040204020203" pitchFamily="34" charset="0"/>
              </a:rPr>
              <a:t>נובמבר 2025 גיליון 121</a:t>
            </a:r>
          </a:p>
        </p:txBody>
      </p:sp>
      <p:pic>
        <p:nvPicPr>
          <p:cNvPr id="16" name="תמונה 15">
            <a:extLst>
              <a:ext uri="{FF2B5EF4-FFF2-40B4-BE49-F238E27FC236}">
                <a16:creationId xmlns:a16="http://schemas.microsoft.com/office/drawing/2014/main" id="{ECB4FD65-AB9A-D36C-DD46-093647061E30}"/>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
        <p:nvSpPr>
          <p:cNvPr id="10" name="תיבת טקסט 9">
            <a:extLst>
              <a:ext uri="{FF2B5EF4-FFF2-40B4-BE49-F238E27FC236}">
                <a16:creationId xmlns:a16="http://schemas.microsoft.com/office/drawing/2014/main" id="{AFB183DE-FDDC-9904-67FE-B92303175D37}"/>
              </a:ext>
            </a:extLst>
          </p:cNvPr>
          <p:cNvSpPr txBox="1"/>
          <p:nvPr/>
        </p:nvSpPr>
        <p:spPr>
          <a:xfrm>
            <a:off x="84868" y="9134338"/>
            <a:ext cx="3361737" cy="261610"/>
          </a:xfrm>
          <a:prstGeom prst="rect">
            <a:avLst/>
          </a:prstGeom>
          <a:noFill/>
        </p:spPr>
        <p:txBody>
          <a:bodyPr wrap="square">
            <a:spAutoFit/>
          </a:bodyPr>
          <a:lstStyle/>
          <a:p>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a:t>
            </a:r>
            <a:endParaRPr lang="he-IL" dirty="0">
              <a:cs typeface="Segoe UI" panose="020B0502040204020203" pitchFamily="34" charset="0"/>
            </a:endParaRPr>
          </a:p>
        </p:txBody>
      </p:sp>
      <p:sp>
        <p:nvSpPr>
          <p:cNvPr id="12" name="תיבת טקסט 11">
            <a:extLst>
              <a:ext uri="{FF2B5EF4-FFF2-40B4-BE49-F238E27FC236}">
                <a16:creationId xmlns:a16="http://schemas.microsoft.com/office/drawing/2014/main" id="{7552F1C6-579D-1592-72CD-E14A6A3540E2}"/>
              </a:ext>
            </a:extLst>
          </p:cNvPr>
          <p:cNvSpPr txBox="1"/>
          <p:nvPr/>
        </p:nvSpPr>
        <p:spPr>
          <a:xfrm>
            <a:off x="0" y="2917337"/>
            <a:ext cx="3414836" cy="3567515"/>
          </a:xfrm>
          <a:prstGeom prst="rect">
            <a:avLst/>
          </a:prstGeom>
          <a:noFill/>
        </p:spPr>
        <p:txBody>
          <a:bodyPr wrap="square">
            <a:spAutoFit/>
          </a:bodyPr>
          <a:lstStyle/>
          <a:p>
            <a:pPr marR="0" lvl="0" algn="just" defTabSz="914400" rtl="1" eaLnBrk="1" fontAlgn="auto" latinLnBrk="0" hangingPunct="1">
              <a:lnSpc>
                <a:spcPts val="22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במסגרת התוכנית הלאומית להכשרת מאמני פיתוח יכולות גופניות, הציגו המאמנים הפראלימפיים את עבודות הסיום שלהם.</a:t>
            </a:r>
          </a:p>
          <a:p>
            <a:pPr marL="171450" marR="0" lvl="0" indent="-171450" algn="just" defTabSz="914400" rtl="1" eaLnBrk="1" fontAlgn="auto" latinLnBrk="0" hangingPunct="1">
              <a:lnSpc>
                <a:spcPts val="2200"/>
              </a:lnSpc>
              <a:spcBef>
                <a:spcPts val="0"/>
              </a:spcBef>
              <a:spcAft>
                <a:spcPts val="800"/>
              </a:spcAft>
              <a:buClrTx/>
              <a:buSzTx/>
              <a:buFont typeface="Wingdings" panose="05000000000000000000" pitchFamily="2" charset="2"/>
              <a:buChar char="§"/>
              <a:tabLst/>
              <a:defRPr/>
            </a:pP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יובל </a:t>
            </a:r>
            <a:r>
              <a:rPr lang="he-IL" sz="1100" b="1" dirty="0" err="1">
                <a:solidFill>
                  <a:srgbClr val="002060"/>
                </a:solidFill>
                <a:latin typeface="Segoe UI" panose="020B0502040204020203" pitchFamily="34" charset="0"/>
                <a:cs typeface="Segoe UI" panose="020B0502040204020203" pitchFamily="34" charset="0"/>
                <a:sym typeface="Wingdings" panose="05000000000000000000" pitchFamily="2" charset="2"/>
              </a:rPr>
              <a:t>לוטוק</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הציג תכנית אימונים חזרה למשחק ותחרות לשחקן טניס אחרי פציעת פרק כף יד</a:t>
            </a:r>
          </a:p>
          <a:p>
            <a:pPr marL="171450" marR="0" lvl="0" indent="-171450" algn="just" defTabSz="914400" rtl="1" eaLnBrk="1" fontAlgn="auto" latinLnBrk="0" hangingPunct="1">
              <a:lnSpc>
                <a:spcPts val="2200"/>
              </a:lnSpc>
              <a:spcBef>
                <a:spcPts val="0"/>
              </a:spcBef>
              <a:spcAft>
                <a:spcPts val="800"/>
              </a:spcAft>
              <a:buClrTx/>
              <a:buSzTx/>
              <a:buFont typeface="Wingdings" panose="05000000000000000000" pitchFamily="2" charset="2"/>
              <a:buChar char="§"/>
              <a:tabLst/>
              <a:defRPr/>
            </a:pP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פיליפ הלפרט</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הציג שיקום מתקדם (חזרה לתפקוד מלא) לאחר תאונת צניחה (שבר מורכב בשני הקרסוליים (של ספורטאי לא פראלימפי)</a:t>
            </a:r>
          </a:p>
          <a:p>
            <a:pPr marL="171450" marR="0" lvl="0" indent="-171450" algn="just" defTabSz="914400" rtl="1" eaLnBrk="1" fontAlgn="auto" latinLnBrk="0" hangingPunct="1">
              <a:lnSpc>
                <a:spcPts val="2200"/>
              </a:lnSpc>
              <a:spcBef>
                <a:spcPts val="0"/>
              </a:spcBef>
              <a:spcAft>
                <a:spcPts val="800"/>
              </a:spcAft>
              <a:buClrTx/>
              <a:buSzTx/>
              <a:buFont typeface="Wingdings" panose="05000000000000000000" pitchFamily="2" charset="2"/>
              <a:buChar char="§"/>
              <a:tabLst/>
              <a:defRPr/>
            </a:pP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אבי דה פילוסוף </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הציג - אתלטיקה פראלימפית, שילוב בין שיקום, אימון וביצועים תחרותיים</a:t>
            </a:r>
          </a:p>
          <a:p>
            <a:pPr lvl="0" algn="just">
              <a:lnSpc>
                <a:spcPts val="2200"/>
              </a:lnSpc>
              <a:spcAft>
                <a:spcPts val="800"/>
              </a:spcAft>
              <a:defRPr/>
            </a:pPr>
            <a:endPar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endParaRPr>
          </a:p>
        </p:txBody>
      </p:sp>
      <p:sp>
        <p:nvSpPr>
          <p:cNvPr id="6" name="כותרת 5">
            <a:extLst>
              <a:ext uri="{FF2B5EF4-FFF2-40B4-BE49-F238E27FC236}">
                <a16:creationId xmlns:a16="http://schemas.microsoft.com/office/drawing/2014/main" id="{81C13DF8-F3CE-22B3-A6B0-029A5FB247B8}"/>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חדשות</a:t>
            </a:r>
          </a:p>
        </p:txBody>
      </p:sp>
      <p:sp>
        <p:nvSpPr>
          <p:cNvPr id="14" name="מקבילית 13">
            <a:extLst>
              <a:ext uri="{FF2B5EF4-FFF2-40B4-BE49-F238E27FC236}">
                <a16:creationId xmlns:a16="http://schemas.microsoft.com/office/drawing/2014/main" id="{830E2DCD-9DCE-562F-0A9F-40782419E50A}"/>
              </a:ext>
              <a:ext uri="{C183D7F6-B498-43B3-948B-1728B52AA6E4}">
                <adec:decorative xmlns:adec="http://schemas.microsoft.com/office/drawing/2017/decorative" val="1"/>
              </a:ext>
            </a:extLst>
          </p:cNvPr>
          <p:cNvSpPr/>
          <p:nvPr/>
        </p:nvSpPr>
        <p:spPr>
          <a:xfrm>
            <a:off x="-355284" y="2446680"/>
            <a:ext cx="3475570" cy="334900"/>
          </a:xfrm>
          <a:prstGeom prst="parallelogram">
            <a:avLst>
              <a:gd name="adj" fmla="val 74382"/>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7030A0"/>
              </a:solidFill>
              <a:cs typeface="Segoe UI" panose="020B0502040204020203" pitchFamily="34" charset="0"/>
            </a:endParaRPr>
          </a:p>
        </p:txBody>
      </p:sp>
      <p:sp>
        <p:nvSpPr>
          <p:cNvPr id="15" name="תיבת טקסט 14">
            <a:extLst>
              <a:ext uri="{FF2B5EF4-FFF2-40B4-BE49-F238E27FC236}">
                <a16:creationId xmlns:a16="http://schemas.microsoft.com/office/drawing/2014/main" id="{CFF2E127-F915-B175-E9C2-CD2FA8C106B5}"/>
              </a:ext>
            </a:extLst>
          </p:cNvPr>
          <p:cNvSpPr txBox="1"/>
          <p:nvPr/>
        </p:nvSpPr>
        <p:spPr>
          <a:xfrm>
            <a:off x="-79877" y="2407934"/>
            <a:ext cx="3004694" cy="33490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sz="1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Segoe UI" panose="020B0502040204020203" pitchFamily="34" charset="0"/>
                <a:cs typeface="Segoe UI" panose="020B0502040204020203" pitchFamily="34" charset="0"/>
              </a:rPr>
              <a:t>הכשרת מאמני פיתוח יכולות גופניות</a:t>
            </a:r>
          </a:p>
        </p:txBody>
      </p:sp>
      <p:sp>
        <p:nvSpPr>
          <p:cNvPr id="2" name="מלבן 1">
            <a:extLst>
              <a:ext uri="{FF2B5EF4-FFF2-40B4-BE49-F238E27FC236}">
                <a16:creationId xmlns:a16="http://schemas.microsoft.com/office/drawing/2014/main" id="{64D09DDD-7204-796B-132E-328297AF15D8}"/>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תמונה 16" descr="תמונה שמכילה טקסט, גופן, גרפיקה, לוגו&#10;&#10;תוכן שנוצר על-ידי בינה מלאכותית עשוי להיות שגוי.">
            <a:extLst>
              <a:ext uri="{FF2B5EF4-FFF2-40B4-BE49-F238E27FC236}">
                <a16:creationId xmlns:a16="http://schemas.microsoft.com/office/drawing/2014/main" id="{ED1C648D-D6A7-6272-B388-8B54DCED035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25" name="תיבת טקסט 24">
            <a:extLst>
              <a:ext uri="{FF2B5EF4-FFF2-40B4-BE49-F238E27FC236}">
                <a16:creationId xmlns:a16="http://schemas.microsoft.com/office/drawing/2014/main" id="{5E29F633-6850-8DBA-7F87-35BF5D821EA9}"/>
              </a:ext>
            </a:extLst>
          </p:cNvPr>
          <p:cNvSpPr txBox="1"/>
          <p:nvPr/>
        </p:nvSpPr>
        <p:spPr>
          <a:xfrm>
            <a:off x="3551368" y="1476451"/>
            <a:ext cx="3306632" cy="2310761"/>
          </a:xfrm>
          <a:prstGeom prst="rect">
            <a:avLst/>
          </a:prstGeom>
          <a:noFill/>
        </p:spPr>
        <p:txBody>
          <a:bodyPr wrap="square">
            <a:spAutoFit/>
          </a:bodyPr>
          <a:lstStyle/>
          <a:p>
            <a:pPr algn="just">
              <a:lnSpc>
                <a:spcPts val="2200"/>
              </a:lnSpc>
            </a:pPr>
            <a:r>
              <a:rPr kumimoji="0" lang="he-IL" sz="1100" b="1" i="0" u="none" strike="noStrike" kern="1200" cap="none" spc="0" normalizeH="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אלה מצקין</a:t>
            </a:r>
            <a:r>
              <a:rPr kumimoji="0" lang="he-IL" sz="1100" b="0" i="0" u="none" strike="noStrike" kern="1200" cap="none" spc="0" normalizeH="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מסווגת בענף הקשתות דיברה על האתגרים בהתאמת המוגבלויות של קשתים ישראלים למוגבלויות אשר </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הענף מכיר בהן </a:t>
            </a:r>
          </a:p>
          <a:p>
            <a:pPr algn="just">
              <a:lnSpc>
                <a:spcPts val="2200"/>
              </a:lnSpc>
            </a:pPr>
            <a:r>
              <a:rPr kumimoji="0" lang="he-IL" sz="1100" b="1" i="0" u="none" strike="noStrike" kern="1200" cap="none" spc="0" normalizeH="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ד"ר אסנת פליס דואר</a:t>
            </a:r>
            <a:r>
              <a:rPr kumimoji="0" lang="he-IL" sz="1100" b="0" i="0" u="none" strike="noStrike" kern="1200" cap="none" spc="0" normalizeH="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ראש היחידה לחדשנות ומדע וטכנולוגיות הביאה דוגמאות על חשיבה יצירתית בעזרתה הצליחו לערער על החלטות סיווג לדוגמא, למצוא בדיקות מוסמכות אשר מעידות על מוגבלות שבדיקות קונבנציונאליות לא מראות. </a:t>
            </a:r>
          </a:p>
        </p:txBody>
      </p:sp>
      <p:pic>
        <p:nvPicPr>
          <p:cNvPr id="19" name="תמונה 18" descr="גבר מרצה בכיתה">
            <a:extLst>
              <a:ext uri="{FF2B5EF4-FFF2-40B4-BE49-F238E27FC236}">
                <a16:creationId xmlns:a16="http://schemas.microsoft.com/office/drawing/2014/main" id="{1233CB57-2EEA-FB2B-3735-B662A07E6FB4}"/>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69538" y="6171240"/>
            <a:ext cx="3312892" cy="2963097"/>
          </a:xfrm>
          <a:prstGeom prst="rect">
            <a:avLst/>
          </a:prstGeom>
        </p:spPr>
      </p:pic>
      <p:sp>
        <p:nvSpPr>
          <p:cNvPr id="9" name="תיבת טקסט 8">
            <a:extLst>
              <a:ext uri="{FF2B5EF4-FFF2-40B4-BE49-F238E27FC236}">
                <a16:creationId xmlns:a16="http://schemas.microsoft.com/office/drawing/2014/main" id="{CD17301E-940B-8CA1-6CA8-D8A306E8FB90}"/>
              </a:ext>
            </a:extLst>
          </p:cNvPr>
          <p:cNvSpPr txBox="1"/>
          <p:nvPr/>
        </p:nvSpPr>
        <p:spPr>
          <a:xfrm>
            <a:off x="-27888" y="2021460"/>
            <a:ext cx="3500438" cy="307777"/>
          </a:xfrm>
          <a:prstGeom prst="rect">
            <a:avLst/>
          </a:prstGeom>
          <a:solidFill>
            <a:srgbClr val="00B0F0">
              <a:alpha val="58000"/>
            </a:srgbClr>
          </a:solidFill>
        </p:spPr>
        <p:txBody>
          <a:bodyPr wrap="square" lIns="0" rIns="0" rtlCol="0">
            <a:spAutoFit/>
          </a:bodyPr>
          <a:lstStyle/>
          <a:p>
            <a:pPr algn="ctr"/>
            <a:r>
              <a:rPr lang="he-IL" sz="1400" b="1" dirty="0">
                <a:solidFill>
                  <a:srgbClr val="002060"/>
                </a:solidFill>
                <a:latin typeface="Calibri" panose="020F0502020204030204" pitchFamily="34" charset="0"/>
                <a:cs typeface="Calibri" panose="020F0502020204030204" pitchFamily="34" charset="0"/>
              </a:rPr>
              <a:t>שיבא</a:t>
            </a:r>
            <a:r>
              <a:rPr lang="he-IL" sz="1400" dirty="0">
                <a:solidFill>
                  <a:srgbClr val="002060"/>
                </a:solidFill>
                <a:latin typeface="Calibri" panose="020F0502020204030204" pitchFamily="34" charset="0"/>
                <a:cs typeface="Calibri" panose="020F0502020204030204" pitchFamily="34" charset="0"/>
              </a:rPr>
              <a:t> שותפים לקידום הספורט הפראלימפי</a:t>
            </a:r>
            <a:endParaRPr lang="x-none" sz="1400" dirty="0">
              <a:solidFill>
                <a:srgbClr val="002060"/>
              </a:solidFill>
              <a:latin typeface="Calibri" panose="020F0502020204030204" pitchFamily="34" charset="0"/>
              <a:cs typeface="Calibri" panose="020F0502020204030204" pitchFamily="34" charset="0"/>
            </a:endParaRPr>
          </a:p>
        </p:txBody>
      </p:sp>
      <p:pic>
        <p:nvPicPr>
          <p:cNvPr id="18" name="Picture 6" descr="לוגו שיבא תל השומר – עיר הבריאות ובית החולים של המדינה">
            <a:extLst>
              <a:ext uri="{FF2B5EF4-FFF2-40B4-BE49-F238E27FC236}">
                <a16:creationId xmlns:a16="http://schemas.microsoft.com/office/drawing/2014/main" id="{169D1E86-991A-BDE2-C06B-B8E869B43A3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88663" y="1183632"/>
            <a:ext cx="1537210" cy="7216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15">
            <a:extLst>
              <a:ext uri="{FF2B5EF4-FFF2-40B4-BE49-F238E27FC236}">
                <a16:creationId xmlns:a16="http://schemas.microsoft.com/office/drawing/2014/main" id="{1537018D-8933-490B-80A8-5E3D9B571DD0}"/>
              </a:ext>
            </a:extLst>
          </p:cNvPr>
          <p:cNvSpPr txBox="1"/>
          <p:nvPr/>
        </p:nvSpPr>
        <p:spPr>
          <a:xfrm>
            <a:off x="3382429" y="1110324"/>
            <a:ext cx="3475571" cy="338554"/>
          </a:xfrm>
          <a:prstGeom prst="rect">
            <a:avLst/>
          </a:prstGeom>
          <a:noFill/>
        </p:spPr>
        <p:txBody>
          <a:bodyPr wrap="square" rtlCol="1">
            <a:spAutoFit/>
          </a:bodyPr>
          <a:lstStyle/>
          <a:p>
            <a:r>
              <a:rPr lang="he-IL" sz="1600" b="1" spc="3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8" name="מקבילית 7">
            <a:extLst>
              <a:ext uri="{FF2B5EF4-FFF2-40B4-BE49-F238E27FC236}">
                <a16:creationId xmlns:a16="http://schemas.microsoft.com/office/drawing/2014/main" id="{44F9AD54-3593-0A98-035B-EE1EB4FA2B16}"/>
              </a:ext>
              <a:ext uri="{C183D7F6-B498-43B3-948B-1728B52AA6E4}">
                <adec:decorative xmlns:adec="http://schemas.microsoft.com/office/drawing/2017/decorative" val="1"/>
              </a:ext>
            </a:extLst>
          </p:cNvPr>
          <p:cNvSpPr/>
          <p:nvPr/>
        </p:nvSpPr>
        <p:spPr>
          <a:xfrm>
            <a:off x="3830810" y="1085975"/>
            <a:ext cx="3475570" cy="334900"/>
          </a:xfrm>
          <a:prstGeom prst="parallelogram">
            <a:avLst>
              <a:gd name="adj" fmla="val 74382"/>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7030A0"/>
              </a:solidFill>
              <a:cs typeface="Segoe UI" panose="020B0502040204020203" pitchFamily="34" charset="0"/>
            </a:endParaRPr>
          </a:p>
        </p:txBody>
      </p:sp>
      <p:sp>
        <p:nvSpPr>
          <p:cNvPr id="20" name="תיבת טקסט 19">
            <a:extLst>
              <a:ext uri="{FF2B5EF4-FFF2-40B4-BE49-F238E27FC236}">
                <a16:creationId xmlns:a16="http://schemas.microsoft.com/office/drawing/2014/main" id="{222C4D48-7A18-4E6D-E2A6-2D347C426FA5}"/>
              </a:ext>
            </a:extLst>
          </p:cNvPr>
          <p:cNvSpPr txBox="1"/>
          <p:nvPr/>
        </p:nvSpPr>
        <p:spPr>
          <a:xfrm>
            <a:off x="3875566" y="995135"/>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lang="he-IL" b="1"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סיווג - המשך</a:t>
            </a:r>
            <a:endParaRPr kumimoji="0" lang="he-IL"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Segoe UI" panose="020B0502040204020203" pitchFamily="34" charset="0"/>
              <a:cs typeface="Segoe UI" panose="020B0502040204020203" pitchFamily="34" charset="0"/>
            </a:endParaRPr>
          </a:p>
        </p:txBody>
      </p:sp>
      <p:pic>
        <p:nvPicPr>
          <p:cNvPr id="23" name="תמונה 22" descr="אישה מרצה בכנס">
            <a:extLst>
              <a:ext uri="{FF2B5EF4-FFF2-40B4-BE49-F238E27FC236}">
                <a16:creationId xmlns:a16="http://schemas.microsoft.com/office/drawing/2014/main" id="{2BD7E4CA-CA14-EEBB-6B28-32278837969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56053" y="6328145"/>
            <a:ext cx="3301947" cy="2476460"/>
          </a:xfrm>
          <a:prstGeom prst="rect">
            <a:avLst/>
          </a:prstGeom>
        </p:spPr>
      </p:pic>
      <p:pic>
        <p:nvPicPr>
          <p:cNvPr id="26" name="תמונה 25" descr="אישה מרצה בכנס">
            <a:extLst>
              <a:ext uri="{FF2B5EF4-FFF2-40B4-BE49-F238E27FC236}">
                <a16:creationId xmlns:a16="http://schemas.microsoft.com/office/drawing/2014/main" id="{6A770B29-461A-255D-4856-64B2EFE9B9C7}"/>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3564919" y="3850228"/>
            <a:ext cx="3290121" cy="2310761"/>
          </a:xfrm>
          <a:prstGeom prst="rect">
            <a:avLst/>
          </a:prstGeom>
        </p:spPr>
      </p:pic>
    </p:spTree>
    <p:extLst>
      <p:ext uri="{BB962C8B-B14F-4D97-AF65-F5344CB8AC3E}">
        <p14:creationId xmlns:p14="http://schemas.microsoft.com/office/powerpoint/2010/main" val="1059485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D98AA-5F60-731D-2966-73B7B697E905}"/>
            </a:ext>
          </a:extLst>
        </p:cNvPr>
        <p:cNvGrpSpPr/>
        <p:nvPr/>
      </p:nvGrpSpPr>
      <p:grpSpPr>
        <a:xfrm>
          <a:off x="0" y="0"/>
          <a:ext cx="0" cy="0"/>
          <a:chOff x="0" y="0"/>
          <a:chExt cx="0" cy="0"/>
        </a:xfrm>
      </p:grpSpPr>
      <p:pic>
        <p:nvPicPr>
          <p:cNvPr id="26" name="תמונה 25" descr="2 סייפים בכיסאות גלגלים אחרי קרב לוחצים ידיים">
            <a:extLst>
              <a:ext uri="{FF2B5EF4-FFF2-40B4-BE49-F238E27FC236}">
                <a16:creationId xmlns:a16="http://schemas.microsoft.com/office/drawing/2014/main" id="{EBEB0BED-BD29-5195-5AC1-39695387F5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663" y="7807569"/>
            <a:ext cx="3267173" cy="1834529"/>
          </a:xfrm>
          <a:prstGeom prst="rect">
            <a:avLst/>
          </a:prstGeom>
        </p:spPr>
      </p:pic>
      <p:pic>
        <p:nvPicPr>
          <p:cNvPr id="4" name="תמונה 3">
            <a:extLst>
              <a:ext uri="{FF2B5EF4-FFF2-40B4-BE49-F238E27FC236}">
                <a16:creationId xmlns:a16="http://schemas.microsoft.com/office/drawing/2014/main" id="{1F00A372-F8EB-AFB9-C975-080F1F83B7A8}"/>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6858000" cy="1470012"/>
          </a:xfrm>
          <a:prstGeom prst="rect">
            <a:avLst/>
          </a:prstGeom>
        </p:spPr>
      </p:pic>
      <p:sp>
        <p:nvSpPr>
          <p:cNvPr id="5" name="TextBox 4">
            <a:extLst>
              <a:ext uri="{FF2B5EF4-FFF2-40B4-BE49-F238E27FC236}">
                <a16:creationId xmlns:a16="http://schemas.microsoft.com/office/drawing/2014/main" id="{F27745AA-1AD7-377A-A77F-866286E89CC8}"/>
              </a:ext>
            </a:extLst>
          </p:cNvPr>
          <p:cNvSpPr txBox="1"/>
          <p:nvPr/>
        </p:nvSpPr>
        <p:spPr>
          <a:xfrm>
            <a:off x="2580724" y="371959"/>
            <a:ext cx="4230705" cy="523220"/>
          </a:xfrm>
          <a:prstGeom prst="rect">
            <a:avLst/>
          </a:prstGeom>
          <a:noFill/>
        </p:spPr>
        <p:txBody>
          <a:bodyPr wrap="square" rtlCol="1">
            <a:spAutoFit/>
          </a:bodyPr>
          <a:lstStyle/>
          <a:p>
            <a:r>
              <a:rPr lang="he-IL" sz="2800" b="1" dirty="0">
                <a:solidFill>
                  <a:schemeClr val="bg1"/>
                </a:solidFill>
                <a:latin typeface="Segoe UI Semilight" panose="020B0402040204020203" pitchFamily="34" charset="0"/>
                <a:cs typeface="Segoe UI Semilight" panose="020B0402040204020203" pitchFamily="34" charset="0"/>
              </a:rPr>
              <a:t>16 חדשות</a:t>
            </a:r>
          </a:p>
        </p:txBody>
      </p:sp>
      <p:sp>
        <p:nvSpPr>
          <p:cNvPr id="7" name="TextBox 15">
            <a:extLst>
              <a:ext uri="{FF2B5EF4-FFF2-40B4-BE49-F238E27FC236}">
                <a16:creationId xmlns:a16="http://schemas.microsoft.com/office/drawing/2014/main" id="{4E308020-9525-DAB2-F91D-2F0F651D0705}"/>
              </a:ext>
            </a:extLst>
          </p:cNvPr>
          <p:cNvSpPr txBox="1"/>
          <p:nvPr/>
        </p:nvSpPr>
        <p:spPr>
          <a:xfrm>
            <a:off x="3382429" y="1110324"/>
            <a:ext cx="3475571" cy="338554"/>
          </a:xfrm>
          <a:prstGeom prst="rect">
            <a:avLst/>
          </a:prstGeom>
          <a:noFill/>
        </p:spPr>
        <p:txBody>
          <a:bodyPr wrap="square" rtlCol="1">
            <a:spAutoFit/>
          </a:bodyPr>
          <a:lstStyle/>
          <a:p>
            <a:r>
              <a:rPr lang="he-IL" sz="1600" b="1" spc="3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3" name="מקבילית 12">
            <a:extLst>
              <a:ext uri="{FF2B5EF4-FFF2-40B4-BE49-F238E27FC236}">
                <a16:creationId xmlns:a16="http://schemas.microsoft.com/office/drawing/2014/main" id="{317314E4-E86C-FD80-FBFE-6F5F8A294E4B}"/>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he-IL" sz="1600" b="1" dirty="0">
                <a:solidFill>
                  <a:srgbClr val="001F7A"/>
                </a:solidFill>
                <a:latin typeface="Segoe UI" panose="020B0502040204020203" pitchFamily="34" charset="0"/>
                <a:cs typeface="Segoe UI" panose="020B0502040204020203" pitchFamily="34" charset="0"/>
              </a:rPr>
              <a:t>נובמבר 2025 גיליון 121</a:t>
            </a:r>
          </a:p>
        </p:txBody>
      </p:sp>
      <p:pic>
        <p:nvPicPr>
          <p:cNvPr id="16" name="תמונה 15">
            <a:extLst>
              <a:ext uri="{FF2B5EF4-FFF2-40B4-BE49-F238E27FC236}">
                <a16:creationId xmlns:a16="http://schemas.microsoft.com/office/drawing/2014/main" id="{B39CBFB0-BF8A-CD5D-E002-99ADAC937357}"/>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
        <p:nvSpPr>
          <p:cNvPr id="10" name="תיבת טקסט 9">
            <a:extLst>
              <a:ext uri="{FF2B5EF4-FFF2-40B4-BE49-F238E27FC236}">
                <a16:creationId xmlns:a16="http://schemas.microsoft.com/office/drawing/2014/main" id="{F3A5BA74-107D-B82E-86D0-9F9E575788FE}"/>
              </a:ext>
            </a:extLst>
          </p:cNvPr>
          <p:cNvSpPr txBox="1"/>
          <p:nvPr/>
        </p:nvSpPr>
        <p:spPr>
          <a:xfrm>
            <a:off x="84868" y="9134338"/>
            <a:ext cx="3361737" cy="261610"/>
          </a:xfrm>
          <a:prstGeom prst="rect">
            <a:avLst/>
          </a:prstGeom>
          <a:noFill/>
        </p:spPr>
        <p:txBody>
          <a:bodyPr wrap="square">
            <a:spAutoFit/>
          </a:bodyPr>
          <a:lstStyle/>
          <a:p>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a:t>
            </a:r>
            <a:endParaRPr lang="he-IL" dirty="0">
              <a:cs typeface="Segoe UI" panose="020B0502040204020203" pitchFamily="34" charset="0"/>
            </a:endParaRPr>
          </a:p>
        </p:txBody>
      </p:sp>
      <p:sp>
        <p:nvSpPr>
          <p:cNvPr id="12" name="תיבת טקסט 11">
            <a:extLst>
              <a:ext uri="{FF2B5EF4-FFF2-40B4-BE49-F238E27FC236}">
                <a16:creationId xmlns:a16="http://schemas.microsoft.com/office/drawing/2014/main" id="{5E5AA002-D551-90D3-ECA5-0F2C13606AD9}"/>
              </a:ext>
            </a:extLst>
          </p:cNvPr>
          <p:cNvSpPr txBox="1"/>
          <p:nvPr/>
        </p:nvSpPr>
        <p:spPr>
          <a:xfrm>
            <a:off x="3446605" y="1485844"/>
            <a:ext cx="3451260" cy="7888570"/>
          </a:xfrm>
          <a:prstGeom prst="rect">
            <a:avLst/>
          </a:prstGeom>
          <a:noFill/>
        </p:spPr>
        <p:txBody>
          <a:bodyPr wrap="square">
            <a:spAutoFit/>
          </a:bodyPr>
          <a:lstStyle/>
          <a:p>
            <a:pPr marR="0" lvl="0" algn="just" defTabSz="914400" rtl="1" eaLnBrk="1" fontAlgn="auto" latinLnBrk="0" hangingPunct="1">
              <a:lnSpc>
                <a:spcPct val="150000"/>
              </a:lnSpc>
              <a:spcBef>
                <a:spcPts val="0"/>
              </a:spcBef>
              <a:spcAft>
                <a:spcPts val="800"/>
              </a:spcAft>
              <a:buClrTx/>
              <a:buSzTx/>
              <a:tabLst/>
              <a:defRPr/>
            </a:pP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תחרות סייף בכיסאות גלגלים</a:t>
            </a:r>
          </a:p>
          <a:p>
            <a:pPr marR="0" lvl="0" algn="just" defTabSz="914400" rtl="1" eaLnBrk="1" fontAlgn="auto" latinLnBrk="0" hangingPunct="1">
              <a:lnSpc>
                <a:spcPct val="1500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החודש התקיים מחנה אימונים בן שבוע במכון וינגייט בענף הסייף בכיסאות גלגלים. </a:t>
            </a:r>
          </a:p>
          <a:p>
            <a:pPr marR="0" lvl="0" algn="just" defTabSz="914400" rtl="1" eaLnBrk="1" fontAlgn="auto" latinLnBrk="0" hangingPunct="1">
              <a:lnSpc>
                <a:spcPct val="1500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במחנה השתתפו שישה סייפים פראלימפים ישראלים ושני סייפים זרים, האחד מאוקראינה והשני מלטביה.</a:t>
            </a:r>
          </a:p>
          <a:p>
            <a:pPr marR="0" lvl="0" algn="just" defTabSz="914400" rtl="1" eaLnBrk="1" fontAlgn="auto" latinLnBrk="0" hangingPunct="1">
              <a:lnSpc>
                <a:spcPct val="1500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ביום האחרון של המחנה נערך טורניר ידידות בכלי הדקר בין כל המשתתפים. בניגוד לתחרויות הבינלאומיות, בטורניר זה לא היתה הפרדה בין המוגבלויות השונות ולא היתה חלוקה לפי הקלאס של הסייף, או חלוקה בין גברים לנשים. </a:t>
            </a:r>
          </a:p>
          <a:p>
            <a:pPr marR="0" lvl="0" algn="just" defTabSz="914400" rtl="1" eaLnBrk="1" fontAlgn="auto" latinLnBrk="0" hangingPunct="1">
              <a:lnSpc>
                <a:spcPct val="1500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הטורניר הסתיים בניצחונו של הסייף האוקראיני, </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אולג גורביץ</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המדורג ראשון בעולם בקלאס </a:t>
            </a:r>
            <a:r>
              <a:rPr lang="en-US"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B</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הוא גבר על </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לינור קלמן</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המדורגת 8 בעולם בקלאס </a:t>
            </a:r>
            <a:r>
              <a:rPr lang="en-US"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A</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בתוצאה 9-15.</a:t>
            </a:r>
          </a:p>
          <a:p>
            <a:pPr marR="0" lvl="0" algn="just" defTabSz="914400" rtl="1" eaLnBrk="1" fontAlgn="auto" latinLnBrk="0" hangingPunct="1">
              <a:lnSpc>
                <a:spcPct val="150000"/>
              </a:lnSpc>
              <a:spcBef>
                <a:spcPts val="0"/>
              </a:spcBef>
              <a:spcAft>
                <a:spcPts val="800"/>
              </a:spcAft>
              <a:buClrTx/>
              <a:buSzTx/>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קודם לכן, בשלב חצי הגמר התמודדו  קלמן, שגברה על </a:t>
            </a:r>
            <a:r>
              <a:rPr lang="he-IL" sz="1100" b="1" dirty="0" err="1">
                <a:solidFill>
                  <a:srgbClr val="002060"/>
                </a:solidFill>
                <a:latin typeface="Segoe UI" panose="020B0502040204020203" pitchFamily="34" charset="0"/>
                <a:cs typeface="Segoe UI" panose="020B0502040204020203" pitchFamily="34" charset="0"/>
                <a:sym typeface="Wingdings" panose="05000000000000000000" pitchFamily="2" charset="2"/>
              </a:rPr>
              <a:t>מתוקו</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 </a:t>
            </a:r>
            <a:r>
              <a:rPr lang="he-IL" sz="1100" b="1" dirty="0" err="1">
                <a:solidFill>
                  <a:srgbClr val="002060"/>
                </a:solidFill>
                <a:latin typeface="Segoe UI" panose="020B0502040204020203" pitchFamily="34" charset="0"/>
                <a:cs typeface="Segoe UI" panose="020B0502040204020203" pitchFamily="34" charset="0"/>
                <a:sym typeface="Wingdings" panose="05000000000000000000" pitchFamily="2" charset="2"/>
              </a:rPr>
              <a:t>ראדה</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 </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בתוצאה 8-15, </a:t>
            </a:r>
            <a:r>
              <a:rPr lang="he-IL" sz="1100" dirty="0" err="1">
                <a:solidFill>
                  <a:srgbClr val="002060"/>
                </a:solidFill>
                <a:latin typeface="Segoe UI" panose="020B0502040204020203" pitchFamily="34" charset="0"/>
                <a:cs typeface="Segoe UI" panose="020B0502040204020203" pitchFamily="34" charset="0"/>
                <a:sym typeface="Wingdings" panose="05000000000000000000" pitchFamily="2" charset="2"/>
              </a:rPr>
              <a:t>וגובריץ</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שגבר על </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אולג </a:t>
            </a:r>
            <a:r>
              <a:rPr lang="he-IL" sz="1100" b="1" dirty="0" err="1">
                <a:solidFill>
                  <a:srgbClr val="002060"/>
                </a:solidFill>
                <a:latin typeface="Segoe UI" panose="020B0502040204020203" pitchFamily="34" charset="0"/>
                <a:cs typeface="Segoe UI" panose="020B0502040204020203" pitchFamily="34" charset="0"/>
                <a:sym typeface="Wingdings" panose="05000000000000000000" pitchFamily="2" charset="2"/>
              </a:rPr>
              <a:t>נאומינקו</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מלטביה, זוכה מדלית הארד במשחקים בריו, בתוצאה 12-15. </a:t>
            </a:r>
          </a:p>
          <a:p>
            <a:pPr marR="0" lvl="0" algn="just" defTabSz="914400" rtl="1" eaLnBrk="1" fontAlgn="auto" latinLnBrk="0" hangingPunct="1">
              <a:lnSpc>
                <a:spcPct val="150000"/>
              </a:lnSpc>
              <a:spcBef>
                <a:spcPts val="0"/>
              </a:spcBef>
              <a:spcAft>
                <a:spcPts val="800"/>
              </a:spcAft>
              <a:buClrTx/>
              <a:buSzTx/>
              <a:tabLst/>
              <a:defRPr/>
            </a:pPr>
            <a:r>
              <a:rPr lang="he-IL" sz="1100" dirty="0" err="1">
                <a:solidFill>
                  <a:srgbClr val="002060"/>
                </a:solidFill>
                <a:latin typeface="Segoe UI" panose="020B0502040204020203" pitchFamily="34" charset="0"/>
                <a:cs typeface="Segoe UI" panose="020B0502040204020203" pitchFamily="34" charset="0"/>
                <a:sym typeface="Wingdings" panose="05000000000000000000" pitchFamily="2" charset="2"/>
              </a:rPr>
              <a:t>נאומינקו</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הגיע עם מאמנו, </a:t>
            </a:r>
            <a:r>
              <a:rPr lang="he-IL" sz="1100" b="1" dirty="0" err="1">
                <a:solidFill>
                  <a:srgbClr val="002060"/>
                </a:solidFill>
                <a:latin typeface="Segoe UI" panose="020B0502040204020203" pitchFamily="34" charset="0"/>
                <a:cs typeface="Segoe UI" panose="020B0502040204020203" pitchFamily="34" charset="0"/>
                <a:sym typeface="Wingdings" panose="05000000000000000000" pitchFamily="2" charset="2"/>
              </a:rPr>
              <a:t>גינאדי</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 </a:t>
            </a:r>
            <a:r>
              <a:rPr lang="he-IL" sz="1100" b="1" dirty="0" err="1">
                <a:solidFill>
                  <a:srgbClr val="002060"/>
                </a:solidFill>
                <a:latin typeface="Segoe UI" panose="020B0502040204020203" pitchFamily="34" charset="0"/>
                <a:cs typeface="Segoe UI" panose="020B0502040204020203" pitchFamily="34" charset="0"/>
                <a:sym typeface="Wingdings" panose="05000000000000000000" pitchFamily="2" charset="2"/>
              </a:rPr>
              <a:t>יונובסקי</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המאמן  את נבחרת אוקראינה, שכרגע מתארחת בספרד בשל המלחמה. </a:t>
            </a:r>
            <a:r>
              <a:rPr lang="he-IL" sz="1100" dirty="0" err="1">
                <a:solidFill>
                  <a:srgbClr val="002060"/>
                </a:solidFill>
                <a:latin typeface="Segoe UI" panose="020B0502040204020203" pitchFamily="34" charset="0"/>
                <a:cs typeface="Segoe UI" panose="020B0502040204020203" pitchFamily="34" charset="0"/>
                <a:sym typeface="Wingdings" panose="05000000000000000000" pitchFamily="2" charset="2"/>
              </a:rPr>
              <a:t>גינאדי</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אמר בסיום התחרות: "זו לא פעם ראשונה שלי בישראל, הגעתי לכאן כתייר כבר כמה פעמים, אבל זו פעם ראשונה בה אני מגיע כמאמן. קיבלו אותנו כאן בלב חם ואני מודה למארגנים ולמכון וינגייט, יש פה את כל התנאים הנחוצים לספורטאים, נהנינו  מאוד ואני בטוח שהמחנה הזה יביא תועלת גם לספורטאים שלנו וגם </a:t>
            </a:r>
            <a:r>
              <a:rPr lang="he-IL" sz="1100" dirty="0" err="1">
                <a:solidFill>
                  <a:srgbClr val="002060"/>
                </a:solidFill>
                <a:latin typeface="Segoe UI" panose="020B0502040204020203" pitchFamily="34" charset="0"/>
                <a:cs typeface="Segoe UI" panose="020B0502040204020203" pitchFamily="34" charset="0"/>
                <a:sym typeface="Wingdings" panose="05000000000000000000" pitchFamily="2" charset="2"/>
              </a:rPr>
              <a:t>לשלכם</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a:t>
            </a:r>
          </a:p>
          <a:p>
            <a:pPr marR="0" lvl="0" algn="just" defTabSz="914400" rtl="1" eaLnBrk="1" fontAlgn="auto" latinLnBrk="0" hangingPunct="1">
              <a:lnSpc>
                <a:spcPct val="150000"/>
              </a:lnSpc>
              <a:spcBef>
                <a:spcPts val="0"/>
              </a:spcBef>
              <a:spcAft>
                <a:spcPts val="800"/>
              </a:spcAft>
              <a:buClrTx/>
              <a:buSzTx/>
              <a:tabLst/>
              <a:defRPr/>
            </a:pPr>
            <a:endPar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endParaRPr>
          </a:p>
        </p:txBody>
      </p:sp>
      <p:sp>
        <p:nvSpPr>
          <p:cNvPr id="6" name="כותרת 5">
            <a:extLst>
              <a:ext uri="{FF2B5EF4-FFF2-40B4-BE49-F238E27FC236}">
                <a16:creationId xmlns:a16="http://schemas.microsoft.com/office/drawing/2014/main" id="{23CBFE59-DCE6-F89F-DBA7-7B74EFE44F38}"/>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חדשות</a:t>
            </a:r>
          </a:p>
        </p:txBody>
      </p:sp>
      <p:sp>
        <p:nvSpPr>
          <p:cNvPr id="14" name="מקבילית 13">
            <a:extLst>
              <a:ext uri="{FF2B5EF4-FFF2-40B4-BE49-F238E27FC236}">
                <a16:creationId xmlns:a16="http://schemas.microsoft.com/office/drawing/2014/main" id="{D3990300-1F19-F13A-74AE-7940EF66376E}"/>
              </a:ext>
              <a:ext uri="{C183D7F6-B498-43B3-948B-1728B52AA6E4}">
                <adec:decorative xmlns:adec="http://schemas.microsoft.com/office/drawing/2017/decorative" val="1"/>
              </a:ext>
            </a:extLst>
          </p:cNvPr>
          <p:cNvSpPr/>
          <p:nvPr/>
        </p:nvSpPr>
        <p:spPr>
          <a:xfrm>
            <a:off x="3830810" y="1085975"/>
            <a:ext cx="3475570" cy="334900"/>
          </a:xfrm>
          <a:prstGeom prst="parallelogram">
            <a:avLst>
              <a:gd name="adj" fmla="val 74382"/>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7030A0"/>
              </a:solidFill>
              <a:cs typeface="Segoe UI" panose="020B0502040204020203" pitchFamily="34" charset="0"/>
            </a:endParaRPr>
          </a:p>
        </p:txBody>
      </p:sp>
      <p:sp>
        <p:nvSpPr>
          <p:cNvPr id="15" name="תיבת טקסט 14">
            <a:extLst>
              <a:ext uri="{FF2B5EF4-FFF2-40B4-BE49-F238E27FC236}">
                <a16:creationId xmlns:a16="http://schemas.microsoft.com/office/drawing/2014/main" id="{67553704-36ED-01E5-D451-4BC4A8999C99}"/>
              </a:ext>
            </a:extLst>
          </p:cNvPr>
          <p:cNvSpPr txBox="1"/>
          <p:nvPr/>
        </p:nvSpPr>
        <p:spPr>
          <a:xfrm>
            <a:off x="3875566" y="995135"/>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lang="he-IL" b="1"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מחנה סייף</a:t>
            </a:r>
            <a:endParaRPr kumimoji="0" lang="he-IL"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Segoe UI" panose="020B0502040204020203" pitchFamily="34" charset="0"/>
              <a:cs typeface="Segoe UI" panose="020B0502040204020203" pitchFamily="34" charset="0"/>
            </a:endParaRPr>
          </a:p>
        </p:txBody>
      </p:sp>
      <p:sp>
        <p:nvSpPr>
          <p:cNvPr id="2" name="מלבן 1">
            <a:extLst>
              <a:ext uri="{FF2B5EF4-FFF2-40B4-BE49-F238E27FC236}">
                <a16:creationId xmlns:a16="http://schemas.microsoft.com/office/drawing/2014/main" id="{D895D6E2-1BE2-A945-1004-271BA2CD8077}"/>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תמונה 16" descr="תמונה שמכילה טקסט, גופן, גרפיקה, לוגו&#10;&#10;תוכן שנוצר על-ידי בינה מלאכותית עשוי להיות שגוי.">
            <a:extLst>
              <a:ext uri="{FF2B5EF4-FFF2-40B4-BE49-F238E27FC236}">
                <a16:creationId xmlns:a16="http://schemas.microsoft.com/office/drawing/2014/main" id="{E03E320F-E346-2315-6B5E-8E34FF3899C1}"/>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3" name="TextBox 15">
            <a:extLst>
              <a:ext uri="{FF2B5EF4-FFF2-40B4-BE49-F238E27FC236}">
                <a16:creationId xmlns:a16="http://schemas.microsoft.com/office/drawing/2014/main" id="{914035C2-6890-AAEF-DC6B-24EA20625910}"/>
              </a:ext>
            </a:extLst>
          </p:cNvPr>
          <p:cNvSpPr txBox="1"/>
          <p:nvPr/>
        </p:nvSpPr>
        <p:spPr>
          <a:xfrm>
            <a:off x="-4611806" y="9122174"/>
            <a:ext cx="3475571" cy="338554"/>
          </a:xfrm>
          <a:prstGeom prst="rect">
            <a:avLst/>
          </a:prstGeom>
          <a:noFill/>
        </p:spPr>
        <p:txBody>
          <a:bodyPr wrap="square" rtlCol="1">
            <a:spAutoFit/>
          </a:bodyPr>
          <a:lstStyle/>
          <a:p>
            <a:r>
              <a:rPr lang="he-IL" sz="1600" b="1" spc="3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1" name="תיבת טקסט 10">
            <a:extLst>
              <a:ext uri="{FF2B5EF4-FFF2-40B4-BE49-F238E27FC236}">
                <a16:creationId xmlns:a16="http://schemas.microsoft.com/office/drawing/2014/main" id="{7FEACAE7-62E5-8CF3-6455-88946CDF8A99}"/>
              </a:ext>
            </a:extLst>
          </p:cNvPr>
          <p:cNvSpPr txBox="1"/>
          <p:nvPr/>
        </p:nvSpPr>
        <p:spPr>
          <a:xfrm>
            <a:off x="-50444" y="1921598"/>
            <a:ext cx="3500438" cy="276999"/>
          </a:xfrm>
          <a:prstGeom prst="rect">
            <a:avLst/>
          </a:prstGeom>
          <a:solidFill>
            <a:srgbClr val="00B0F0">
              <a:alpha val="58000"/>
            </a:srgbClr>
          </a:solidFill>
        </p:spPr>
        <p:txBody>
          <a:bodyPr wrap="square" lIns="0" rIns="0" rtlCol="0">
            <a:spAutoFit/>
          </a:bodyPr>
          <a:lstStyle/>
          <a:p>
            <a:pPr algn="ctr"/>
            <a:r>
              <a:rPr lang="he-IL" sz="1200" b="1" dirty="0">
                <a:solidFill>
                  <a:srgbClr val="002060"/>
                </a:solidFill>
                <a:latin typeface="Calibri" panose="020F0502020204030204" pitchFamily="34" charset="0"/>
                <a:cs typeface="Calibri" panose="020F0502020204030204" pitchFamily="34" charset="0"/>
              </a:rPr>
              <a:t>קרן אהרון </a:t>
            </a:r>
            <a:r>
              <a:rPr lang="he-IL" sz="1200" b="1" dirty="0" err="1">
                <a:solidFill>
                  <a:srgbClr val="002060"/>
                </a:solidFill>
                <a:latin typeface="Calibri" panose="020F0502020204030204" pitchFamily="34" charset="0"/>
                <a:cs typeface="Calibri" panose="020F0502020204030204" pitchFamily="34" charset="0"/>
              </a:rPr>
              <a:t>גוטווירט</a:t>
            </a:r>
            <a:r>
              <a:rPr lang="he-IL" sz="1200" b="1" dirty="0">
                <a:solidFill>
                  <a:srgbClr val="002060"/>
                </a:solidFill>
                <a:latin typeface="Calibri" panose="020F0502020204030204" pitchFamily="34" charset="0"/>
                <a:cs typeface="Calibri" panose="020F0502020204030204" pitchFamily="34" charset="0"/>
              </a:rPr>
              <a:t> </a:t>
            </a:r>
            <a:r>
              <a:rPr lang="he-IL" sz="1200" dirty="0">
                <a:solidFill>
                  <a:srgbClr val="002060"/>
                </a:solidFill>
                <a:latin typeface="Calibri" panose="020F0502020204030204" pitchFamily="34" charset="0"/>
                <a:cs typeface="Calibri" panose="020F0502020204030204" pitchFamily="34" charset="0"/>
              </a:rPr>
              <a:t>שותפים לקידום הספורט הפראלימפי</a:t>
            </a:r>
            <a:endParaRPr lang="x-none" sz="1200" dirty="0">
              <a:solidFill>
                <a:srgbClr val="002060"/>
              </a:solidFill>
              <a:latin typeface="Calibri" panose="020F0502020204030204" pitchFamily="34" charset="0"/>
              <a:cs typeface="Calibri" panose="020F0502020204030204" pitchFamily="34" charset="0"/>
            </a:endParaRPr>
          </a:p>
        </p:txBody>
      </p:sp>
      <p:pic>
        <p:nvPicPr>
          <p:cNvPr id="20" name="תמונה 19" descr="תמונה שמכילה גופן, טקסט, לבן, טיפוגרפיה&#10;&#10;התיאור נוצר באופן אוטומטי">
            <a:extLst>
              <a:ext uri="{FF2B5EF4-FFF2-40B4-BE49-F238E27FC236}">
                <a16:creationId xmlns:a16="http://schemas.microsoft.com/office/drawing/2014/main" id="{BC2B2686-7826-C71A-3D0A-2B90D1CD133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1730" y="1154717"/>
            <a:ext cx="2297777" cy="771579"/>
          </a:xfrm>
          <a:prstGeom prst="rect">
            <a:avLst/>
          </a:prstGeom>
        </p:spPr>
      </p:pic>
      <p:sp>
        <p:nvSpPr>
          <p:cNvPr id="19" name="תיבת טקסט 18">
            <a:extLst>
              <a:ext uri="{FF2B5EF4-FFF2-40B4-BE49-F238E27FC236}">
                <a16:creationId xmlns:a16="http://schemas.microsoft.com/office/drawing/2014/main" id="{2D565218-1ACB-3BE2-648E-828D86743308}"/>
              </a:ext>
            </a:extLst>
          </p:cNvPr>
          <p:cNvSpPr txBox="1"/>
          <p:nvPr/>
        </p:nvSpPr>
        <p:spPr>
          <a:xfrm>
            <a:off x="-1266" y="2177003"/>
            <a:ext cx="3412662" cy="4074705"/>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800"/>
              </a:spcAft>
              <a:buClrTx/>
              <a:buSzTx/>
              <a:buFontTx/>
              <a:buNone/>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מאמני הסייפים הישראלים, הם ויקטור </a:t>
            </a:r>
            <a:r>
              <a:rPr kumimoji="0" lang="he-IL" sz="1100" b="0"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גלז</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ודימה </a:t>
            </a:r>
            <a:r>
              <a:rPr kumimoji="0" lang="he-IL" sz="1100" b="0"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פודולסקי</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ד"ר רוני בולוטין המנהל המקצועי של הוועד וההתאחדות, אמר על המחנה: "״אני שמח שהצלחנו להביא למחנה שני סייפים מובילים באירופה לטובת קידום הענף. ענף הסיף הפראלימפי זכה להצלחות יפות בשנות ה-60, ה-70 וה-80 והמחנה הזה הוא צעד קדימה בפיתוח הענף. </a:t>
            </a:r>
          </a:p>
          <a:p>
            <a:pPr marL="0" marR="0" lvl="0" indent="0" algn="just" defTabSz="914400" rtl="1" eaLnBrk="1" fontAlgn="auto" latinLnBrk="0" hangingPunct="1">
              <a:lnSpc>
                <a:spcPct val="150000"/>
              </a:lnSpc>
              <a:spcBef>
                <a:spcPts val="0"/>
              </a:spcBef>
              <a:spcAft>
                <a:spcPts val="800"/>
              </a:spcAft>
              <a:buClrTx/>
              <a:buSzTx/>
              <a:buFontTx/>
              <a:buNone/>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אנחנו רואים בסיף כסאות גלגלים פוטנציאל לגיוס ספורטאים חדשים גם מקרב פצועי מלחמת ׳חרבות ברזל׳ כי בניגוד לענפים אחרים - בענף הזה ניתן לעשות הסבה לספורט הישגי גם בגיל 20+ והוא מתאים במיוחד לקטועי רגליים - ונשמח שישתלבו בו כמו שעשה לאחרונה </a:t>
            </a:r>
            <a:r>
              <a:rPr kumimoji="0" lang="he-IL" sz="110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אלכסיי</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a:t>
            </a:r>
            <a:r>
              <a:rPr kumimoji="0" lang="he-IL" sz="110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שרנדוב</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פצוע מלחמת ׳חרבות ברזל׳ שהצטרף לענף״. </a:t>
            </a:r>
          </a:p>
          <a:p>
            <a:pPr marL="0" marR="0" lvl="0" indent="0" algn="just" defTabSz="914400" rtl="1" eaLnBrk="1" fontAlgn="auto" latinLnBrk="0" hangingPunct="1">
              <a:lnSpc>
                <a:spcPct val="150000"/>
              </a:lnSpc>
              <a:spcBef>
                <a:spcPts val="0"/>
              </a:spcBef>
              <a:spcAft>
                <a:spcPts val="800"/>
              </a:spcAft>
              <a:buClrTx/>
              <a:buSzTx/>
              <a:buFontTx/>
              <a:buNone/>
              <a:tabLst/>
              <a:defRPr/>
            </a:pP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endParaRPr>
          </a:p>
        </p:txBody>
      </p:sp>
      <p:pic>
        <p:nvPicPr>
          <p:cNvPr id="22" name="תמונה 21" descr="תמונה שמכילה חרב, כלי נשק, ספורט כלי נשק קרביים, בתוך מבנה&#10;&#10;תוכן בינה מלאכותית גנרטיבית עשוי להיות שגוי.">
            <a:extLst>
              <a:ext uri="{FF2B5EF4-FFF2-40B4-BE49-F238E27FC236}">
                <a16:creationId xmlns:a16="http://schemas.microsoft.com/office/drawing/2014/main" id="{82A3E700-8582-50F9-D2A0-83043781F88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57531" y="5538836"/>
            <a:ext cx="2921733" cy="1920115"/>
          </a:xfrm>
          <a:prstGeom prst="rect">
            <a:avLst/>
          </a:prstGeom>
        </p:spPr>
      </p:pic>
      <p:pic>
        <p:nvPicPr>
          <p:cNvPr id="24" name="תמונה 23" descr="2 סייפים בכיסאות גלגלים בקרב">
            <a:extLst>
              <a:ext uri="{FF2B5EF4-FFF2-40B4-BE49-F238E27FC236}">
                <a16:creationId xmlns:a16="http://schemas.microsoft.com/office/drawing/2014/main" id="{7BA6365B-7AE8-E75C-FC3B-DB69EDEAAFD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481" y="5894468"/>
            <a:ext cx="3247236" cy="1834529"/>
          </a:xfrm>
          <a:prstGeom prst="rect">
            <a:avLst/>
          </a:prstGeom>
        </p:spPr>
      </p:pic>
    </p:spTree>
    <p:extLst>
      <p:ext uri="{BB962C8B-B14F-4D97-AF65-F5344CB8AC3E}">
        <p14:creationId xmlns:p14="http://schemas.microsoft.com/office/powerpoint/2010/main" val="3841254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6D4E1-3CFC-B5C9-EC69-E372B19B0313}"/>
            </a:ext>
          </a:extLst>
        </p:cNvPr>
        <p:cNvGrpSpPr/>
        <p:nvPr/>
      </p:nvGrpSpPr>
      <p:grpSpPr>
        <a:xfrm>
          <a:off x="0" y="0"/>
          <a:ext cx="0" cy="0"/>
          <a:chOff x="0" y="0"/>
          <a:chExt cx="0" cy="0"/>
        </a:xfrm>
      </p:grpSpPr>
      <p:pic>
        <p:nvPicPr>
          <p:cNvPr id="15" name="תמונה 14">
            <a:extLst>
              <a:ext uri="{FF2B5EF4-FFF2-40B4-BE49-F238E27FC236}">
                <a16:creationId xmlns:a16="http://schemas.microsoft.com/office/drawing/2014/main" id="{2C3F2138-AD43-4A0B-FE8B-65AB8A99916F}"/>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35" y="9250"/>
            <a:ext cx="6858000" cy="1458942"/>
          </a:xfrm>
          <a:prstGeom prst="rect">
            <a:avLst/>
          </a:prstGeom>
        </p:spPr>
      </p:pic>
      <p:sp>
        <p:nvSpPr>
          <p:cNvPr id="5" name="TextBox 4">
            <a:extLst>
              <a:ext uri="{FF2B5EF4-FFF2-40B4-BE49-F238E27FC236}">
                <a16:creationId xmlns:a16="http://schemas.microsoft.com/office/drawing/2014/main" id="{82013BAC-A781-5B93-0A83-564A6A26BF48}"/>
              </a:ext>
            </a:extLst>
          </p:cNvPr>
          <p:cNvSpPr txBox="1"/>
          <p:nvPr/>
        </p:nvSpPr>
        <p:spPr>
          <a:xfrm>
            <a:off x="2580724" y="371959"/>
            <a:ext cx="4230705" cy="523220"/>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800" b="1" dirty="0">
                <a:solidFill>
                  <a:prstClr val="white"/>
                </a:solidFill>
                <a:latin typeface="Segoe UI Semilight" panose="020B0402040204020203" pitchFamily="34" charset="0"/>
                <a:cs typeface="Segoe UI Semilight" panose="020B0402040204020203" pitchFamily="34" charset="0"/>
              </a:rPr>
              <a:t>17</a:t>
            </a:r>
            <a:r>
              <a:rPr kumimoji="0" lang="he-IL" sz="2800" b="1"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 בארץ </a:t>
            </a:r>
          </a:p>
        </p:txBody>
      </p:sp>
      <p:sp>
        <p:nvSpPr>
          <p:cNvPr id="7" name="TextBox 15">
            <a:extLst>
              <a:ext uri="{FF2B5EF4-FFF2-40B4-BE49-F238E27FC236}">
                <a16:creationId xmlns:a16="http://schemas.microsoft.com/office/drawing/2014/main" id="{5A6C8E12-ADB8-C10A-8680-5091586D7921}"/>
              </a:ext>
            </a:extLst>
          </p:cNvPr>
          <p:cNvSpPr txBox="1"/>
          <p:nvPr/>
        </p:nvSpPr>
        <p:spPr>
          <a:xfrm>
            <a:off x="3382429" y="1110324"/>
            <a:ext cx="3475571"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30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3" name="מקבילית 12">
            <a:extLst>
              <a:ext uri="{FF2B5EF4-FFF2-40B4-BE49-F238E27FC236}">
                <a16:creationId xmlns:a16="http://schemas.microsoft.com/office/drawing/2014/main" id="{2F7B5B9C-127E-05D5-6FC3-5E75AE0E4866}"/>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srgbClr val="001F7A"/>
                </a:solidFill>
                <a:effectLst/>
                <a:uLnTx/>
                <a:uFillTx/>
                <a:latin typeface="Segoe UI" panose="020B0502040204020203" pitchFamily="34" charset="0"/>
                <a:ea typeface="+mn-ea"/>
                <a:cs typeface="Segoe UI" panose="020B0502040204020203" pitchFamily="34" charset="0"/>
              </a:rPr>
              <a:t>נובמבר 2025 גיליון 121</a:t>
            </a:r>
            <a:endParaRPr kumimoji="0" lang="x-none" sz="1600" b="1" i="0" u="none" strike="noStrike" kern="1200" cap="none" spc="0" normalizeH="0" baseline="0" noProof="0" dirty="0">
              <a:ln>
                <a:noFill/>
              </a:ln>
              <a:solidFill>
                <a:srgbClr val="001F7A"/>
              </a:solidFill>
              <a:effectLst/>
              <a:uLnTx/>
              <a:uFillTx/>
              <a:latin typeface="Segoe UI" panose="020B0502040204020203" pitchFamily="34" charset="0"/>
              <a:ea typeface="+mn-ea"/>
              <a:cs typeface="Segoe UI" panose="020B0502040204020203" pitchFamily="34" charset="0"/>
            </a:endParaRPr>
          </a:p>
        </p:txBody>
      </p:sp>
      <p:sp>
        <p:nvSpPr>
          <p:cNvPr id="3" name="TextBox 15">
            <a:extLst>
              <a:ext uri="{FF2B5EF4-FFF2-40B4-BE49-F238E27FC236}">
                <a16:creationId xmlns:a16="http://schemas.microsoft.com/office/drawing/2014/main" id="{B3A3FB47-44E6-CBB2-1A14-DE65AB9A6004}"/>
              </a:ext>
            </a:extLst>
          </p:cNvPr>
          <p:cNvSpPr txBox="1"/>
          <p:nvPr/>
        </p:nvSpPr>
        <p:spPr>
          <a:xfrm>
            <a:off x="3339502" y="1046660"/>
            <a:ext cx="3475571"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30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2" name="מקבילית 11">
            <a:extLst>
              <a:ext uri="{FF2B5EF4-FFF2-40B4-BE49-F238E27FC236}">
                <a16:creationId xmlns:a16="http://schemas.microsoft.com/office/drawing/2014/main" id="{D475ABA0-B8C7-82F8-6935-E01D076F6967}"/>
              </a:ext>
              <a:ext uri="{C183D7F6-B498-43B3-948B-1728B52AA6E4}">
                <adec:decorative xmlns:adec="http://schemas.microsoft.com/office/drawing/2017/decorative" val="1"/>
              </a:ext>
            </a:extLst>
          </p:cNvPr>
          <p:cNvSpPr/>
          <p:nvPr/>
        </p:nvSpPr>
        <p:spPr>
          <a:xfrm>
            <a:off x="3916525" y="1087493"/>
            <a:ext cx="3475570" cy="334900"/>
          </a:xfrm>
          <a:prstGeom prst="parallelogram">
            <a:avLst>
              <a:gd name="adj" fmla="val 7438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Segoe UI" panose="020B0502040204020203" pitchFamily="34" charset="0"/>
            </a:endParaRPr>
          </a:p>
        </p:txBody>
      </p:sp>
      <p:sp>
        <p:nvSpPr>
          <p:cNvPr id="14" name="תיבת טקסט 13">
            <a:extLst>
              <a:ext uri="{FF2B5EF4-FFF2-40B4-BE49-F238E27FC236}">
                <a16:creationId xmlns:a16="http://schemas.microsoft.com/office/drawing/2014/main" id="{24B809A1-65EF-C169-923D-91EDFBB1D0E7}"/>
              </a:ext>
            </a:extLst>
          </p:cNvPr>
          <p:cNvSpPr txBox="1"/>
          <p:nvPr/>
        </p:nvSpPr>
        <p:spPr>
          <a:xfrm>
            <a:off x="3763809" y="960831"/>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כדורסל בכיסאות גלגלים</a:t>
            </a:r>
          </a:p>
        </p:txBody>
      </p:sp>
      <p:pic>
        <p:nvPicPr>
          <p:cNvPr id="16" name="תמונה 15">
            <a:extLst>
              <a:ext uri="{FF2B5EF4-FFF2-40B4-BE49-F238E27FC236}">
                <a16:creationId xmlns:a16="http://schemas.microsoft.com/office/drawing/2014/main" id="{E7565646-CFC2-C965-2A49-5068DC19C3C5}"/>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
        <p:nvSpPr>
          <p:cNvPr id="2" name="כותרת 1">
            <a:extLst>
              <a:ext uri="{FF2B5EF4-FFF2-40B4-BE49-F238E27FC236}">
                <a16:creationId xmlns:a16="http://schemas.microsoft.com/office/drawing/2014/main" id="{1BC69B35-0123-B501-3DA4-D5CD88C06E66}"/>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בארץ</a:t>
            </a:r>
          </a:p>
        </p:txBody>
      </p:sp>
      <p:sp>
        <p:nvSpPr>
          <p:cNvPr id="4" name="תיבת טקסט 3">
            <a:extLst>
              <a:ext uri="{FF2B5EF4-FFF2-40B4-BE49-F238E27FC236}">
                <a16:creationId xmlns:a16="http://schemas.microsoft.com/office/drawing/2014/main" id="{A1DB0B92-DE66-9789-E677-B47952042D79}"/>
              </a:ext>
            </a:extLst>
          </p:cNvPr>
          <p:cNvSpPr txBox="1"/>
          <p:nvPr/>
        </p:nvSpPr>
        <p:spPr>
          <a:xfrm>
            <a:off x="3458858" y="1445224"/>
            <a:ext cx="3396607" cy="6990055"/>
          </a:xfrm>
          <a:prstGeom prst="rect">
            <a:avLst/>
          </a:prstGeom>
          <a:noFill/>
        </p:spPr>
        <p:txBody>
          <a:bodyPr wrap="square">
            <a:spAutoFit/>
          </a:bodyPr>
          <a:lstStyle/>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עונת המשחקים 25-26 תפתח במהלך חודש נובמבר וצפויה להימשך עד חודש יוני</a:t>
            </a:r>
            <a:endParaRPr lang="he-IL" sz="1050" b="1"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endPar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r>
              <a:rPr lang="he-IL" sz="1050" b="1" dirty="0">
                <a:solidFill>
                  <a:srgbClr val="002060"/>
                </a:solidFill>
                <a:latin typeface="Segoe UI" panose="020B0502040204020203" pitchFamily="34" charset="0"/>
                <a:cs typeface="Segoe UI" panose="020B0502040204020203" pitchFamily="34" charset="0"/>
              </a:rPr>
              <a:t>ליגת העל </a:t>
            </a: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בליגת העל ישחקו 9 קבוצות: </a:t>
            </a:r>
          </a:p>
          <a:p>
            <a:pPr marL="171450" marR="0" lvl="0" indent="-171450" algn="just" defTabSz="914400" rtl="1" eaLnBrk="1" fontAlgn="auto" latinLnBrk="0" hangingPunct="1">
              <a:lnSpc>
                <a:spcPts val="1800"/>
              </a:lnSpc>
              <a:spcBef>
                <a:spcPts val="0"/>
              </a:spcBef>
              <a:spcAft>
                <a:spcPts val="0"/>
              </a:spcAft>
              <a:buClrTx/>
              <a:buSzTx/>
              <a:buFont typeface="Arial" panose="020B0604020202020204" pitchFamily="34" charset="0"/>
              <a:buChar char="•"/>
              <a:tabLst/>
              <a:defRPr/>
            </a:pPr>
            <a:r>
              <a:rPr lang="he-IL" sz="1050" dirty="0">
                <a:solidFill>
                  <a:srgbClr val="002060"/>
                </a:solidFill>
                <a:latin typeface="Segoe UI" panose="020B0502040204020203" pitchFamily="34" charset="0"/>
                <a:cs typeface="Segoe UI" panose="020B0502040204020203" pitchFamily="34" charset="0"/>
              </a:rPr>
              <a:t>האלופה בית הלוחם תל אביב</a:t>
            </a:r>
          </a:p>
          <a:p>
            <a:pPr marL="171450" marR="0" lvl="0" indent="-171450" algn="just" defTabSz="914400" rtl="1" eaLnBrk="1" fontAlgn="auto" latinLnBrk="0" hangingPunct="1">
              <a:lnSpc>
                <a:spcPts val="1800"/>
              </a:lnSpc>
              <a:spcBef>
                <a:spcPts val="0"/>
              </a:spcBef>
              <a:spcAft>
                <a:spcPts val="0"/>
              </a:spcAft>
              <a:buClrTx/>
              <a:buSzTx/>
              <a:buFont typeface="Arial" panose="020B0604020202020204" pitchFamily="34" charset="0"/>
              <a:buChar char="•"/>
              <a:tabLst/>
              <a:defRPr/>
            </a:pPr>
            <a:r>
              <a:rPr lang="he-IL" sz="1050" dirty="0">
                <a:solidFill>
                  <a:srgbClr val="002060"/>
                </a:solidFill>
                <a:latin typeface="Segoe UI" panose="020B0502040204020203" pitchFamily="34" charset="0"/>
                <a:cs typeface="Segoe UI" panose="020B0502040204020203" pitchFamily="34" charset="0"/>
              </a:rPr>
              <a:t>מחזיקת הגביע כרישי חדרה – בית הלוחם חיפה,</a:t>
            </a:r>
          </a:p>
          <a:p>
            <a:pPr marL="171450" marR="0" lvl="0" indent="-171450" algn="just" defTabSz="914400" rtl="1"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איל"ן ספיבק רמת גן </a:t>
            </a:r>
          </a:p>
          <a:p>
            <a:pPr marL="171450" marR="0" lvl="0" indent="-171450" algn="just" defTabSz="914400" rtl="1" eaLnBrk="1" fontAlgn="auto" latinLnBrk="0" hangingPunct="1">
              <a:lnSpc>
                <a:spcPts val="1800"/>
              </a:lnSpc>
              <a:spcBef>
                <a:spcPts val="0"/>
              </a:spcBef>
              <a:spcAft>
                <a:spcPts val="0"/>
              </a:spcAft>
              <a:buClrTx/>
              <a:buSzTx/>
              <a:buFont typeface="Arial" panose="020B0604020202020204" pitchFamily="34" charset="0"/>
              <a:buChar char="•"/>
              <a:tabLst/>
              <a:defRPr/>
            </a:pPr>
            <a:r>
              <a:rPr lang="he-IL" sz="1050" dirty="0">
                <a:solidFill>
                  <a:srgbClr val="002060"/>
                </a:solidFill>
                <a:latin typeface="Segoe UI" panose="020B0502040204020203" pitchFamily="34" charset="0"/>
                <a:cs typeface="Segoe UI" panose="020B0502040204020203" pitchFamily="34" charset="0"/>
              </a:rPr>
              <a:t>ארז ספיבק רמת גן </a:t>
            </a:r>
          </a:p>
          <a:p>
            <a:pPr marL="171450" marR="0" lvl="0" indent="-171450" algn="just" defTabSz="914400" rtl="1"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מג'ד אל כרום </a:t>
            </a:r>
          </a:p>
          <a:p>
            <a:pPr marL="171450" marR="0" lvl="0" indent="-171450" algn="just" defTabSz="914400" rtl="1"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בית הלוחם חיפה </a:t>
            </a:r>
          </a:p>
          <a:p>
            <a:pPr marL="171450" marR="0" lvl="0" indent="-171450" algn="just" defTabSz="914400" rtl="1"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תותחני צה"ל </a:t>
            </a:r>
            <a:r>
              <a:rPr lang="he-IL" sz="1050" dirty="0">
                <a:solidFill>
                  <a:srgbClr val="002060"/>
                </a:solidFill>
                <a:latin typeface="Segoe UI" panose="020B0502040204020203" pitchFamily="34" charset="0"/>
                <a:cs typeface="Segoe UI" panose="020B0502040204020203" pitchFamily="34" charset="0"/>
              </a:rPr>
              <a:t>– בית הלוחם תל אביב</a:t>
            </a:r>
          </a:p>
          <a:p>
            <a:pPr marL="171450" marR="0" lvl="0" indent="-171450" algn="just" defTabSz="914400" rtl="1"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עודד ראשון לציון </a:t>
            </a:r>
          </a:p>
          <a:p>
            <a:pPr marL="171450" marR="0" lvl="0" indent="-171450" algn="just" defTabSz="914400" rtl="1" eaLnBrk="1" fontAlgn="auto" latinLnBrk="0" hangingPunct="1">
              <a:lnSpc>
                <a:spcPts val="1800"/>
              </a:lnSpc>
              <a:spcBef>
                <a:spcPts val="0"/>
              </a:spcBef>
              <a:spcAft>
                <a:spcPts val="0"/>
              </a:spcAft>
              <a:buClrTx/>
              <a:buSzTx/>
              <a:buFont typeface="Arial" panose="020B0604020202020204" pitchFamily="34" charset="0"/>
              <a:buChar char="•"/>
              <a:tabLst/>
              <a:defRPr/>
            </a:pPr>
            <a:r>
              <a:rPr lang="he-IL" sz="1050" dirty="0">
                <a:solidFill>
                  <a:srgbClr val="002060"/>
                </a:solidFill>
                <a:latin typeface="Segoe UI" panose="020B0502040204020203" pitchFamily="34" charset="0"/>
                <a:cs typeface="Segoe UI" panose="020B0502040204020203" pitchFamily="34" charset="0"/>
              </a:rPr>
              <a:t>חוסן באר שבע</a:t>
            </a:r>
          </a:p>
          <a:p>
            <a:pPr marR="0" lvl="0" algn="just" defTabSz="914400" rtl="1" eaLnBrk="1" fontAlgn="auto" latinLnBrk="0" hangingPunct="1">
              <a:lnSpc>
                <a:spcPts val="1800"/>
              </a:lnSpc>
              <a:spcBef>
                <a:spcPts val="0"/>
              </a:spcBef>
              <a:spcAft>
                <a:spcPts val="0"/>
              </a:spcAft>
              <a:buClrTx/>
              <a:buSzTx/>
              <a:tabLst/>
              <a:defRPr/>
            </a:pPr>
            <a:endPar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R="0" lvl="0" algn="just" defTabSz="914400" rtl="1" eaLnBrk="1" fontAlgn="auto" latinLnBrk="0" hangingPunct="1">
              <a:lnSpc>
                <a:spcPts val="1800"/>
              </a:lnSpc>
              <a:spcBef>
                <a:spcPts val="0"/>
              </a:spcBef>
              <a:spcAft>
                <a:spcPts val="0"/>
              </a:spcAft>
              <a:buClrTx/>
              <a:buSzTx/>
              <a:tabLst/>
              <a:defRPr/>
            </a:pPr>
            <a:r>
              <a:rPr lang="he-IL" sz="1050" b="1" dirty="0">
                <a:solidFill>
                  <a:srgbClr val="002060"/>
                </a:solidFill>
                <a:latin typeface="Segoe UI" panose="020B0502040204020203" pitchFamily="34" charset="0"/>
                <a:cs typeface="Segoe UI" panose="020B0502040204020203" pitchFamily="34" charset="0"/>
              </a:rPr>
              <a:t>ליגה לאומית א' </a:t>
            </a:r>
          </a:p>
          <a:p>
            <a:pPr marR="0" lvl="0" algn="just" defTabSz="914400" rtl="1" eaLnBrk="1" fontAlgn="auto" latinLnBrk="0" hangingPunct="1">
              <a:lnSpc>
                <a:spcPts val="1800"/>
              </a:lnSpc>
              <a:spcBef>
                <a:spcPts val="0"/>
              </a:spcBef>
              <a:spcAft>
                <a:spcPts val="0"/>
              </a:spcAft>
              <a:buClrTx/>
              <a:buSzTx/>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בליגה זו ישחקו 10 קבוצות: </a:t>
            </a:r>
          </a:p>
          <a:p>
            <a:pPr marR="0" lvl="0" algn="just" defTabSz="914400" rtl="1" eaLnBrk="1" fontAlgn="auto" latinLnBrk="0" hangingPunct="1">
              <a:lnSpc>
                <a:spcPts val="1800"/>
              </a:lnSpc>
              <a:spcBef>
                <a:spcPts val="0"/>
              </a:spcBef>
              <a:spcAft>
                <a:spcPts val="0"/>
              </a:spcAft>
              <a:buClrTx/>
              <a:buSzTx/>
              <a:tabLst/>
              <a:defRPr/>
            </a:pPr>
            <a:r>
              <a:rPr lang="he-IL" sz="1050" dirty="0">
                <a:solidFill>
                  <a:srgbClr val="002060"/>
                </a:solidFill>
                <a:latin typeface="Segoe UI" panose="020B0502040204020203" pitchFamily="34" charset="0"/>
                <a:cs typeface="Segoe UI" panose="020B0502040204020203" pitchFamily="34" charset="0"/>
              </a:rPr>
              <a:t>3 קבוצות של בית הלוחם תל אביב: </a:t>
            </a:r>
          </a:p>
          <a:p>
            <a:pPr marL="171450" marR="0" lvl="0" indent="-171450" algn="just" defTabSz="914400" rtl="1"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בית הלוחם תל אביב א'</a:t>
            </a:r>
          </a:p>
          <a:p>
            <a:pPr marL="171450" marR="0" lvl="0" indent="-171450" algn="just" defTabSz="914400" rtl="1" eaLnBrk="1" fontAlgn="auto" latinLnBrk="0" hangingPunct="1">
              <a:lnSpc>
                <a:spcPts val="1800"/>
              </a:lnSpc>
              <a:spcBef>
                <a:spcPts val="0"/>
              </a:spcBef>
              <a:spcAft>
                <a:spcPts val="0"/>
              </a:spcAft>
              <a:buClrTx/>
              <a:buSzTx/>
              <a:buFont typeface="Arial" panose="020B0604020202020204" pitchFamily="34" charset="0"/>
              <a:buChar char="•"/>
              <a:tabLst/>
              <a:defRPr/>
            </a:pPr>
            <a:r>
              <a:rPr lang="he-IL" sz="1050" dirty="0">
                <a:solidFill>
                  <a:srgbClr val="002060"/>
                </a:solidFill>
                <a:latin typeface="Segoe UI" panose="020B0502040204020203" pitchFamily="34" charset="0"/>
                <a:cs typeface="Segoe UI" panose="020B0502040204020203" pitchFamily="34" charset="0"/>
              </a:rPr>
              <a:t>צה"ל תל אביב א' </a:t>
            </a:r>
          </a:p>
          <a:p>
            <a:pPr marL="171450" marR="0" lvl="0" indent="-171450" algn="just" defTabSz="914400" rtl="1"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צעירים לאומית א'</a:t>
            </a:r>
          </a:p>
          <a:p>
            <a:pPr marR="0" lvl="0" algn="just" defTabSz="914400" rtl="1" eaLnBrk="1" fontAlgn="auto" latinLnBrk="0" hangingPunct="1">
              <a:lnSpc>
                <a:spcPts val="1800"/>
              </a:lnSpc>
              <a:spcBef>
                <a:spcPts val="0"/>
              </a:spcBef>
              <a:spcAft>
                <a:spcPts val="0"/>
              </a:spcAft>
              <a:buClrTx/>
              <a:buSzTx/>
              <a:tabLst/>
              <a:defRPr/>
            </a:pPr>
            <a:r>
              <a:rPr lang="he-IL" sz="1050" dirty="0">
                <a:solidFill>
                  <a:srgbClr val="002060"/>
                </a:solidFill>
                <a:latin typeface="Segoe UI" panose="020B0502040204020203" pitchFamily="34" charset="0"/>
                <a:cs typeface="Segoe UI" panose="020B0502040204020203" pitchFamily="34" charset="0"/>
              </a:rPr>
              <a:t>3 קבוצות של ספיבק איל"ן רמת גן: </a:t>
            </a:r>
          </a:p>
          <a:p>
            <a:pPr marL="171450" marR="0" lvl="0" indent="-171450" algn="just" defTabSz="914400" rtl="1"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אלון ספיבק רמת גן (קבוצת העתודה)</a:t>
            </a:r>
          </a:p>
          <a:p>
            <a:pPr marL="171450" marR="0" lvl="0" indent="-171450" algn="just" defTabSz="914400" rtl="1"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אורן ספיבק </a:t>
            </a:r>
            <a:r>
              <a:rPr lang="he-IL" sz="1050" dirty="0">
                <a:solidFill>
                  <a:srgbClr val="002060"/>
                </a:solidFill>
                <a:latin typeface="Segoe UI" panose="020B0502040204020203" pitchFamily="34" charset="0"/>
                <a:cs typeface="Segoe UI" panose="020B0502040204020203" pitchFamily="34" charset="0"/>
              </a:rPr>
              <a:t>רמת גן</a:t>
            </a:r>
          </a:p>
          <a:p>
            <a:pPr marL="171450" marR="0" lvl="0" indent="-171450" algn="just" defTabSz="914400" rtl="1"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ערבה ספיבק רמת גן </a:t>
            </a:r>
          </a:p>
          <a:p>
            <a:pPr marR="0" lvl="0" algn="just" defTabSz="914400" rtl="1" eaLnBrk="1" fontAlgn="auto" latinLnBrk="0" hangingPunct="1">
              <a:lnSpc>
                <a:spcPts val="1800"/>
              </a:lnSpc>
              <a:spcBef>
                <a:spcPts val="0"/>
              </a:spcBef>
              <a:spcAft>
                <a:spcPts val="0"/>
              </a:spcAft>
              <a:buClrTx/>
              <a:buSzTx/>
              <a:tabLst/>
              <a:defRPr/>
            </a:pPr>
            <a:r>
              <a:rPr lang="he-IL" sz="1050" dirty="0">
                <a:solidFill>
                  <a:srgbClr val="002060"/>
                </a:solidFill>
                <a:latin typeface="Segoe UI" panose="020B0502040204020203" pitchFamily="34" charset="0"/>
                <a:cs typeface="Segoe UI" panose="020B0502040204020203" pitchFamily="34" charset="0"/>
              </a:rPr>
              <a:t>והקבוצות הבאות:</a:t>
            </a:r>
          </a:p>
          <a:p>
            <a:pPr marL="171450" marR="0" lvl="0" indent="-171450" algn="just" defTabSz="914400" rtl="1"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בית הלוחם ירושלים</a:t>
            </a:r>
          </a:p>
          <a:p>
            <a:pPr marL="171450" marR="0" lvl="0" indent="-171450" algn="just" defTabSz="914400" rtl="1" eaLnBrk="1" fontAlgn="auto" latinLnBrk="0" hangingPunct="1">
              <a:lnSpc>
                <a:spcPts val="1800"/>
              </a:lnSpc>
              <a:spcBef>
                <a:spcPts val="0"/>
              </a:spcBef>
              <a:spcAft>
                <a:spcPts val="0"/>
              </a:spcAft>
              <a:buClrTx/>
              <a:buSzTx/>
              <a:buFont typeface="Arial" panose="020B0604020202020204" pitchFamily="34" charset="0"/>
              <a:buChar char="•"/>
              <a:tabLst/>
              <a:defRPr/>
            </a:pPr>
            <a:r>
              <a:rPr lang="he-IL" sz="1050" dirty="0">
                <a:solidFill>
                  <a:srgbClr val="002060"/>
                </a:solidFill>
                <a:latin typeface="Segoe UI" panose="020B0502040204020203" pitchFamily="34" charset="0"/>
                <a:cs typeface="Segoe UI" panose="020B0502040204020203" pitchFamily="34" charset="0"/>
              </a:rPr>
              <a:t>בית הלוחם באר שבע</a:t>
            </a:r>
          </a:p>
          <a:p>
            <a:pPr marL="171450" marR="0" lvl="0" indent="-171450" algn="just" defTabSz="914400" rtl="1" eaLnBrk="1" fontAlgn="auto" latinLnBrk="0" hangingPunct="1">
              <a:lnSpc>
                <a:spcPts val="1800"/>
              </a:lnSpc>
              <a:spcBef>
                <a:spcPts val="0"/>
              </a:spcBef>
              <a:spcAft>
                <a:spcPts val="0"/>
              </a:spcAft>
              <a:buClrTx/>
              <a:buSzTx/>
              <a:buFont typeface="Arial" panose="020B0604020202020204" pitchFamily="34" charset="0"/>
              <a:buChar char="•"/>
              <a:tabLst/>
              <a:defRPr/>
            </a:pPr>
            <a:r>
              <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איל"ן חיפה</a:t>
            </a:r>
          </a:p>
          <a:p>
            <a:pPr marL="171450" marR="0" lvl="0" indent="-171450" algn="just" defTabSz="914400" rtl="1" eaLnBrk="1" fontAlgn="auto" latinLnBrk="0" hangingPunct="1">
              <a:lnSpc>
                <a:spcPts val="1800"/>
              </a:lnSpc>
              <a:spcBef>
                <a:spcPts val="0"/>
              </a:spcBef>
              <a:spcAft>
                <a:spcPts val="0"/>
              </a:spcAft>
              <a:buClrTx/>
              <a:buSzTx/>
              <a:buFont typeface="Arial" panose="020B0604020202020204" pitchFamily="34" charset="0"/>
              <a:buChar char="•"/>
              <a:tabLst/>
              <a:defRPr/>
            </a:pPr>
            <a:r>
              <a:rPr lang="he-IL" sz="1050" dirty="0">
                <a:solidFill>
                  <a:srgbClr val="002060"/>
                </a:solidFill>
                <a:latin typeface="Segoe UI" panose="020B0502040204020203" pitchFamily="34" charset="0"/>
                <a:cs typeface="Segoe UI" panose="020B0502040204020203" pitchFamily="34" charset="0"/>
              </a:rPr>
              <a:t>כאבול</a:t>
            </a:r>
            <a:endPar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sp>
        <p:nvSpPr>
          <p:cNvPr id="8" name="מלבן 7">
            <a:extLst>
              <a:ext uri="{FF2B5EF4-FFF2-40B4-BE49-F238E27FC236}">
                <a16:creationId xmlns:a16="http://schemas.microsoft.com/office/drawing/2014/main" id="{6384B49E-1060-D2A8-44B2-B100EBEBA0F5}"/>
              </a:ext>
            </a:extLst>
          </p:cNvPr>
          <p:cNvSpPr/>
          <p:nvPr/>
        </p:nvSpPr>
        <p:spPr>
          <a:xfrm>
            <a:off x="14991" y="130629"/>
            <a:ext cx="1349352" cy="5774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18" name="תמונה 17">
            <a:extLst>
              <a:ext uri="{FF2B5EF4-FFF2-40B4-BE49-F238E27FC236}">
                <a16:creationId xmlns:a16="http://schemas.microsoft.com/office/drawing/2014/main" id="{CB5FF9CA-6D29-3851-4830-1F6BA6280D4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228" y="351686"/>
            <a:ext cx="1312133" cy="335713"/>
          </a:xfrm>
          <a:prstGeom prst="rect">
            <a:avLst/>
          </a:prstGeom>
        </p:spPr>
      </p:pic>
      <p:sp>
        <p:nvSpPr>
          <p:cNvPr id="10" name="מלבן 9">
            <a:extLst>
              <a:ext uri="{FF2B5EF4-FFF2-40B4-BE49-F238E27FC236}">
                <a16:creationId xmlns:a16="http://schemas.microsoft.com/office/drawing/2014/main" id="{D2735C18-8DBA-2BC2-E22A-4D1C833D7774}"/>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תמונה 16" descr="תמונה שמכילה טקסט, גופן, גרפיקה, לוגו&#10;&#10;תוכן שנוצר על-ידי בינה מלאכותית עשוי להיות שגוי.">
            <a:extLst>
              <a:ext uri="{FF2B5EF4-FFF2-40B4-BE49-F238E27FC236}">
                <a16:creationId xmlns:a16="http://schemas.microsoft.com/office/drawing/2014/main" id="{8BE45BE4-2EDE-360F-66B7-643200263A3B}"/>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25" name="תיבת טקסט 24">
            <a:extLst>
              <a:ext uri="{FF2B5EF4-FFF2-40B4-BE49-F238E27FC236}">
                <a16:creationId xmlns:a16="http://schemas.microsoft.com/office/drawing/2014/main" id="{306A7DAB-19D5-650D-4841-A680F22C7045}"/>
              </a:ext>
            </a:extLst>
          </p:cNvPr>
          <p:cNvSpPr txBox="1"/>
          <p:nvPr/>
        </p:nvSpPr>
        <p:spPr>
          <a:xfrm>
            <a:off x="14991" y="2436331"/>
            <a:ext cx="3376571" cy="2604239"/>
          </a:xfrm>
          <a:prstGeom prst="rect">
            <a:avLst/>
          </a:prstGeom>
          <a:noFill/>
        </p:spPr>
        <p:txBody>
          <a:bodyPr wrap="square">
            <a:spAutoFit/>
          </a:bodyPr>
          <a:lstStyle/>
          <a:p>
            <a:pPr marL="0" marR="0" lvl="0" indent="0" algn="just" defTabSz="914400" rtl="1" eaLnBrk="1" fontAlgn="auto" latinLnBrk="0" hangingPunct="1">
              <a:lnSpc>
                <a:spcPts val="1800"/>
              </a:lnSpc>
              <a:spcBef>
                <a:spcPts val="0"/>
              </a:spcBef>
              <a:spcAft>
                <a:spcPts val="0"/>
              </a:spcAft>
              <a:buClrTx/>
              <a:buSzTx/>
              <a:buFontTx/>
              <a:buNone/>
              <a:tabLst/>
              <a:defRPr/>
            </a:pPr>
            <a:r>
              <a:rPr lang="he-IL" sz="1050" b="1" dirty="0">
                <a:solidFill>
                  <a:srgbClr val="002060"/>
                </a:solidFill>
                <a:latin typeface="Segoe UI" panose="020B0502040204020203" pitchFamily="34" charset="0"/>
                <a:cs typeface="Segoe UI" panose="020B0502040204020203" pitchFamily="34" charset="0"/>
              </a:rPr>
              <a:t>ליגה לאומית ב' </a:t>
            </a: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בליגה ישחקו 8 קבוצות: </a:t>
            </a:r>
          </a:p>
          <a:p>
            <a:pPr marL="171450" marR="0" lvl="0" indent="-171450" algn="just" defTabSz="914400" rtl="1" eaLnBrk="1" fontAlgn="auto" latinLnBrk="0" hangingPunct="1">
              <a:lnSpc>
                <a:spcPts val="1800"/>
              </a:lnSpc>
              <a:spcBef>
                <a:spcPts val="0"/>
              </a:spcBef>
              <a:spcAft>
                <a:spcPts val="0"/>
              </a:spcAft>
              <a:buClrTx/>
              <a:buSzTx/>
              <a:buFont typeface="Wingdings" panose="05000000000000000000" pitchFamily="2" charset="2"/>
              <a:buChar char="§"/>
              <a:tabLst/>
              <a:defRPr/>
            </a:pPr>
            <a:r>
              <a:rPr lang="he-IL" sz="1050" dirty="0">
                <a:solidFill>
                  <a:srgbClr val="002060"/>
                </a:solidFill>
                <a:latin typeface="Segoe UI" panose="020B0502040204020203" pitchFamily="34" charset="0"/>
                <a:cs typeface="Segoe UI" panose="020B0502040204020203" pitchFamily="34" charset="0"/>
              </a:rPr>
              <a:t>הגולן</a:t>
            </a:r>
          </a:p>
          <a:p>
            <a:pPr marL="171450" marR="0" lvl="0" indent="-171450" algn="just" defTabSz="914400" rtl="1" eaLnBrk="1" fontAlgn="auto" latinLnBrk="0" hangingPunct="1">
              <a:lnSpc>
                <a:spcPts val="1800"/>
              </a:lnSpc>
              <a:spcBef>
                <a:spcPts val="0"/>
              </a:spcBef>
              <a:spcAft>
                <a:spcPts val="0"/>
              </a:spcAft>
              <a:buClrTx/>
              <a:buSzTx/>
              <a:buFont typeface="Wingdings" panose="05000000000000000000" pitchFamily="2" charset="2"/>
              <a:buChar char="§"/>
              <a:tabLst/>
              <a:defRPr/>
            </a:pP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כרמיאל</a:t>
            </a:r>
          </a:p>
          <a:p>
            <a:pPr marL="171450" marR="0" lvl="0" indent="-171450" algn="just" defTabSz="914400" rtl="1" eaLnBrk="1" fontAlgn="auto" latinLnBrk="0" hangingPunct="1">
              <a:lnSpc>
                <a:spcPts val="1800"/>
              </a:lnSpc>
              <a:spcBef>
                <a:spcPts val="0"/>
              </a:spcBef>
              <a:spcAft>
                <a:spcPts val="0"/>
              </a:spcAft>
              <a:buClrTx/>
              <a:buSzTx/>
              <a:buFont typeface="Wingdings" panose="05000000000000000000" pitchFamily="2" charset="2"/>
              <a:buChar char="§"/>
              <a:tabLst/>
              <a:defRPr/>
            </a:pPr>
            <a:r>
              <a:rPr lang="he-IL" sz="1050" dirty="0">
                <a:solidFill>
                  <a:srgbClr val="002060"/>
                </a:solidFill>
                <a:latin typeface="Segoe UI" panose="020B0502040204020203" pitchFamily="34" charset="0"/>
                <a:cs typeface="Segoe UI" panose="020B0502040204020203" pitchFamily="34" charset="0"/>
              </a:rPr>
              <a:t>בית הלוחם חיפה א'</a:t>
            </a:r>
          </a:p>
          <a:p>
            <a:pPr marL="171450" marR="0" lvl="0" indent="-171450" algn="just" defTabSz="914400" rtl="1" eaLnBrk="1" fontAlgn="auto" latinLnBrk="0" hangingPunct="1">
              <a:lnSpc>
                <a:spcPts val="1800"/>
              </a:lnSpc>
              <a:spcBef>
                <a:spcPts val="0"/>
              </a:spcBef>
              <a:spcAft>
                <a:spcPts val="0"/>
              </a:spcAft>
              <a:buClrTx/>
              <a:buSzTx/>
              <a:buFont typeface="Wingdings" panose="05000000000000000000" pitchFamily="2" charset="2"/>
              <a:buChar char="§"/>
              <a:tabLst/>
              <a:defRPr/>
            </a:pP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בית הלוחם ירושלים</a:t>
            </a:r>
          </a:p>
          <a:p>
            <a:pPr marL="171450" marR="0" lvl="0" indent="-171450" algn="just" defTabSz="914400" rtl="1" eaLnBrk="1" fontAlgn="auto" latinLnBrk="0" hangingPunct="1">
              <a:lnSpc>
                <a:spcPts val="1800"/>
              </a:lnSpc>
              <a:spcBef>
                <a:spcPts val="0"/>
              </a:spcBef>
              <a:spcAft>
                <a:spcPts val="0"/>
              </a:spcAft>
              <a:buClrTx/>
              <a:buSzTx/>
              <a:buFont typeface="Wingdings" panose="05000000000000000000" pitchFamily="2" charset="2"/>
              <a:buChar char="§"/>
              <a:tabLst/>
              <a:defRPr/>
            </a:pPr>
            <a:r>
              <a:rPr lang="he-IL" sz="1050" dirty="0">
                <a:solidFill>
                  <a:srgbClr val="002060"/>
                </a:solidFill>
                <a:latin typeface="Segoe UI" panose="020B0502040204020203" pitchFamily="34" charset="0"/>
                <a:cs typeface="Segoe UI" panose="020B0502040204020203" pitchFamily="34" charset="0"/>
              </a:rPr>
              <a:t>בית הלוחם ירושלים – שומר החומות </a:t>
            </a:r>
          </a:p>
          <a:p>
            <a:pPr marL="171450" marR="0" lvl="0" indent="-171450" algn="just" defTabSz="914400" rtl="1" eaLnBrk="1" fontAlgn="auto" latinLnBrk="0" hangingPunct="1">
              <a:lnSpc>
                <a:spcPts val="1800"/>
              </a:lnSpc>
              <a:spcBef>
                <a:spcPts val="0"/>
              </a:spcBef>
              <a:spcAft>
                <a:spcPts val="0"/>
              </a:spcAft>
              <a:buClrTx/>
              <a:buSzTx/>
              <a:buFont typeface="Wingdings" panose="05000000000000000000" pitchFamily="2" charset="2"/>
              <a:buChar char="§"/>
              <a:tabLst/>
              <a:defRPr/>
            </a:pP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שלום ראשון לציון </a:t>
            </a:r>
          </a:p>
          <a:p>
            <a:pPr marL="171450" marR="0" lvl="0" indent="-171450" algn="just" defTabSz="914400" rtl="1" eaLnBrk="1" fontAlgn="auto" latinLnBrk="0" hangingPunct="1">
              <a:lnSpc>
                <a:spcPts val="1800"/>
              </a:lnSpc>
              <a:spcBef>
                <a:spcPts val="0"/>
              </a:spcBef>
              <a:spcAft>
                <a:spcPts val="0"/>
              </a:spcAft>
              <a:buClrTx/>
              <a:buSzTx/>
              <a:buFont typeface="Wingdings" panose="05000000000000000000" pitchFamily="2" charset="2"/>
              <a:buChar char="§"/>
              <a:tabLst/>
              <a:defRPr/>
            </a:pPr>
            <a:r>
              <a:rPr lang="he-IL" sz="1050" dirty="0">
                <a:solidFill>
                  <a:srgbClr val="002060"/>
                </a:solidFill>
                <a:latin typeface="Segoe UI" panose="020B0502040204020203" pitchFamily="34" charset="0"/>
                <a:cs typeface="Segoe UI" panose="020B0502040204020203" pitchFamily="34" charset="0"/>
              </a:rPr>
              <a:t>עדי נגב – נחלת ערן </a:t>
            </a:r>
          </a:p>
          <a:p>
            <a:pPr marL="171450" marR="0" lvl="0" indent="-171450" algn="just" defTabSz="914400" rtl="1" eaLnBrk="1" fontAlgn="auto" latinLnBrk="0" hangingPunct="1">
              <a:lnSpc>
                <a:spcPts val="1800"/>
              </a:lnSpc>
              <a:spcBef>
                <a:spcPts val="0"/>
              </a:spcBef>
              <a:spcAft>
                <a:spcPts val="0"/>
              </a:spcAft>
              <a:buClrTx/>
              <a:buSzTx/>
              <a:buFont typeface="Wingdings" panose="05000000000000000000" pitchFamily="2" charset="2"/>
              <a:buChar char="§"/>
              <a:tabLst/>
              <a:defRPr/>
            </a:pP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חוסן באר שבע</a:t>
            </a:r>
          </a:p>
          <a:p>
            <a:pPr marL="0" marR="0" lvl="0" indent="0" algn="just" defTabSz="914400" rtl="1" eaLnBrk="1" fontAlgn="auto" latinLnBrk="0" hangingPunct="1">
              <a:lnSpc>
                <a:spcPts val="1800"/>
              </a:lnSpc>
              <a:spcBef>
                <a:spcPts val="0"/>
              </a:spcBef>
              <a:spcAft>
                <a:spcPts val="0"/>
              </a:spcAft>
              <a:buClrTx/>
              <a:buSzTx/>
              <a:buFontTx/>
              <a:buNone/>
              <a:tabLst/>
              <a:defRPr/>
            </a:pPr>
            <a:endPar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sp>
        <p:nvSpPr>
          <p:cNvPr id="11" name="תיבת טקסט 10">
            <a:extLst>
              <a:ext uri="{FF2B5EF4-FFF2-40B4-BE49-F238E27FC236}">
                <a16:creationId xmlns:a16="http://schemas.microsoft.com/office/drawing/2014/main" id="{5C683EC4-1AED-E809-D99C-8C5C05BBE276}"/>
              </a:ext>
            </a:extLst>
          </p:cNvPr>
          <p:cNvSpPr txBox="1"/>
          <p:nvPr/>
        </p:nvSpPr>
        <p:spPr>
          <a:xfrm>
            <a:off x="-37431" y="2098576"/>
            <a:ext cx="3500438" cy="307777"/>
          </a:xfrm>
          <a:prstGeom prst="rect">
            <a:avLst/>
          </a:prstGeom>
          <a:solidFill>
            <a:srgbClr val="00B0F0">
              <a:alpha val="58000"/>
            </a:srgbClr>
          </a:solidFill>
        </p:spPr>
        <p:txBody>
          <a:bodyPr wrap="square" lIns="0" rIns="0"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כמיטק</a:t>
            </a:r>
            <a:r>
              <a:rPr kumimoji="0" lang="he-IL"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he-IL"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שותפים לקידום הספורט הפראלימפי</a:t>
            </a:r>
            <a:endParaRPr kumimoji="0" lang="en-IL"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9" name="תמונה 18" descr="לוגו כמיטק">
            <a:extLst>
              <a:ext uri="{FF2B5EF4-FFF2-40B4-BE49-F238E27FC236}">
                <a16:creationId xmlns:a16="http://schemas.microsoft.com/office/drawing/2014/main" id="{37492B73-E215-8FCC-117E-28CA6F77489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99578" y="1229058"/>
            <a:ext cx="1848117" cy="793705"/>
          </a:xfrm>
          <a:prstGeom prst="rect">
            <a:avLst/>
          </a:prstGeom>
        </p:spPr>
      </p:pic>
      <p:pic>
        <p:nvPicPr>
          <p:cNvPr id="9" name="תמונה 8" descr="קבוצת כדורסל בכיסאות גלגלים חוגגת עם צלחת אליפות">
            <a:extLst>
              <a:ext uri="{FF2B5EF4-FFF2-40B4-BE49-F238E27FC236}">
                <a16:creationId xmlns:a16="http://schemas.microsoft.com/office/drawing/2014/main" id="{C1C045B1-9052-7A3B-9853-1596CC229B27}"/>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26663" y="4855636"/>
            <a:ext cx="3429660" cy="1851375"/>
          </a:xfrm>
          <a:prstGeom prst="rect">
            <a:avLst/>
          </a:prstGeom>
        </p:spPr>
      </p:pic>
      <p:sp>
        <p:nvSpPr>
          <p:cNvPr id="22" name="תיבת טקסט 21">
            <a:extLst>
              <a:ext uri="{FF2B5EF4-FFF2-40B4-BE49-F238E27FC236}">
                <a16:creationId xmlns:a16="http://schemas.microsoft.com/office/drawing/2014/main" id="{8AD9F7C8-534C-A343-EDDE-B48DB32B8F9B}"/>
              </a:ext>
            </a:extLst>
          </p:cNvPr>
          <p:cNvSpPr txBox="1"/>
          <p:nvPr/>
        </p:nvSpPr>
        <p:spPr>
          <a:xfrm>
            <a:off x="92600" y="6729842"/>
            <a:ext cx="3396608" cy="415498"/>
          </a:xfrm>
          <a:prstGeom prst="rect">
            <a:avLst/>
          </a:prstGeom>
          <a:noFill/>
        </p:spPr>
        <p:txBody>
          <a:bodyPr wrap="square">
            <a:spAutoFit/>
          </a:bodyPr>
          <a:lstStyle/>
          <a:p>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בתמונה שצילם דרור </a:t>
            </a:r>
            <a:r>
              <a:rPr kumimoji="0" lang="he-IL" sz="1050" b="0"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פרקש</a:t>
            </a:r>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האלופה בית הלוחם תל אביב עם צלחת האליפות. </a:t>
            </a:r>
            <a:endParaRPr lang="he-IL" dirty="0"/>
          </a:p>
        </p:txBody>
      </p:sp>
      <p:pic>
        <p:nvPicPr>
          <p:cNvPr id="24" name="תמונה 23" descr="קבוצת כדורסל בכיסאות גלגלים חוגגת עם גביע">
            <a:extLst>
              <a:ext uri="{FF2B5EF4-FFF2-40B4-BE49-F238E27FC236}">
                <a16:creationId xmlns:a16="http://schemas.microsoft.com/office/drawing/2014/main" id="{44884FFF-A87B-541A-4073-6BC6F22A7AC9}"/>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3790" y="7170942"/>
            <a:ext cx="3429000" cy="1923701"/>
          </a:xfrm>
          <a:prstGeom prst="rect">
            <a:avLst/>
          </a:prstGeom>
        </p:spPr>
      </p:pic>
      <p:sp>
        <p:nvSpPr>
          <p:cNvPr id="26" name="תיבת טקסט 25">
            <a:extLst>
              <a:ext uri="{FF2B5EF4-FFF2-40B4-BE49-F238E27FC236}">
                <a16:creationId xmlns:a16="http://schemas.microsoft.com/office/drawing/2014/main" id="{D4BEE732-1188-1CFE-32B5-DA39D40A0B04}"/>
              </a:ext>
            </a:extLst>
          </p:cNvPr>
          <p:cNvSpPr txBox="1"/>
          <p:nvPr/>
        </p:nvSpPr>
        <p:spPr>
          <a:xfrm>
            <a:off x="4972" y="9104198"/>
            <a:ext cx="3396608" cy="253916"/>
          </a:xfrm>
          <a:prstGeom prst="rect">
            <a:avLst/>
          </a:prstGeom>
          <a:noFill/>
        </p:spPr>
        <p:txBody>
          <a:bodyPr wrap="square">
            <a:spAutoFit/>
          </a:bodyPr>
          <a:lstStyle/>
          <a:p>
            <a:r>
              <a:rPr kumimoji="0" lang="he-IL" sz="105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מחזיקת הגביע כרישי חדרה – בית הלוחם חיפה,</a:t>
            </a:r>
          </a:p>
        </p:txBody>
      </p:sp>
    </p:spTree>
    <p:extLst>
      <p:ext uri="{BB962C8B-B14F-4D97-AF65-F5344CB8AC3E}">
        <p14:creationId xmlns:p14="http://schemas.microsoft.com/office/powerpoint/2010/main" val="3202579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19511-52D6-436B-45B4-E09C0E5B39AE}"/>
            </a:ext>
          </a:extLst>
        </p:cNvPr>
        <p:cNvGrpSpPr/>
        <p:nvPr/>
      </p:nvGrpSpPr>
      <p:grpSpPr>
        <a:xfrm>
          <a:off x="0" y="0"/>
          <a:ext cx="0" cy="0"/>
          <a:chOff x="0" y="0"/>
          <a:chExt cx="0" cy="0"/>
        </a:xfrm>
      </p:grpSpPr>
      <p:pic>
        <p:nvPicPr>
          <p:cNvPr id="15" name="תמונה 14">
            <a:extLst>
              <a:ext uri="{FF2B5EF4-FFF2-40B4-BE49-F238E27FC236}">
                <a16:creationId xmlns:a16="http://schemas.microsoft.com/office/drawing/2014/main" id="{CADA5DB3-6999-EBFD-F949-658AC2178486}"/>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35" y="9250"/>
            <a:ext cx="6858000" cy="1458942"/>
          </a:xfrm>
          <a:prstGeom prst="rect">
            <a:avLst/>
          </a:prstGeom>
        </p:spPr>
      </p:pic>
      <p:sp>
        <p:nvSpPr>
          <p:cNvPr id="5" name="TextBox 4">
            <a:extLst>
              <a:ext uri="{FF2B5EF4-FFF2-40B4-BE49-F238E27FC236}">
                <a16:creationId xmlns:a16="http://schemas.microsoft.com/office/drawing/2014/main" id="{4DEDC47B-7106-31C8-6B27-7A10186246D6}"/>
              </a:ext>
            </a:extLst>
          </p:cNvPr>
          <p:cNvSpPr txBox="1"/>
          <p:nvPr/>
        </p:nvSpPr>
        <p:spPr>
          <a:xfrm>
            <a:off x="2580724" y="371959"/>
            <a:ext cx="4230705" cy="523220"/>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800" b="1" dirty="0">
                <a:solidFill>
                  <a:prstClr val="white"/>
                </a:solidFill>
                <a:latin typeface="Segoe UI Semilight" panose="020B0402040204020203" pitchFamily="34" charset="0"/>
                <a:cs typeface="Segoe UI Semilight" panose="020B0402040204020203" pitchFamily="34" charset="0"/>
              </a:rPr>
              <a:t>18</a:t>
            </a:r>
            <a:r>
              <a:rPr kumimoji="0" lang="he-IL" sz="2800" b="1"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 בארץ </a:t>
            </a:r>
          </a:p>
        </p:txBody>
      </p:sp>
      <p:sp>
        <p:nvSpPr>
          <p:cNvPr id="7" name="TextBox 15">
            <a:extLst>
              <a:ext uri="{FF2B5EF4-FFF2-40B4-BE49-F238E27FC236}">
                <a16:creationId xmlns:a16="http://schemas.microsoft.com/office/drawing/2014/main" id="{B549029D-E7F0-4FA1-C752-CEB04FA4DD8A}"/>
              </a:ext>
            </a:extLst>
          </p:cNvPr>
          <p:cNvSpPr txBox="1"/>
          <p:nvPr/>
        </p:nvSpPr>
        <p:spPr>
          <a:xfrm>
            <a:off x="3382429" y="1110324"/>
            <a:ext cx="3475571"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30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3" name="מקבילית 12">
            <a:extLst>
              <a:ext uri="{FF2B5EF4-FFF2-40B4-BE49-F238E27FC236}">
                <a16:creationId xmlns:a16="http://schemas.microsoft.com/office/drawing/2014/main" id="{62C06AEE-26A5-4600-C704-DF692584B65F}"/>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srgbClr val="001F7A"/>
                </a:solidFill>
                <a:effectLst/>
                <a:uLnTx/>
                <a:uFillTx/>
                <a:latin typeface="Segoe UI" panose="020B0502040204020203" pitchFamily="34" charset="0"/>
                <a:ea typeface="+mn-ea"/>
                <a:cs typeface="Segoe UI" panose="020B0502040204020203" pitchFamily="34" charset="0"/>
              </a:rPr>
              <a:t>נובמבר 2025 גיליון 121</a:t>
            </a:r>
            <a:endParaRPr kumimoji="0" lang="x-none" sz="1600" b="1" i="0" u="none" strike="noStrike" kern="1200" cap="none" spc="0" normalizeH="0" baseline="0" noProof="0" dirty="0">
              <a:ln>
                <a:noFill/>
              </a:ln>
              <a:solidFill>
                <a:srgbClr val="001F7A"/>
              </a:solidFill>
              <a:effectLst/>
              <a:uLnTx/>
              <a:uFillTx/>
              <a:latin typeface="Segoe UI" panose="020B0502040204020203" pitchFamily="34" charset="0"/>
              <a:ea typeface="+mn-ea"/>
              <a:cs typeface="Segoe UI" panose="020B0502040204020203" pitchFamily="34" charset="0"/>
            </a:endParaRPr>
          </a:p>
        </p:txBody>
      </p:sp>
      <p:sp>
        <p:nvSpPr>
          <p:cNvPr id="3" name="TextBox 15">
            <a:extLst>
              <a:ext uri="{FF2B5EF4-FFF2-40B4-BE49-F238E27FC236}">
                <a16:creationId xmlns:a16="http://schemas.microsoft.com/office/drawing/2014/main" id="{DE6CAA92-E7B3-9ABB-7E27-9622F151D6AF}"/>
              </a:ext>
            </a:extLst>
          </p:cNvPr>
          <p:cNvSpPr txBox="1"/>
          <p:nvPr/>
        </p:nvSpPr>
        <p:spPr>
          <a:xfrm>
            <a:off x="3339502" y="1046660"/>
            <a:ext cx="3475571"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30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2" name="מקבילית 11">
            <a:extLst>
              <a:ext uri="{FF2B5EF4-FFF2-40B4-BE49-F238E27FC236}">
                <a16:creationId xmlns:a16="http://schemas.microsoft.com/office/drawing/2014/main" id="{A66053FF-036C-74E4-9C2D-1712B46CDA1E}"/>
              </a:ext>
              <a:ext uri="{C183D7F6-B498-43B3-948B-1728B52AA6E4}">
                <adec:decorative xmlns:adec="http://schemas.microsoft.com/office/drawing/2017/decorative" val="1"/>
              </a:ext>
            </a:extLst>
          </p:cNvPr>
          <p:cNvSpPr/>
          <p:nvPr/>
        </p:nvSpPr>
        <p:spPr>
          <a:xfrm>
            <a:off x="3916525" y="1087493"/>
            <a:ext cx="3475570" cy="334900"/>
          </a:xfrm>
          <a:prstGeom prst="parallelogram">
            <a:avLst>
              <a:gd name="adj" fmla="val 7438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Segoe UI" panose="020B0502040204020203" pitchFamily="34" charset="0"/>
            </a:endParaRPr>
          </a:p>
        </p:txBody>
      </p:sp>
      <p:sp>
        <p:nvSpPr>
          <p:cNvPr id="14" name="תיבת טקסט 13">
            <a:extLst>
              <a:ext uri="{FF2B5EF4-FFF2-40B4-BE49-F238E27FC236}">
                <a16:creationId xmlns:a16="http://schemas.microsoft.com/office/drawing/2014/main" id="{AAFB2019-7F52-101C-49F3-ECDC751E6469}"/>
              </a:ext>
            </a:extLst>
          </p:cNvPr>
          <p:cNvSpPr txBox="1"/>
          <p:nvPr/>
        </p:nvSpPr>
        <p:spPr>
          <a:xfrm>
            <a:off x="3763809" y="960831"/>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אופני יד</a:t>
            </a:r>
          </a:p>
        </p:txBody>
      </p:sp>
      <p:pic>
        <p:nvPicPr>
          <p:cNvPr id="16" name="תמונה 15">
            <a:extLst>
              <a:ext uri="{FF2B5EF4-FFF2-40B4-BE49-F238E27FC236}">
                <a16:creationId xmlns:a16="http://schemas.microsoft.com/office/drawing/2014/main" id="{A3E3B34E-8D4B-C35D-30FB-1D566BEB5CE4}"/>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
        <p:nvSpPr>
          <p:cNvPr id="2" name="כותרת 1">
            <a:extLst>
              <a:ext uri="{FF2B5EF4-FFF2-40B4-BE49-F238E27FC236}">
                <a16:creationId xmlns:a16="http://schemas.microsoft.com/office/drawing/2014/main" id="{24C4F849-CBA3-C53C-9B7E-CF67DB59619A}"/>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בארץ</a:t>
            </a:r>
          </a:p>
        </p:txBody>
      </p:sp>
      <p:sp>
        <p:nvSpPr>
          <p:cNvPr id="4" name="תיבת טקסט 3">
            <a:extLst>
              <a:ext uri="{FF2B5EF4-FFF2-40B4-BE49-F238E27FC236}">
                <a16:creationId xmlns:a16="http://schemas.microsoft.com/office/drawing/2014/main" id="{CCBF64C9-911E-94C5-9AEB-B77CE2BC7203}"/>
              </a:ext>
            </a:extLst>
          </p:cNvPr>
          <p:cNvSpPr txBox="1"/>
          <p:nvPr/>
        </p:nvSpPr>
        <p:spPr>
          <a:xfrm>
            <a:off x="3458858" y="1445224"/>
            <a:ext cx="3396607" cy="3296736"/>
          </a:xfrm>
          <a:prstGeom prst="rect">
            <a:avLst/>
          </a:prstGeom>
          <a:noFill/>
        </p:spPr>
        <p:txBody>
          <a:bodyPr wrap="square">
            <a:spAutoFit/>
          </a:bodyPr>
          <a:lstStyle/>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אליפות ישראל – נגד השעון</a:t>
            </a:r>
            <a:endParaRPr lang="he-IL" sz="1050" b="1"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endPar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r>
              <a:rPr lang="he-IL" sz="1050" dirty="0">
                <a:solidFill>
                  <a:srgbClr val="002060"/>
                </a:solidFill>
                <a:latin typeface="Segoe UI" panose="020B0502040204020203" pitchFamily="34" charset="0"/>
                <a:cs typeface="Segoe UI" panose="020B0502040204020203" pitchFamily="34" charset="0"/>
              </a:rPr>
              <a:t>החודש התקיימו אליפויות ישראל במסלולים נגד השעון. </a:t>
            </a:r>
          </a:p>
          <a:p>
            <a:pPr marL="0" marR="0" lvl="0" indent="0" algn="just" defTabSz="914400" rtl="1" eaLnBrk="1" fontAlgn="auto" latinLnBrk="0" hangingPunct="1">
              <a:lnSpc>
                <a:spcPts val="1800"/>
              </a:lnSpc>
              <a:spcBef>
                <a:spcPts val="0"/>
              </a:spcBef>
              <a:spcAft>
                <a:spcPts val="0"/>
              </a:spcAft>
              <a:buClrTx/>
              <a:buSzTx/>
              <a:buFontTx/>
              <a:buNone/>
              <a:tabLst/>
              <a:defRPr/>
            </a:pPr>
            <a:r>
              <a:rPr lang="he-IL" sz="1050" dirty="0">
                <a:solidFill>
                  <a:srgbClr val="002060"/>
                </a:solidFill>
                <a:latin typeface="Segoe UI" panose="020B0502040204020203" pitchFamily="34" charset="0"/>
                <a:cs typeface="Segoe UI" panose="020B0502040204020203" pitchFamily="34" charset="0"/>
              </a:rPr>
              <a:t>יחד עם אליפויות האופניים של איגוד האופניים, התחרו גם הרוכבים הפראלימפיים באופני יד. </a:t>
            </a:r>
          </a:p>
          <a:p>
            <a:pPr marL="0" marR="0" lvl="0" indent="0" algn="just" defTabSz="914400" rtl="1" eaLnBrk="1" fontAlgn="auto" latinLnBrk="0" hangingPunct="1">
              <a:lnSpc>
                <a:spcPts val="1800"/>
              </a:lnSpc>
              <a:spcBef>
                <a:spcPts val="0"/>
              </a:spcBef>
              <a:spcAft>
                <a:spcPts val="0"/>
              </a:spcAft>
              <a:buClrTx/>
              <a:buSzTx/>
              <a:buFontTx/>
              <a:buNone/>
              <a:tabLst/>
              <a:defRPr/>
            </a:pPr>
            <a:r>
              <a:rPr lang="he-IL" sz="1050" dirty="0">
                <a:solidFill>
                  <a:srgbClr val="002060"/>
                </a:solidFill>
                <a:latin typeface="Segoe UI" panose="020B0502040204020203" pitchFamily="34" charset="0"/>
                <a:cs typeface="Segoe UI" panose="020B0502040204020203" pitchFamily="34" charset="0"/>
              </a:rPr>
              <a:t>האליפות ברמת הגולן, המסלול היה באורך 5.7 קילומטר, אותו רכבו הספורטאים הלוך חזור, סך הכול 11.4 קילומטר.</a:t>
            </a:r>
          </a:p>
          <a:p>
            <a:pPr marL="0" marR="0" lvl="0" indent="0" algn="just" defTabSz="914400" rtl="1" eaLnBrk="1" fontAlgn="auto" latinLnBrk="0" hangingPunct="1">
              <a:lnSpc>
                <a:spcPts val="1800"/>
              </a:lnSpc>
              <a:spcBef>
                <a:spcPts val="0"/>
              </a:spcBef>
              <a:spcAft>
                <a:spcPts val="0"/>
              </a:spcAft>
              <a:buClrTx/>
              <a:buSzTx/>
              <a:buFontTx/>
              <a:buNone/>
              <a:tabLst/>
              <a:defRPr/>
            </a:pPr>
            <a:endParaRPr lang="he-IL" sz="1050"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r>
              <a:rPr lang="he-IL" sz="1050" dirty="0">
                <a:solidFill>
                  <a:srgbClr val="002060"/>
                </a:solidFill>
                <a:latin typeface="Segoe UI" panose="020B0502040204020203" pitchFamily="34" charset="0"/>
                <a:cs typeface="Segoe UI" panose="020B0502040204020203" pitchFamily="34" charset="0"/>
              </a:rPr>
              <a:t>אלוף ישראל באופני יד </a:t>
            </a:r>
            <a:r>
              <a:rPr lang="he-IL" sz="1050" dirty="0" err="1">
                <a:solidFill>
                  <a:srgbClr val="002060"/>
                </a:solidFill>
                <a:latin typeface="Segoe UI" panose="020B0502040204020203" pitchFamily="34" charset="0"/>
                <a:cs typeface="Segoe UI" panose="020B0502040204020203" pitchFamily="34" charset="0"/>
              </a:rPr>
              <a:t>נג"ש</a:t>
            </a:r>
            <a:r>
              <a:rPr lang="he-IL" sz="1050" dirty="0">
                <a:solidFill>
                  <a:srgbClr val="002060"/>
                </a:solidFill>
                <a:latin typeface="Segoe UI" panose="020B0502040204020203" pitchFamily="34" charset="0"/>
                <a:cs typeface="Segoe UI" panose="020B0502040204020203" pitchFamily="34" charset="0"/>
              </a:rPr>
              <a:t> לשנת 2025 - </a:t>
            </a:r>
            <a:r>
              <a:rPr lang="he-IL" sz="1050" b="1" dirty="0">
                <a:solidFill>
                  <a:srgbClr val="002060"/>
                </a:solidFill>
                <a:latin typeface="Segoe UI" panose="020B0502040204020203" pitchFamily="34" charset="0"/>
                <a:cs typeface="Segoe UI" panose="020B0502040204020203" pitchFamily="34" charset="0"/>
              </a:rPr>
              <a:t>עמית חסדאי </a:t>
            </a:r>
            <a:r>
              <a:rPr lang="he-IL" sz="1050" dirty="0">
                <a:solidFill>
                  <a:srgbClr val="002060"/>
                </a:solidFill>
                <a:latin typeface="Segoe UI" panose="020B0502040204020203" pitchFamily="34" charset="0"/>
                <a:cs typeface="Segoe UI" panose="020B0502040204020203" pitchFamily="34" charset="0"/>
              </a:rPr>
              <a:t>מבית הלוחם תל אביב, אשר מתאמן אצל </a:t>
            </a:r>
            <a:r>
              <a:rPr lang="he-IL" sz="1050" b="1" dirty="0">
                <a:solidFill>
                  <a:srgbClr val="002060"/>
                </a:solidFill>
                <a:latin typeface="Segoe UI" panose="020B0502040204020203" pitchFamily="34" charset="0"/>
                <a:cs typeface="Segoe UI" panose="020B0502040204020203" pitchFamily="34" charset="0"/>
              </a:rPr>
              <a:t>מאיר כרמון </a:t>
            </a:r>
            <a:r>
              <a:rPr lang="he-IL" sz="1050" dirty="0">
                <a:solidFill>
                  <a:srgbClr val="002060"/>
                </a:solidFill>
                <a:latin typeface="Segoe UI" panose="020B0502040204020203" pitchFamily="34" charset="0"/>
                <a:cs typeface="Segoe UI" panose="020B0502040204020203" pitchFamily="34" charset="0"/>
              </a:rPr>
              <a:t>ועוזר המאמן </a:t>
            </a:r>
            <a:r>
              <a:rPr lang="he-IL" sz="1050" b="1" dirty="0">
                <a:solidFill>
                  <a:srgbClr val="002060"/>
                </a:solidFill>
                <a:latin typeface="Segoe UI" panose="020B0502040204020203" pitchFamily="34" charset="0"/>
                <a:cs typeface="Segoe UI" panose="020B0502040204020203" pitchFamily="34" charset="0"/>
              </a:rPr>
              <a:t>קובי לאון</a:t>
            </a:r>
            <a:r>
              <a:rPr lang="he-IL" sz="1050" dirty="0">
                <a:solidFill>
                  <a:srgbClr val="002060"/>
                </a:solidFill>
                <a:latin typeface="Segoe UI" panose="020B0502040204020203" pitchFamily="34" charset="0"/>
                <a:cs typeface="Segoe UI" panose="020B0502040204020203" pitchFamily="34" charset="0"/>
              </a:rPr>
              <a:t>.</a:t>
            </a:r>
          </a:p>
          <a:p>
            <a:pPr marL="0" marR="0" lvl="0" indent="0" algn="just" defTabSz="914400" rtl="1" eaLnBrk="1" fontAlgn="auto" latinLnBrk="0" hangingPunct="1">
              <a:lnSpc>
                <a:spcPts val="1800"/>
              </a:lnSpc>
              <a:spcBef>
                <a:spcPts val="0"/>
              </a:spcBef>
              <a:spcAft>
                <a:spcPts val="0"/>
              </a:spcAft>
              <a:buClrTx/>
              <a:buSzTx/>
              <a:buFontTx/>
              <a:buNone/>
              <a:tabLst/>
              <a:defRPr/>
            </a:pPr>
            <a:r>
              <a:rPr lang="he-IL" sz="1050" dirty="0">
                <a:solidFill>
                  <a:srgbClr val="002060"/>
                </a:solidFill>
                <a:latin typeface="Segoe UI" panose="020B0502040204020203" pitchFamily="34" charset="0"/>
                <a:cs typeface="Segoe UI" panose="020B0502040204020203" pitchFamily="34" charset="0"/>
              </a:rPr>
              <a:t>סגן אלוף ישראל - </a:t>
            </a:r>
            <a:r>
              <a:rPr lang="he-IL" sz="1050" b="1" dirty="0">
                <a:solidFill>
                  <a:srgbClr val="002060"/>
                </a:solidFill>
                <a:latin typeface="Segoe UI" panose="020B0502040204020203" pitchFamily="34" charset="0"/>
                <a:cs typeface="Segoe UI" panose="020B0502040204020203" pitchFamily="34" charset="0"/>
              </a:rPr>
              <a:t>שרון לוי </a:t>
            </a:r>
          </a:p>
          <a:p>
            <a:pPr marL="0" marR="0" lvl="0" indent="0" algn="just" defTabSz="914400" rtl="1" eaLnBrk="1" fontAlgn="auto" latinLnBrk="0" hangingPunct="1">
              <a:lnSpc>
                <a:spcPts val="1800"/>
              </a:lnSpc>
              <a:spcBef>
                <a:spcPts val="0"/>
              </a:spcBef>
              <a:spcAft>
                <a:spcPts val="0"/>
              </a:spcAft>
              <a:buClrTx/>
              <a:buSzTx/>
              <a:buFontTx/>
              <a:buNone/>
              <a:tabLst/>
              <a:defRPr/>
            </a:pPr>
            <a:r>
              <a:rPr lang="he-IL" sz="1050" dirty="0">
                <a:solidFill>
                  <a:srgbClr val="002060"/>
                </a:solidFill>
                <a:latin typeface="Segoe UI" panose="020B0502040204020203" pitchFamily="34" charset="0"/>
                <a:cs typeface="Segoe UI" panose="020B0502040204020203" pitchFamily="34" charset="0"/>
              </a:rPr>
              <a:t>מקום שלישי - </a:t>
            </a:r>
            <a:r>
              <a:rPr lang="he-IL" sz="1050" b="1" dirty="0">
                <a:solidFill>
                  <a:srgbClr val="002060"/>
                </a:solidFill>
                <a:latin typeface="Segoe UI" panose="020B0502040204020203" pitchFamily="34" charset="0"/>
                <a:cs typeface="Segoe UI" panose="020B0502040204020203" pitchFamily="34" charset="0"/>
              </a:rPr>
              <a:t>יוסי פולק</a:t>
            </a:r>
            <a:endPar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sp>
        <p:nvSpPr>
          <p:cNvPr id="8" name="מלבן 7">
            <a:extLst>
              <a:ext uri="{FF2B5EF4-FFF2-40B4-BE49-F238E27FC236}">
                <a16:creationId xmlns:a16="http://schemas.microsoft.com/office/drawing/2014/main" id="{DD19479B-98C6-FA93-40E5-FC3B232B33B2}"/>
              </a:ext>
            </a:extLst>
          </p:cNvPr>
          <p:cNvSpPr/>
          <p:nvPr/>
        </p:nvSpPr>
        <p:spPr>
          <a:xfrm>
            <a:off x="14991" y="130629"/>
            <a:ext cx="1349352" cy="5774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18" name="תמונה 17">
            <a:extLst>
              <a:ext uri="{FF2B5EF4-FFF2-40B4-BE49-F238E27FC236}">
                <a16:creationId xmlns:a16="http://schemas.microsoft.com/office/drawing/2014/main" id="{81E53C63-44AC-3702-92B6-1F1147BFCE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228" y="351686"/>
            <a:ext cx="1312133" cy="335713"/>
          </a:xfrm>
          <a:prstGeom prst="rect">
            <a:avLst/>
          </a:prstGeom>
        </p:spPr>
      </p:pic>
      <p:sp>
        <p:nvSpPr>
          <p:cNvPr id="10" name="מלבן 9">
            <a:extLst>
              <a:ext uri="{FF2B5EF4-FFF2-40B4-BE49-F238E27FC236}">
                <a16:creationId xmlns:a16="http://schemas.microsoft.com/office/drawing/2014/main" id="{7A47E5E1-53C2-72A5-D395-224864D8EE9A}"/>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תמונה 16" descr="תמונה שמכילה טקסט, גופן, גרפיקה, לוגו&#10;&#10;תוכן שנוצר על-ידי בינה מלאכותית עשוי להיות שגוי.">
            <a:extLst>
              <a:ext uri="{FF2B5EF4-FFF2-40B4-BE49-F238E27FC236}">
                <a16:creationId xmlns:a16="http://schemas.microsoft.com/office/drawing/2014/main" id="{1F2CBA36-BA83-49FA-6AC9-B8314C4D30EC}"/>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6" name="תיבת טקסט 5">
            <a:extLst>
              <a:ext uri="{FF2B5EF4-FFF2-40B4-BE49-F238E27FC236}">
                <a16:creationId xmlns:a16="http://schemas.microsoft.com/office/drawing/2014/main" id="{84207F6F-78A8-FDAF-42A2-8304A7579C8E}"/>
              </a:ext>
            </a:extLst>
          </p:cNvPr>
          <p:cNvSpPr txBox="1"/>
          <p:nvPr/>
        </p:nvSpPr>
        <p:spPr>
          <a:xfrm>
            <a:off x="14991" y="1999269"/>
            <a:ext cx="3500438" cy="307777"/>
          </a:xfrm>
          <a:prstGeom prst="rect">
            <a:avLst/>
          </a:prstGeom>
          <a:solidFill>
            <a:srgbClr val="00B0F0">
              <a:alpha val="58000"/>
            </a:srgbClr>
          </a:solidFill>
        </p:spPr>
        <p:txBody>
          <a:bodyPr wrap="square" lIns="0" rIns="0" rtlCol="0">
            <a:spAutoFit/>
          </a:bodyPr>
          <a:lstStyle/>
          <a:p>
            <a:pPr algn="ctr"/>
            <a:r>
              <a:rPr lang="he-IL" sz="1400" b="1" dirty="0" err="1">
                <a:solidFill>
                  <a:srgbClr val="002060"/>
                </a:solidFill>
                <a:latin typeface="Calibri" panose="020F0502020204030204" pitchFamily="34" charset="0"/>
                <a:cs typeface="Calibri" panose="020F0502020204030204" pitchFamily="34" charset="0"/>
              </a:rPr>
              <a:t>ויתניה</a:t>
            </a:r>
            <a:r>
              <a:rPr lang="he-IL" sz="1400" dirty="0">
                <a:solidFill>
                  <a:srgbClr val="002060"/>
                </a:solidFill>
                <a:latin typeface="Calibri" panose="020F0502020204030204" pitchFamily="34" charset="0"/>
                <a:cs typeface="Calibri" panose="020F0502020204030204" pitchFamily="34" charset="0"/>
              </a:rPr>
              <a:t> שותפים לקידום הספורט הפראלימפי</a:t>
            </a:r>
            <a:endParaRPr lang="x-none" sz="1400" dirty="0">
              <a:solidFill>
                <a:srgbClr val="002060"/>
              </a:solidFill>
              <a:latin typeface="Calibri" panose="020F0502020204030204" pitchFamily="34" charset="0"/>
              <a:cs typeface="Calibri" panose="020F0502020204030204" pitchFamily="34" charset="0"/>
            </a:endParaRPr>
          </a:p>
        </p:txBody>
      </p:sp>
      <p:pic>
        <p:nvPicPr>
          <p:cNvPr id="20" name="תמונה 19" descr="לוגו ויתניה">
            <a:extLst>
              <a:ext uri="{FF2B5EF4-FFF2-40B4-BE49-F238E27FC236}">
                <a16:creationId xmlns:a16="http://schemas.microsoft.com/office/drawing/2014/main" id="{5DE58425-168A-3E77-15D7-AD61B31EE30F}"/>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71195" y="900953"/>
            <a:ext cx="1777132" cy="1118252"/>
          </a:xfrm>
          <a:prstGeom prst="rect">
            <a:avLst/>
          </a:prstGeom>
        </p:spPr>
      </p:pic>
      <p:pic>
        <p:nvPicPr>
          <p:cNvPr id="21" name="תמונה 20" descr="פודיום עם 3 מנצחים ברקע כתוב אליפות ישראל נג&quot;ז">
            <a:extLst>
              <a:ext uri="{FF2B5EF4-FFF2-40B4-BE49-F238E27FC236}">
                <a16:creationId xmlns:a16="http://schemas.microsoft.com/office/drawing/2014/main" id="{8CF01B6D-9264-0987-4404-B2080F5F3D7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69802" y="4557763"/>
            <a:ext cx="3300824" cy="4401098"/>
          </a:xfrm>
          <a:prstGeom prst="rect">
            <a:avLst/>
          </a:prstGeom>
        </p:spPr>
      </p:pic>
      <p:sp>
        <p:nvSpPr>
          <p:cNvPr id="9" name="מקבילית 8">
            <a:extLst>
              <a:ext uri="{FF2B5EF4-FFF2-40B4-BE49-F238E27FC236}">
                <a16:creationId xmlns:a16="http://schemas.microsoft.com/office/drawing/2014/main" id="{78E09022-33E5-DD8F-4B5F-E1D86060EA5A}"/>
              </a:ext>
              <a:ext uri="{C183D7F6-B498-43B3-948B-1728B52AA6E4}">
                <adec:decorative xmlns:adec="http://schemas.microsoft.com/office/drawing/2017/decorative" val="1"/>
              </a:ext>
            </a:extLst>
          </p:cNvPr>
          <p:cNvSpPr/>
          <p:nvPr/>
        </p:nvSpPr>
        <p:spPr>
          <a:xfrm>
            <a:off x="-373442" y="2498900"/>
            <a:ext cx="3475570" cy="334900"/>
          </a:xfrm>
          <a:prstGeom prst="parallelogram">
            <a:avLst>
              <a:gd name="adj" fmla="val 74382"/>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7030A0"/>
              </a:solidFill>
              <a:cs typeface="Segoe UI" panose="020B0502040204020203" pitchFamily="34" charset="0"/>
            </a:endParaRPr>
          </a:p>
        </p:txBody>
      </p:sp>
      <p:sp>
        <p:nvSpPr>
          <p:cNvPr id="11" name="תיבת טקסט 10">
            <a:extLst>
              <a:ext uri="{FF2B5EF4-FFF2-40B4-BE49-F238E27FC236}">
                <a16:creationId xmlns:a16="http://schemas.microsoft.com/office/drawing/2014/main" id="{8B5C57BA-8E96-E31C-6D4C-0CF4CE2280F3}"/>
              </a:ext>
            </a:extLst>
          </p:cNvPr>
          <p:cNvSpPr txBox="1"/>
          <p:nvPr/>
        </p:nvSpPr>
        <p:spPr>
          <a:xfrm>
            <a:off x="-328686" y="2408060"/>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lang="he-IL" b="1"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ימי חשיפה</a:t>
            </a:r>
            <a:endParaRPr kumimoji="0" lang="he-IL"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Segoe UI" panose="020B0502040204020203" pitchFamily="34" charset="0"/>
              <a:cs typeface="Segoe UI" panose="020B0502040204020203" pitchFamily="34" charset="0"/>
            </a:endParaRPr>
          </a:p>
        </p:txBody>
      </p:sp>
      <p:sp>
        <p:nvSpPr>
          <p:cNvPr id="19" name="תיבת טקסט 18">
            <a:extLst>
              <a:ext uri="{FF2B5EF4-FFF2-40B4-BE49-F238E27FC236}">
                <a16:creationId xmlns:a16="http://schemas.microsoft.com/office/drawing/2014/main" id="{DD856ED2-9A73-FB4E-D53E-C7CAA1BE59A8}"/>
              </a:ext>
            </a:extLst>
          </p:cNvPr>
          <p:cNvSpPr txBox="1"/>
          <p:nvPr/>
        </p:nvSpPr>
        <p:spPr>
          <a:xfrm>
            <a:off x="29858" y="2970730"/>
            <a:ext cx="3396607" cy="5143396"/>
          </a:xfrm>
          <a:prstGeom prst="rect">
            <a:avLst/>
          </a:prstGeom>
          <a:noFill/>
        </p:spPr>
        <p:txBody>
          <a:bodyPr wrap="square">
            <a:spAutoFit/>
          </a:bodyPr>
          <a:lstStyle/>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הרצאה </a:t>
            </a:r>
            <a:endParaRPr kumimoji="0" lang="he-IL" sz="105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r>
              <a:rPr lang="he-IL" sz="1050" dirty="0">
                <a:solidFill>
                  <a:srgbClr val="002060"/>
                </a:solidFill>
                <a:latin typeface="Segoe UI" panose="020B0502040204020203" pitchFamily="34" charset="0"/>
                <a:cs typeface="Segoe UI" panose="020B0502040204020203" pitchFamily="34" charset="0"/>
              </a:rPr>
              <a:t>במסגרת שיתוף הפעולה של ההתאחדות הישראלית לספורט נכים עם חברת בזן, הרצתה החודש החותרת הפראלימפית וכוכבת 'רוקדים עם כוכבים', </a:t>
            </a:r>
            <a:r>
              <a:rPr lang="he-IL" sz="1050" b="1" dirty="0">
                <a:solidFill>
                  <a:srgbClr val="002060"/>
                </a:solidFill>
                <a:latin typeface="Segoe UI" panose="020B0502040204020203" pitchFamily="34" charset="0"/>
                <a:cs typeface="Segoe UI" panose="020B0502040204020203" pitchFamily="34" charset="0"/>
              </a:rPr>
              <a:t>מורן סמואל</a:t>
            </a:r>
            <a:r>
              <a:rPr lang="he-IL" sz="1050" dirty="0">
                <a:solidFill>
                  <a:srgbClr val="002060"/>
                </a:solidFill>
                <a:latin typeface="Segoe UI" panose="020B0502040204020203" pitchFamily="34" charset="0"/>
                <a:cs typeface="Segoe UI" panose="020B0502040204020203" pitchFamily="34" charset="0"/>
              </a:rPr>
              <a:t>, בפני עשרות משוקמים במרכז השיקום בית </a:t>
            </a:r>
            <a:r>
              <a:rPr lang="he-IL" sz="1050" dirty="0" err="1">
                <a:solidFill>
                  <a:srgbClr val="002060"/>
                </a:solidFill>
                <a:latin typeface="Segoe UI" panose="020B0502040204020203" pitchFamily="34" charset="0"/>
                <a:cs typeface="Segoe UI" panose="020B0502040204020203" pitchFamily="34" charset="0"/>
              </a:rPr>
              <a:t>לוינשטין</a:t>
            </a:r>
            <a:r>
              <a:rPr lang="he-IL" sz="1050" dirty="0">
                <a:solidFill>
                  <a:srgbClr val="002060"/>
                </a:solidFill>
                <a:latin typeface="Segoe UI" panose="020B0502040204020203" pitchFamily="34" charset="0"/>
                <a:cs typeface="Segoe UI" panose="020B0502040204020203" pitchFamily="34" charset="0"/>
              </a:rPr>
              <a:t>.</a:t>
            </a:r>
          </a:p>
          <a:p>
            <a:pPr marL="0" marR="0" lvl="0" indent="0" algn="just" defTabSz="914400" rtl="1" eaLnBrk="1" fontAlgn="auto" latinLnBrk="0" hangingPunct="1">
              <a:lnSpc>
                <a:spcPts val="1800"/>
              </a:lnSpc>
              <a:spcBef>
                <a:spcPts val="0"/>
              </a:spcBef>
              <a:spcAft>
                <a:spcPts val="0"/>
              </a:spcAft>
              <a:buClrTx/>
              <a:buSzTx/>
              <a:buFontTx/>
              <a:buNone/>
              <a:tabLst/>
              <a:defRPr/>
            </a:pPr>
            <a:r>
              <a:rPr lang="he-IL" sz="1050" dirty="0">
                <a:solidFill>
                  <a:srgbClr val="002060"/>
                </a:solidFill>
                <a:latin typeface="Segoe UI" panose="020B0502040204020203" pitchFamily="34" charset="0"/>
                <a:cs typeface="Segoe UI" panose="020B0502040204020203" pitchFamily="34" charset="0"/>
              </a:rPr>
              <a:t>מעבר לחשיבות של ההרצאה עצמה, ישנה גם חשיבות למפגש הבלתי אמצעי שנוצר אחרי ההרצאה, בו משתפים חלק מהמשוקמים בסיפור חייהם האישי.     </a:t>
            </a:r>
          </a:p>
          <a:p>
            <a:pPr marL="0" marR="0" lvl="0" indent="0" algn="just" defTabSz="914400" rtl="1" eaLnBrk="1" fontAlgn="auto" latinLnBrk="0" hangingPunct="1">
              <a:lnSpc>
                <a:spcPts val="1800"/>
              </a:lnSpc>
              <a:spcBef>
                <a:spcPts val="0"/>
              </a:spcBef>
              <a:spcAft>
                <a:spcPts val="0"/>
              </a:spcAft>
              <a:buClrTx/>
              <a:buSzTx/>
              <a:buFontTx/>
              <a:buNone/>
              <a:tabLst/>
              <a:defRPr/>
            </a:pPr>
            <a:r>
              <a:rPr lang="he-IL" sz="1050" dirty="0">
                <a:solidFill>
                  <a:srgbClr val="002060"/>
                </a:solidFill>
                <a:latin typeface="Segoe UI" panose="020B0502040204020203" pitchFamily="34" charset="0"/>
                <a:cs typeface="Segoe UI" panose="020B0502040204020203" pitchFamily="34" charset="0"/>
              </a:rPr>
              <a:t>מורן סיפרה על כך: "בכל הרצאה יש רגע של מפגש עם הקהל שמלווה אותי הביתה. בבית </a:t>
            </a:r>
            <a:r>
              <a:rPr lang="he-IL" sz="1050" dirty="0" err="1">
                <a:solidFill>
                  <a:srgbClr val="002060"/>
                </a:solidFill>
                <a:latin typeface="Segoe UI" panose="020B0502040204020203" pitchFamily="34" charset="0"/>
                <a:cs typeface="Segoe UI" panose="020B0502040204020203" pitchFamily="34" charset="0"/>
              </a:rPr>
              <a:t>לוינשטין</a:t>
            </a:r>
            <a:r>
              <a:rPr lang="he-IL" sz="1050" dirty="0">
                <a:solidFill>
                  <a:srgbClr val="002060"/>
                </a:solidFill>
                <a:latin typeface="Segoe UI" panose="020B0502040204020203" pitchFamily="34" charset="0"/>
                <a:cs typeface="Segoe UI" panose="020B0502040204020203" pitchFamily="34" charset="0"/>
              </a:rPr>
              <a:t>, המקום שבו אני השתקמתי, לקחתי איתי את כולם. ניגשה אלי בסוף ההרצאה בחורה צעירה, </a:t>
            </a:r>
            <a:r>
              <a:rPr lang="he-IL" sz="1050" dirty="0" err="1">
                <a:solidFill>
                  <a:srgbClr val="002060"/>
                </a:solidFill>
                <a:latin typeface="Segoe UI" panose="020B0502040204020203" pitchFamily="34" charset="0"/>
                <a:cs typeface="Segoe UI" panose="020B0502040204020203" pitchFamily="34" charset="0"/>
              </a:rPr>
              <a:t>קוואדרפלגית</a:t>
            </a:r>
            <a:r>
              <a:rPr lang="he-IL" sz="1050" dirty="0">
                <a:solidFill>
                  <a:srgbClr val="002060"/>
                </a:solidFill>
                <a:latin typeface="Segoe UI" panose="020B0502040204020203" pitchFamily="34" charset="0"/>
                <a:cs typeface="Segoe UI" panose="020B0502040204020203" pitchFamily="34" charset="0"/>
              </a:rPr>
              <a:t> ושיתפה כמה המילים שלי הגיעו ברגע שהיא הכי היתה צריכה אותם ועוד בחור פגוע ראש שעדיין לא ממש מצליח לדבר התאמץ רק כדי לומר לי את המילה "תודה". היה מרגש".  </a:t>
            </a:r>
          </a:p>
          <a:p>
            <a:pPr marL="0" marR="0" lvl="0" indent="0" algn="just" defTabSz="914400" rtl="1" eaLnBrk="1" fontAlgn="auto" latinLnBrk="0" hangingPunct="1">
              <a:lnSpc>
                <a:spcPts val="1800"/>
              </a:lnSpc>
              <a:spcBef>
                <a:spcPts val="0"/>
              </a:spcBef>
              <a:spcAft>
                <a:spcPts val="0"/>
              </a:spcAft>
              <a:buClrTx/>
              <a:buSzTx/>
              <a:buFontTx/>
              <a:buNone/>
              <a:tabLst/>
              <a:defRPr/>
            </a:pPr>
            <a:endParaRPr lang="he-IL" sz="1050"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endParaRPr lang="he-IL" sz="1050"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endParaRPr lang="he-IL" sz="1050"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endParaRPr lang="he-IL" sz="1050"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endParaRPr lang="he-IL" sz="1050"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endParaRPr lang="he-IL" sz="1050"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endParaRPr kumimoji="0" lang="he-IL" sz="105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pic>
        <p:nvPicPr>
          <p:cNvPr id="23" name="תמונה 22" descr="בחורה על כיסא גלגלים מדברת למיקרופון ברקע מסך טלוויזיה גדול עם תמונת חותרת">
            <a:extLst>
              <a:ext uri="{FF2B5EF4-FFF2-40B4-BE49-F238E27FC236}">
                <a16:creationId xmlns:a16="http://schemas.microsoft.com/office/drawing/2014/main" id="{F7942E1C-10BF-3F12-54FA-B070BE91622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83412" y="6888803"/>
            <a:ext cx="3017178" cy="2462407"/>
          </a:xfrm>
          <a:prstGeom prst="rect">
            <a:avLst/>
          </a:prstGeom>
        </p:spPr>
      </p:pic>
    </p:spTree>
    <p:extLst>
      <p:ext uri="{BB962C8B-B14F-4D97-AF65-F5344CB8AC3E}">
        <p14:creationId xmlns:p14="http://schemas.microsoft.com/office/powerpoint/2010/main" val="2424290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71A1A-7B4C-ED0C-CD7A-6ED02BE12F96}"/>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8AF78DFA-DDE1-EA57-4AB5-0E13C4B6DA64}"/>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6858000" cy="1470012"/>
          </a:xfrm>
          <a:prstGeom prst="rect">
            <a:avLst/>
          </a:prstGeom>
        </p:spPr>
      </p:pic>
      <p:sp>
        <p:nvSpPr>
          <p:cNvPr id="5" name="TextBox 4">
            <a:extLst>
              <a:ext uri="{FF2B5EF4-FFF2-40B4-BE49-F238E27FC236}">
                <a16:creationId xmlns:a16="http://schemas.microsoft.com/office/drawing/2014/main" id="{3D675F33-CDCB-2484-60C9-2347E9AA3B3D}"/>
              </a:ext>
            </a:extLst>
          </p:cNvPr>
          <p:cNvSpPr txBox="1"/>
          <p:nvPr/>
        </p:nvSpPr>
        <p:spPr>
          <a:xfrm>
            <a:off x="2580724" y="371959"/>
            <a:ext cx="4230705" cy="523220"/>
          </a:xfrm>
          <a:prstGeom prst="rect">
            <a:avLst/>
          </a:prstGeom>
          <a:noFill/>
        </p:spPr>
        <p:txBody>
          <a:bodyPr wrap="square" rtlCol="1">
            <a:spAutoFit/>
          </a:bodyPr>
          <a:lstStyle/>
          <a:p>
            <a:r>
              <a:rPr lang="he-IL" sz="2800" b="1" dirty="0">
                <a:solidFill>
                  <a:schemeClr val="bg1"/>
                </a:solidFill>
                <a:latin typeface="Segoe UI Semilight" panose="020B0402040204020203" pitchFamily="34" charset="0"/>
                <a:cs typeface="Segoe UI Semilight" panose="020B0402040204020203" pitchFamily="34" charset="0"/>
              </a:rPr>
              <a:t>19 חם מהשטח</a:t>
            </a:r>
          </a:p>
        </p:txBody>
      </p:sp>
      <p:sp>
        <p:nvSpPr>
          <p:cNvPr id="7" name="TextBox 15">
            <a:extLst>
              <a:ext uri="{FF2B5EF4-FFF2-40B4-BE49-F238E27FC236}">
                <a16:creationId xmlns:a16="http://schemas.microsoft.com/office/drawing/2014/main" id="{FE0B08EC-7231-622E-C91B-02866E2EE8F1}"/>
              </a:ext>
            </a:extLst>
          </p:cNvPr>
          <p:cNvSpPr txBox="1"/>
          <p:nvPr/>
        </p:nvSpPr>
        <p:spPr>
          <a:xfrm>
            <a:off x="3394658" y="996356"/>
            <a:ext cx="3475571" cy="338554"/>
          </a:xfrm>
          <a:prstGeom prst="rect">
            <a:avLst/>
          </a:prstGeom>
          <a:noFill/>
        </p:spPr>
        <p:txBody>
          <a:bodyPr wrap="square" rtlCol="1">
            <a:spAutoFit/>
          </a:bodyPr>
          <a:lstStyle/>
          <a:p>
            <a:r>
              <a:rPr lang="he-IL" sz="1600" b="1" spc="3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6" name="כותרת 5">
            <a:extLst>
              <a:ext uri="{FF2B5EF4-FFF2-40B4-BE49-F238E27FC236}">
                <a16:creationId xmlns:a16="http://schemas.microsoft.com/office/drawing/2014/main" id="{3AADEDC0-E8E9-3995-DE0C-26F70B88F350}"/>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חם מהשטח</a:t>
            </a:r>
          </a:p>
        </p:txBody>
      </p:sp>
      <p:sp>
        <p:nvSpPr>
          <p:cNvPr id="2" name="מלבן 1">
            <a:extLst>
              <a:ext uri="{FF2B5EF4-FFF2-40B4-BE49-F238E27FC236}">
                <a16:creationId xmlns:a16="http://schemas.microsoft.com/office/drawing/2014/main" id="{6FE4E507-1513-750E-70AB-77B84E0EA719}"/>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תמונה 16" descr="תמונה שמכילה טקסט, גופן, גרפיקה, לוגו&#10;&#10;תוכן שנוצר על-ידי בינה מלאכותית עשוי להיות שגוי.">
            <a:extLst>
              <a:ext uri="{FF2B5EF4-FFF2-40B4-BE49-F238E27FC236}">
                <a16:creationId xmlns:a16="http://schemas.microsoft.com/office/drawing/2014/main" id="{864A50F6-AA07-D02A-DBF9-A74D88DE08F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8" name="תיבת טקסט 7">
            <a:extLst>
              <a:ext uri="{FF2B5EF4-FFF2-40B4-BE49-F238E27FC236}">
                <a16:creationId xmlns:a16="http://schemas.microsoft.com/office/drawing/2014/main" id="{1E9B5F4A-E6C0-242B-9322-D8BE65186F43}"/>
              </a:ext>
            </a:extLst>
          </p:cNvPr>
          <p:cNvSpPr txBox="1"/>
          <p:nvPr/>
        </p:nvSpPr>
        <p:spPr>
          <a:xfrm>
            <a:off x="8844" y="2051622"/>
            <a:ext cx="3500438" cy="307777"/>
          </a:xfrm>
          <a:prstGeom prst="rect">
            <a:avLst/>
          </a:prstGeom>
          <a:solidFill>
            <a:srgbClr val="00B0F0">
              <a:alpha val="58000"/>
            </a:srgbClr>
          </a:solidFill>
        </p:spPr>
        <p:txBody>
          <a:bodyPr wrap="square" lIns="0" rIns="0"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משרד הספורט </a:t>
            </a:r>
            <a:r>
              <a:rPr kumimoji="0" lang="he-IL"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שותפים לקידום הספורט הפראלימפי</a:t>
            </a:r>
            <a:endParaRPr kumimoji="0" lang="en-IL"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9" name="תמונה 8" descr="לוגו משרד התרבות והספורט">
            <a:extLst>
              <a:ext uri="{FF2B5EF4-FFF2-40B4-BE49-F238E27FC236}">
                <a16:creationId xmlns:a16="http://schemas.microsoft.com/office/drawing/2014/main" id="{F2291A66-4502-7015-ECC0-C57AEEF94D16}"/>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20358" y="1253102"/>
            <a:ext cx="1568033" cy="893979"/>
          </a:xfrm>
          <a:prstGeom prst="rect">
            <a:avLst/>
          </a:prstGeom>
        </p:spPr>
      </p:pic>
      <p:sp>
        <p:nvSpPr>
          <p:cNvPr id="19" name="TextBox 15">
            <a:extLst>
              <a:ext uri="{FF2B5EF4-FFF2-40B4-BE49-F238E27FC236}">
                <a16:creationId xmlns:a16="http://schemas.microsoft.com/office/drawing/2014/main" id="{5D4B75D8-D82A-7CB9-4B81-5316D989B387}"/>
              </a:ext>
            </a:extLst>
          </p:cNvPr>
          <p:cNvSpPr txBox="1"/>
          <p:nvPr/>
        </p:nvSpPr>
        <p:spPr>
          <a:xfrm>
            <a:off x="-71937" y="2053860"/>
            <a:ext cx="3475571" cy="338554"/>
          </a:xfrm>
          <a:prstGeom prst="rect">
            <a:avLst/>
          </a:prstGeom>
          <a:noFill/>
        </p:spPr>
        <p:txBody>
          <a:bodyPr wrap="square" rtlCol="1">
            <a:spAutoFit/>
          </a:bodyPr>
          <a:lstStyle/>
          <a:p>
            <a:r>
              <a:rPr lang="he-IL" sz="1600" b="1" spc="3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18" name="תיבת טקסט 17">
            <a:extLst>
              <a:ext uri="{FF2B5EF4-FFF2-40B4-BE49-F238E27FC236}">
                <a16:creationId xmlns:a16="http://schemas.microsoft.com/office/drawing/2014/main" id="{E6FA130E-C0C1-D698-AE64-DAB735FE3D7E}"/>
              </a:ext>
            </a:extLst>
          </p:cNvPr>
          <p:cNvSpPr txBox="1"/>
          <p:nvPr/>
        </p:nvSpPr>
        <p:spPr>
          <a:xfrm>
            <a:off x="3498857" y="1436087"/>
            <a:ext cx="3339874" cy="8418202"/>
          </a:xfrm>
          <a:prstGeom prst="rect">
            <a:avLst/>
          </a:prstGeom>
          <a:noFill/>
        </p:spPr>
        <p:txBody>
          <a:bodyPr wrap="square">
            <a:spAutoFit/>
          </a:bodyPr>
          <a:lstStyle/>
          <a:p>
            <a:pPr marR="0" lvl="0" algn="just" defTabSz="914400" rtl="1" eaLnBrk="1" fontAlgn="auto" latinLnBrk="0" hangingPunct="1">
              <a:lnSpc>
                <a:spcPts val="1700"/>
              </a:lnSpc>
              <a:spcBef>
                <a:spcPts val="0"/>
              </a:spcBef>
              <a:spcAft>
                <a:spcPts val="800"/>
              </a:spcAft>
              <a:buClrTx/>
              <a:buSzTx/>
              <a:tabLst/>
              <a:defRPr/>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במסגרת ההשקעה הגוברת בהתמקצעות המעטפת אשר מתלווה לספורטאים בתחרויות החשובות בחו"ל, הצטרף האנליסט אילי שליו לצוות שליווה את אליפות אירופה בכדור שער וכדורסל בכיסאות גלגלים, ביקשנו ממנו לספר על תפקידו באליפויות. </a:t>
            </a:r>
          </a:p>
          <a:p>
            <a:pPr marR="0" lvl="0" algn="just" defTabSz="914400" rtl="1" eaLnBrk="1" fontAlgn="auto" latinLnBrk="0" hangingPunct="1">
              <a:lnSpc>
                <a:spcPts val="1700"/>
              </a:lnSpc>
              <a:spcBef>
                <a:spcPts val="0"/>
              </a:spcBef>
              <a:spcAft>
                <a:spcPts val="800"/>
              </a:spcAft>
              <a:buClrTx/>
              <a:buSzTx/>
              <a:tabLst/>
              <a:defRPr/>
            </a:pPr>
            <a:r>
              <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rPr>
              <a:t>שמי איליי שלו, לפני כ 3 שנים הצטרפתי ליחידה למדע, טכנולוגיה וחדשנות של הוועד הפראלימפי, עם הקמת פרויקט </a:t>
            </a:r>
            <a:r>
              <a:rPr lang="he-IL" sz="1100" b="0" dirty="0" err="1">
                <a:solidFill>
                  <a:srgbClr val="002060"/>
                </a:solidFill>
                <a:latin typeface="Segoe UI" panose="020B0502040204020203" pitchFamily="34" charset="0"/>
                <a:cs typeface="Segoe UI" panose="020B0502040204020203" pitchFamily="34" charset="0"/>
                <a:sym typeface="Wingdings" panose="05000000000000000000" pitchFamily="2" charset="2"/>
              </a:rPr>
              <a:t>האנליטיקס</a:t>
            </a:r>
            <a:r>
              <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rPr>
              <a:t>, כאחד משני האנליסטים הראשונים. בחודש אוקטובר ליוויתי שתי נבחרות לאליפויות אירופה: תחילה את נבחרת הנשים בכדורשער בפינלנד, ולאחר מכן את נבחרת הגברים בכדורסל בכיסאות גלגלים בבוסניה.</a:t>
            </a:r>
          </a:p>
          <a:p>
            <a:pPr marR="0" lvl="0" algn="just" defTabSz="914400" rtl="1" eaLnBrk="1" fontAlgn="auto" latinLnBrk="0" hangingPunct="1">
              <a:lnSpc>
                <a:spcPts val="1700"/>
              </a:lnSpc>
              <a:spcBef>
                <a:spcPts val="0"/>
              </a:spcBef>
              <a:spcAft>
                <a:spcPts val="800"/>
              </a:spcAft>
              <a:buClrTx/>
              <a:buSzTx/>
              <a:tabLst/>
              <a:defRPr/>
            </a:pPr>
            <a:r>
              <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rPr>
              <a:t>כאנליסט של נבחרת, אני בתקשורת רציפה עם צוות האימון, מגיע לאימונים, לומד לעומק את הענף ואת סגנון המשחק והשחקנים, ומפתח כלי ניתוח לפי הצרכים של המאמן. המטרה היא לספק לצוות האימון מידע מעמיק, ברור ורלוונטי כדי לתמוך בהחלטות טקטיות בזמן אמת ולהתוות אסטרטגיה לטווח ארוך.</a:t>
            </a:r>
          </a:p>
          <a:p>
            <a:pPr marR="0" lvl="0" algn="just" defTabSz="914400" rtl="1" eaLnBrk="1" fontAlgn="auto" latinLnBrk="0" hangingPunct="1">
              <a:lnSpc>
                <a:spcPts val="1700"/>
              </a:lnSpc>
              <a:spcBef>
                <a:spcPts val="0"/>
              </a:spcBef>
              <a:spcAft>
                <a:spcPts val="800"/>
              </a:spcAft>
              <a:buClrTx/>
              <a:buSzTx/>
              <a:tabLst/>
              <a:defRPr/>
            </a:pP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נבחרת הנשים בכדורשער</a:t>
            </a:r>
          </a:p>
          <a:p>
            <a:pPr marR="0" lvl="0" algn="just" defTabSz="914400" rtl="1" eaLnBrk="1" fontAlgn="auto" latinLnBrk="0" hangingPunct="1">
              <a:lnSpc>
                <a:spcPts val="1700"/>
              </a:lnSpc>
              <a:spcBef>
                <a:spcPts val="0"/>
              </a:spcBef>
              <a:spcAft>
                <a:spcPts val="800"/>
              </a:spcAft>
              <a:buClrTx/>
              <a:buSzTx/>
              <a:tabLst/>
              <a:defRPr/>
            </a:pPr>
            <a:r>
              <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rPr>
              <a:t>את נבחרת הנשים כדורשער אני מלווה כבר שלוש שנים, בהן רשמה הנבחרת הישגים יוצאי דופן - כולל מדליית כסף במשחקי פריז 2024. </a:t>
            </a:r>
          </a:p>
          <a:p>
            <a:pPr marR="0" lvl="0" algn="just" defTabSz="914400" rtl="1" eaLnBrk="1" fontAlgn="auto" latinLnBrk="0" hangingPunct="1">
              <a:lnSpc>
                <a:spcPts val="1700"/>
              </a:lnSpc>
              <a:spcBef>
                <a:spcPts val="0"/>
              </a:spcBef>
              <a:spcAft>
                <a:spcPts val="800"/>
              </a:spcAft>
              <a:buClrTx/>
              <a:buSzTx/>
              <a:tabLst/>
              <a:defRPr/>
            </a:pPr>
            <a:r>
              <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rPr>
              <a:t>במהלך הטורניר אנחנו מצלמים את כל המשחקים, ובעזרת תוכנת ניתוח מהמתקדמות בעולם אני מתייג את הווידאו במידע שמאפשר לנו ניתוח מדויק: מי זרקה, מאיזה אזור במגרש, לאן נזרק הכדור, האם ההגנה בלמה בידיים או ברגליים, ועוד. כך אנחנו הופכים את הצפייה למשאב מחקרי - וצוות האימון יכול לקבל ברגע </a:t>
            </a:r>
            <a:r>
              <a:rPr lang="he-IL" sz="1100" b="0" dirty="0" err="1">
                <a:solidFill>
                  <a:srgbClr val="002060"/>
                </a:solidFill>
                <a:latin typeface="Segoe UI" panose="020B0502040204020203" pitchFamily="34" charset="0"/>
                <a:cs typeface="Segoe UI" panose="020B0502040204020203" pitchFamily="34" charset="0"/>
                <a:sym typeface="Wingdings" panose="05000000000000000000" pitchFamily="2" charset="2"/>
              </a:rPr>
              <a:t>פלייליסטים</a:t>
            </a:r>
            <a:r>
              <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rPr>
              <a:t> ייעודיים, למשל של כל השערים שספגה שחקנית מסוימת, או של כל הזריקות המסוכנות שההגנה שלנו התקשתה מולן. העבודה מתחלקת לשני חלקים מרכזיים - ניתוחי וידאו, וניתוחי נתונים מספריים. </a:t>
            </a:r>
          </a:p>
          <a:p>
            <a:pPr marR="0" lvl="0" algn="just" defTabSz="914400" rtl="1" eaLnBrk="1" fontAlgn="auto" latinLnBrk="0" hangingPunct="1">
              <a:lnSpc>
                <a:spcPts val="1700"/>
              </a:lnSpc>
              <a:spcBef>
                <a:spcPts val="0"/>
              </a:spcBef>
              <a:spcAft>
                <a:spcPts val="800"/>
              </a:spcAft>
              <a:buClrTx/>
              <a:buSzTx/>
              <a:tabLst/>
              <a:defRPr/>
            </a:pP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endParaRPr>
          </a:p>
          <a:p>
            <a:pPr marL="0" marR="0" lvl="0" indent="0" algn="just" defTabSz="914400" rtl="1" eaLnBrk="1" fontAlgn="auto" latinLnBrk="0" hangingPunct="1">
              <a:lnSpc>
                <a:spcPts val="1700"/>
              </a:lnSpc>
              <a:spcBef>
                <a:spcPts val="0"/>
              </a:spcBef>
              <a:spcAft>
                <a:spcPts val="800"/>
              </a:spcAft>
              <a:buClrTx/>
              <a:buSzTx/>
              <a:tabLst/>
              <a:defRPr/>
            </a:pP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endParaRPr>
          </a:p>
        </p:txBody>
      </p:sp>
      <p:sp>
        <p:nvSpPr>
          <p:cNvPr id="21" name="מקבילית 20">
            <a:extLst>
              <a:ext uri="{FF2B5EF4-FFF2-40B4-BE49-F238E27FC236}">
                <a16:creationId xmlns:a16="http://schemas.microsoft.com/office/drawing/2014/main" id="{6C09F088-5BB8-108C-433D-EF9D4422DEDB}"/>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he-IL" sz="1600" b="1" dirty="0">
                <a:solidFill>
                  <a:srgbClr val="001F7A"/>
                </a:solidFill>
                <a:latin typeface="Segoe UI" panose="020B0502040204020203" pitchFamily="34" charset="0"/>
                <a:cs typeface="Segoe UI" panose="020B0502040204020203" pitchFamily="34" charset="0"/>
              </a:rPr>
              <a:t>נובמבר 2025 גיליון 121</a:t>
            </a:r>
          </a:p>
        </p:txBody>
      </p:sp>
      <p:pic>
        <p:nvPicPr>
          <p:cNvPr id="22" name="תמונה 21">
            <a:extLst>
              <a:ext uri="{FF2B5EF4-FFF2-40B4-BE49-F238E27FC236}">
                <a16:creationId xmlns:a16="http://schemas.microsoft.com/office/drawing/2014/main" id="{7FE57D5A-53FB-A4D2-F77E-0F5023D38514}"/>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
        <p:nvSpPr>
          <p:cNvPr id="23" name="תיבת טקסט 22">
            <a:extLst>
              <a:ext uri="{FF2B5EF4-FFF2-40B4-BE49-F238E27FC236}">
                <a16:creationId xmlns:a16="http://schemas.microsoft.com/office/drawing/2014/main" id="{9BFD4DC7-0FB6-B735-B58E-7108A72DA0BF}"/>
              </a:ext>
            </a:extLst>
          </p:cNvPr>
          <p:cNvSpPr txBox="1"/>
          <p:nvPr/>
        </p:nvSpPr>
        <p:spPr>
          <a:xfrm>
            <a:off x="84868" y="9134338"/>
            <a:ext cx="3361737" cy="261610"/>
          </a:xfrm>
          <a:prstGeom prst="rect">
            <a:avLst/>
          </a:prstGeom>
          <a:noFill/>
        </p:spPr>
        <p:txBody>
          <a:bodyPr wrap="square">
            <a:spAutoFit/>
          </a:bodyPr>
          <a:lstStyle/>
          <a:p>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a:t>
            </a:r>
            <a:endParaRPr lang="he-IL" dirty="0">
              <a:cs typeface="Segoe UI" panose="020B0502040204020203" pitchFamily="34" charset="0"/>
            </a:endParaRPr>
          </a:p>
        </p:txBody>
      </p:sp>
      <p:sp>
        <p:nvSpPr>
          <p:cNvPr id="13" name="מקבילית 12">
            <a:extLst>
              <a:ext uri="{FF2B5EF4-FFF2-40B4-BE49-F238E27FC236}">
                <a16:creationId xmlns:a16="http://schemas.microsoft.com/office/drawing/2014/main" id="{9E10F110-7A70-7285-B121-E7BCAA4A2795}"/>
              </a:ext>
            </a:extLst>
          </p:cNvPr>
          <p:cNvSpPr/>
          <p:nvPr/>
        </p:nvSpPr>
        <p:spPr>
          <a:xfrm>
            <a:off x="3951757" y="1135112"/>
            <a:ext cx="3475570" cy="334900"/>
          </a:xfrm>
          <a:prstGeom prst="parallelogram">
            <a:avLst>
              <a:gd name="adj" fmla="val 74382"/>
            </a:avLst>
          </a:prstGeom>
          <a:solidFill>
            <a:srgbClr val="CBA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srgbClr val="7030A0"/>
              </a:solidFill>
              <a:effectLst/>
              <a:uLnTx/>
              <a:uFillTx/>
              <a:latin typeface="Calibri" panose="020F0502020204030204"/>
              <a:ea typeface="+mn-ea"/>
              <a:cs typeface="Arial" panose="020B0604020202020204" pitchFamily="34" charset="0"/>
            </a:endParaRPr>
          </a:p>
        </p:txBody>
      </p:sp>
      <p:sp>
        <p:nvSpPr>
          <p:cNvPr id="16" name="תיבת טקסט 15">
            <a:extLst>
              <a:ext uri="{FF2B5EF4-FFF2-40B4-BE49-F238E27FC236}">
                <a16:creationId xmlns:a16="http://schemas.microsoft.com/office/drawing/2014/main" id="{17470139-810E-0BFD-9E2D-59DC6A348626}"/>
              </a:ext>
            </a:extLst>
          </p:cNvPr>
          <p:cNvSpPr txBox="1"/>
          <p:nvPr/>
        </p:nvSpPr>
        <p:spPr>
          <a:xfrm>
            <a:off x="3880686" y="1008450"/>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אילי עושה את אירופה </a:t>
            </a:r>
          </a:p>
        </p:txBody>
      </p:sp>
      <p:sp>
        <p:nvSpPr>
          <p:cNvPr id="20" name="תיבת טקסט 19">
            <a:extLst>
              <a:ext uri="{FF2B5EF4-FFF2-40B4-BE49-F238E27FC236}">
                <a16:creationId xmlns:a16="http://schemas.microsoft.com/office/drawing/2014/main" id="{FDAD8161-2389-0049-92F7-26EAFB1A4216}"/>
              </a:ext>
            </a:extLst>
          </p:cNvPr>
          <p:cNvSpPr txBox="1"/>
          <p:nvPr/>
        </p:nvSpPr>
        <p:spPr>
          <a:xfrm>
            <a:off x="63760" y="2397540"/>
            <a:ext cx="3339874" cy="6802375"/>
          </a:xfrm>
          <a:prstGeom prst="rect">
            <a:avLst/>
          </a:prstGeom>
          <a:noFill/>
        </p:spPr>
        <p:txBody>
          <a:bodyPr wrap="square">
            <a:spAutoFit/>
          </a:bodyPr>
          <a:lstStyle/>
          <a:p>
            <a:pPr marR="0" lvl="0" algn="just" defTabSz="914400" rtl="1" eaLnBrk="1" fontAlgn="auto" latinLnBrk="0" hangingPunct="1">
              <a:lnSpc>
                <a:spcPts val="1700"/>
              </a:lnSpc>
              <a:spcBef>
                <a:spcPts val="0"/>
              </a:spcBef>
              <a:spcAft>
                <a:spcPts val="800"/>
              </a:spcAft>
              <a:buClrTx/>
              <a:buSzTx/>
              <a:tabLst/>
              <a:defRPr/>
            </a:pPr>
            <a:r>
              <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rPr>
              <a:t>כאנליסט של נבחרת, אני בתקשורת רציפה עם צוות האימון, מגיע לאימונים, לומד לעומק את הענף ואת סגנון המשחק והשחקנים, ומפתח כלי ניתוח לפי הצרכים של המאמן. המטרה היא לספק לצוות האימון מידע מעמיק, ברור ורלוונטי כדי לתמוך בהחלטות טקטיות בזמן אמת ולהתוות אסטרטגיה לטווח ארוך.</a:t>
            </a:r>
          </a:p>
          <a:p>
            <a:pPr marR="0" lvl="0" algn="just" defTabSz="914400" rtl="1" eaLnBrk="1" fontAlgn="auto" latinLnBrk="0" hangingPunct="1">
              <a:lnSpc>
                <a:spcPts val="1700"/>
              </a:lnSpc>
              <a:spcBef>
                <a:spcPts val="0"/>
              </a:spcBef>
              <a:spcAft>
                <a:spcPts val="800"/>
              </a:spcAft>
              <a:buClrTx/>
              <a:buSzTx/>
              <a:tabLst/>
              <a:defRPr/>
            </a:pPr>
            <a:r>
              <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rPr>
              <a:t>את נבחרת הנשים כדורשער אני מלווה כבר שלוש שנים, בהן רשמה הנבחרת הישגים יוצאי דופן - כולל מדליית כסף במשחקי פריז 2024. </a:t>
            </a:r>
          </a:p>
          <a:p>
            <a:pPr marR="0" lvl="0" algn="just" defTabSz="914400" rtl="1" eaLnBrk="1" fontAlgn="auto" latinLnBrk="0" hangingPunct="1">
              <a:lnSpc>
                <a:spcPts val="1700"/>
              </a:lnSpc>
              <a:spcBef>
                <a:spcPts val="0"/>
              </a:spcBef>
              <a:spcAft>
                <a:spcPts val="800"/>
              </a:spcAft>
              <a:buClrTx/>
              <a:buSzTx/>
              <a:tabLst/>
              <a:defRPr/>
            </a:pPr>
            <a:r>
              <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rPr>
              <a:t>במהלך הטורניר אנחנו מצלמים את כל המשחקים, ובעזרת תוכנת ניתוח מהמתקדמות בעולם אני מתייג את הווידאו במידע שמאפשר לנו ניתוח מדויק: מי זרקה, מאיזה אזור במגרש, לאן נזרק הכדור, האם ההגנה בלמה בידיים או ברגליים, ועוד. כך אנחנו הופכים את הצפייה למשאב מחקרי - וצוות האימון יכול לקבל ברגע </a:t>
            </a:r>
            <a:r>
              <a:rPr lang="he-IL" sz="1100" b="0" dirty="0" err="1">
                <a:solidFill>
                  <a:srgbClr val="002060"/>
                </a:solidFill>
                <a:latin typeface="Segoe UI" panose="020B0502040204020203" pitchFamily="34" charset="0"/>
                <a:cs typeface="Segoe UI" panose="020B0502040204020203" pitchFamily="34" charset="0"/>
                <a:sym typeface="Wingdings" panose="05000000000000000000" pitchFamily="2" charset="2"/>
              </a:rPr>
              <a:t>פלייליסטים</a:t>
            </a:r>
            <a:r>
              <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rPr>
              <a:t> ייעודיים, למשל של כל השערים שספגה שחקנית מסוימת, או של כל הזריקות המסוכנות שההגנה שלנו התקשתה מולן. העבודה מתחלקת לשני חלקים מרכזיים - ניתוחי וידאו, וניתוחי נתונים מספריים. </a:t>
            </a:r>
          </a:p>
          <a:p>
            <a:pPr marR="0" lvl="0" algn="just" defTabSz="914400" rtl="1" eaLnBrk="1" fontAlgn="auto" latinLnBrk="0" hangingPunct="1">
              <a:lnSpc>
                <a:spcPts val="1700"/>
              </a:lnSpc>
              <a:spcBef>
                <a:spcPts val="0"/>
              </a:spcBef>
              <a:spcAft>
                <a:spcPts val="800"/>
              </a:spcAft>
              <a:buClrTx/>
              <a:buSzTx/>
              <a:tabLst/>
              <a:defRPr/>
            </a:pPr>
            <a:r>
              <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rPr>
              <a:t>וידאו: לקראת כל משחק אנחנו צופים בחלקים המעניינים ממשחקים קודמים של היריבה שלנו, ובחלקים רלוונטיים מהמשחקים הקודמים שלנו. לדוגמה - בלחיצת כפתור אני יכול לייצר </a:t>
            </a:r>
            <a:r>
              <a:rPr lang="he-IL" sz="1100" b="0" dirty="0" err="1">
                <a:solidFill>
                  <a:srgbClr val="002060"/>
                </a:solidFill>
                <a:latin typeface="Segoe UI" panose="020B0502040204020203" pitchFamily="34" charset="0"/>
                <a:cs typeface="Segoe UI" panose="020B0502040204020203" pitchFamily="34" charset="0"/>
                <a:sym typeface="Wingdings" panose="05000000000000000000" pitchFamily="2" charset="2"/>
              </a:rPr>
              <a:t>פלייליסט</a:t>
            </a:r>
            <a:r>
              <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rPr>
              <a:t> של כל הגולים ששחקנית מספר 6 בנבחרת פולין ספגה במהלך הטורניר כדי לזהות את החולשות שלה, או של כל הזריקות המסוכנות שההגנה שלנו התקשתה מולם בטורניר.</a:t>
            </a:r>
          </a:p>
          <a:p>
            <a:pPr marL="0" marR="0" lvl="0" indent="0" algn="just" defTabSz="914400" rtl="1" eaLnBrk="1" fontAlgn="auto" latinLnBrk="0" hangingPunct="1">
              <a:lnSpc>
                <a:spcPts val="1700"/>
              </a:lnSpc>
              <a:spcBef>
                <a:spcPts val="0"/>
              </a:spcBef>
              <a:spcAft>
                <a:spcPts val="800"/>
              </a:spcAft>
              <a:buClrTx/>
              <a:buSzTx/>
              <a:tabLst/>
              <a:defRPr/>
            </a:pP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endParaRPr>
          </a:p>
        </p:txBody>
      </p:sp>
    </p:spTree>
    <p:extLst>
      <p:ext uri="{BB962C8B-B14F-4D97-AF65-F5344CB8AC3E}">
        <p14:creationId xmlns:p14="http://schemas.microsoft.com/office/powerpoint/2010/main" val="276185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תמונה 20" descr="המאמן ועוזר המאמן מתדרכים את שלושת שחקני הכדורשער בפסק זמן">
            <a:extLst>
              <a:ext uri="{FF2B5EF4-FFF2-40B4-BE49-F238E27FC236}">
                <a16:creationId xmlns:a16="http://schemas.microsoft.com/office/drawing/2014/main" id="{908CEB84-ABFA-A263-5149-96A552C1064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088172" y="6449482"/>
            <a:ext cx="3429000" cy="2066559"/>
          </a:xfrm>
          <a:prstGeom prst="rect">
            <a:avLst/>
          </a:prstGeom>
        </p:spPr>
      </p:pic>
      <p:pic>
        <p:nvPicPr>
          <p:cNvPr id="4" name="תמונה 3">
            <a:extLs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57036"/>
            <a:ext cx="6858000" cy="2269330"/>
          </a:xfrm>
          <a:prstGeom prst="rect">
            <a:avLst/>
          </a:prstGeom>
        </p:spPr>
      </p:pic>
      <p:sp>
        <p:nvSpPr>
          <p:cNvPr id="6" name="מלבן 5"/>
          <p:cNvSpPr/>
          <p:nvPr/>
        </p:nvSpPr>
        <p:spPr>
          <a:xfrm>
            <a:off x="625071" y="562795"/>
            <a:ext cx="2285948" cy="338554"/>
          </a:xfrm>
          <a:prstGeom prst="rect">
            <a:avLst/>
          </a:prstGeom>
        </p:spPr>
        <p:txBody>
          <a:bodyPr wrap="square">
            <a:spAutoFit/>
          </a:bodyPr>
          <a:lstStyle/>
          <a:p>
            <a:r>
              <a:rPr lang="he-IL" sz="1600" b="1" dirty="0">
                <a:solidFill>
                  <a:srgbClr val="001F7A"/>
                </a:solidFill>
                <a:latin typeface="Segoe UI Semilight" panose="020B0402040204020203" pitchFamily="34" charset="0"/>
                <a:ea typeface="Tahoma" panose="020B0604030504040204" pitchFamily="34" charset="0"/>
                <a:cs typeface="Segoe UI Semilight" panose="020B0402040204020203" pitchFamily="34" charset="0"/>
              </a:rPr>
              <a:t>נובמבר 2025</a:t>
            </a:r>
          </a:p>
        </p:txBody>
      </p:sp>
      <p:sp>
        <p:nvSpPr>
          <p:cNvPr id="9" name="מלבן 8"/>
          <p:cNvSpPr/>
          <p:nvPr/>
        </p:nvSpPr>
        <p:spPr>
          <a:xfrm>
            <a:off x="321149" y="1908323"/>
            <a:ext cx="2454484" cy="527624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lnSpc>
                <a:spcPct val="250000"/>
              </a:lnSpc>
            </a:pPr>
            <a:r>
              <a:rPr lang="he-IL" sz="1400" b="1" dirty="0">
                <a:solidFill>
                  <a:srgbClr val="002060"/>
                </a:solidFill>
                <a:latin typeface="Tahoma" panose="020B0604030504040204" pitchFamily="34" charset="0"/>
                <a:ea typeface="Tahoma" panose="020B0604030504040204" pitchFamily="34" charset="0"/>
                <a:cs typeface="Tahoma" panose="020B0604030504040204" pitchFamily="34" charset="0"/>
              </a:rPr>
              <a:t>מה בפראתון</a:t>
            </a:r>
            <a:endParaRPr lang="he-IL" sz="12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ct val="250000"/>
              </a:lnSpc>
              <a:buClr>
                <a:srgbClr val="002060"/>
              </a:buClr>
              <a:buFont typeface="Wingdings 3" panose="05040102010807070707" pitchFamily="18" charset="2"/>
              <a:buChar char="t"/>
            </a:pPr>
            <a:r>
              <a:rPr lang="he-IL" sz="1200" dirty="0">
                <a:solidFill>
                  <a:srgbClr val="002060"/>
                </a:solidFill>
                <a:latin typeface="Tahoma" panose="020B0604030504040204" pitchFamily="34" charset="0"/>
                <a:ea typeface="Tahoma" panose="020B0604030504040204" pitchFamily="34" charset="0"/>
                <a:cs typeface="Tahoma" panose="020B0604030504040204" pitchFamily="34" charset="0"/>
              </a:rPr>
              <a:t>מה יקרה		</a:t>
            </a:r>
            <a:r>
              <a:rPr lang="he-IL" sz="1200" b="1" dirty="0">
                <a:solidFill>
                  <a:srgbClr val="002060"/>
                </a:solidFill>
                <a:latin typeface="Tahoma" panose="020B0604030504040204" pitchFamily="34" charset="0"/>
                <a:ea typeface="Tahoma" panose="020B0604030504040204" pitchFamily="34" charset="0"/>
                <a:cs typeface="Tahoma" panose="020B0604030504040204" pitchFamily="34" charset="0"/>
              </a:rPr>
              <a:t>| 3</a:t>
            </a:r>
            <a:endParaRPr lang="he-IL"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ct val="250000"/>
              </a:lnSpc>
              <a:buClr>
                <a:srgbClr val="002060"/>
              </a:buClr>
              <a:buFont typeface="Wingdings 3" panose="05040102010807070707" pitchFamily="18" charset="2"/>
              <a:buChar char="t"/>
            </a:pPr>
            <a:r>
              <a:rPr lang="he-IL" sz="1200" dirty="0">
                <a:solidFill>
                  <a:srgbClr val="002060"/>
                </a:solidFill>
                <a:latin typeface="Tahoma" panose="020B0604030504040204" pitchFamily="34" charset="0"/>
                <a:ea typeface="Tahoma" panose="020B0604030504040204" pitchFamily="34" charset="0"/>
                <a:cs typeface="Tahoma" panose="020B0604030504040204" pitchFamily="34" charset="0"/>
              </a:rPr>
              <a:t>משולחן היו"ר	</a:t>
            </a:r>
            <a:r>
              <a:rPr lang="he-IL" sz="1200" b="1" dirty="0">
                <a:solidFill>
                  <a:srgbClr val="002060"/>
                </a:solidFill>
                <a:latin typeface="Tahoma" panose="020B0604030504040204" pitchFamily="34" charset="0"/>
                <a:ea typeface="Tahoma" panose="020B0604030504040204" pitchFamily="34" charset="0"/>
                <a:cs typeface="Tahoma" panose="020B0604030504040204" pitchFamily="34" charset="0"/>
              </a:rPr>
              <a:t>| 4</a:t>
            </a:r>
          </a:p>
          <a:p>
            <a:pPr marL="285750" indent="-285750">
              <a:lnSpc>
                <a:spcPct val="250000"/>
              </a:lnSpc>
              <a:buClr>
                <a:srgbClr val="002060"/>
              </a:buClr>
              <a:buFont typeface="Wingdings 3" panose="05040102010807070707" pitchFamily="18" charset="2"/>
              <a:buChar char="t"/>
            </a:pPr>
            <a:r>
              <a:rPr lang="he-IL" sz="1200" dirty="0">
                <a:solidFill>
                  <a:srgbClr val="002060"/>
                </a:solidFill>
                <a:latin typeface="Tahoma" panose="020B0604030504040204" pitchFamily="34" charset="0"/>
                <a:ea typeface="Tahoma" panose="020B0604030504040204" pitchFamily="34" charset="0"/>
                <a:cs typeface="Tahoma" panose="020B0604030504040204" pitchFamily="34" charset="0"/>
              </a:rPr>
              <a:t>סקירת מנכ"ל	</a:t>
            </a:r>
            <a:r>
              <a:rPr lang="he-IL" sz="1200" b="1" dirty="0">
                <a:solidFill>
                  <a:srgbClr val="002060"/>
                </a:solidFill>
                <a:latin typeface="Tahoma" panose="020B0604030504040204" pitchFamily="34" charset="0"/>
                <a:ea typeface="Tahoma" panose="020B0604030504040204" pitchFamily="34" charset="0"/>
                <a:cs typeface="Tahoma" panose="020B0604030504040204" pitchFamily="34" charset="0"/>
              </a:rPr>
              <a:t>| 5</a:t>
            </a:r>
            <a:endParaRPr lang="he-IL"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ct val="250000"/>
              </a:lnSpc>
              <a:buClr>
                <a:srgbClr val="002060"/>
              </a:buClr>
              <a:buFont typeface="Wingdings 3" panose="05040102010807070707" pitchFamily="18" charset="2"/>
              <a:buChar char="t"/>
            </a:pPr>
            <a:r>
              <a:rPr lang="he-IL" sz="1200" dirty="0">
                <a:solidFill>
                  <a:srgbClr val="002060"/>
                </a:solidFill>
                <a:latin typeface="Tahoma" panose="020B0604030504040204" pitchFamily="34" charset="0"/>
                <a:ea typeface="Tahoma" panose="020B0604030504040204" pitchFamily="34" charset="0"/>
                <a:cs typeface="Tahoma" panose="020B0604030504040204" pitchFamily="34" charset="0"/>
              </a:rPr>
              <a:t>הישג החודש	</a:t>
            </a:r>
            <a:r>
              <a:rPr lang="he-IL" sz="1200" b="1" dirty="0">
                <a:solidFill>
                  <a:srgbClr val="002060"/>
                </a:solidFill>
                <a:latin typeface="Tahoma" panose="020B0604030504040204" pitchFamily="34" charset="0"/>
                <a:ea typeface="Tahoma" panose="020B0604030504040204" pitchFamily="34" charset="0"/>
                <a:cs typeface="Tahoma" panose="020B0604030504040204" pitchFamily="34" charset="0"/>
              </a:rPr>
              <a:t>| 6</a:t>
            </a:r>
            <a:endParaRPr lang="he-IL"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ct val="250000"/>
              </a:lnSpc>
              <a:buClr>
                <a:srgbClr val="002060"/>
              </a:buClr>
              <a:buFont typeface="Wingdings 3" panose="05040102010807070707" pitchFamily="18" charset="2"/>
              <a:buChar char="t"/>
            </a:pPr>
            <a:r>
              <a:rPr lang="he-IL" sz="1200" dirty="0">
                <a:solidFill>
                  <a:srgbClr val="002060"/>
                </a:solidFill>
                <a:latin typeface="Tahoma" panose="020B0604030504040204" pitchFamily="34" charset="0"/>
                <a:ea typeface="Tahoma" panose="020B0604030504040204" pitchFamily="34" charset="0"/>
                <a:cs typeface="Tahoma" panose="020B0604030504040204" pitchFamily="34" charset="0"/>
              </a:rPr>
              <a:t>בעולם		</a:t>
            </a:r>
            <a:r>
              <a:rPr lang="he-IL" sz="1200" b="1" dirty="0">
                <a:solidFill>
                  <a:srgbClr val="002060"/>
                </a:solidFill>
                <a:latin typeface="Tahoma" panose="020B0604030504040204" pitchFamily="34" charset="0"/>
                <a:ea typeface="Tahoma" panose="020B0604030504040204" pitchFamily="34" charset="0"/>
                <a:cs typeface="Tahoma" panose="020B0604030504040204" pitchFamily="34" charset="0"/>
              </a:rPr>
              <a:t>| 7</a:t>
            </a:r>
          </a:p>
          <a:p>
            <a:pPr marL="285750" indent="-285750">
              <a:lnSpc>
                <a:spcPct val="250000"/>
              </a:lnSpc>
              <a:buClr>
                <a:srgbClr val="002060"/>
              </a:buClr>
              <a:buFont typeface="Wingdings 3" panose="05040102010807070707" pitchFamily="18" charset="2"/>
              <a:buChar char="t"/>
            </a:pPr>
            <a:r>
              <a:rPr lang="he-IL" sz="1200" dirty="0">
                <a:solidFill>
                  <a:srgbClr val="002060"/>
                </a:solidFill>
                <a:latin typeface="Tahoma" panose="020B0604030504040204" pitchFamily="34" charset="0"/>
                <a:ea typeface="Tahoma" panose="020B0604030504040204" pitchFamily="34" charset="0"/>
                <a:cs typeface="Tahoma" panose="020B0604030504040204" pitchFamily="34" charset="0"/>
              </a:rPr>
              <a:t>חדשות		</a:t>
            </a:r>
            <a:r>
              <a:rPr lang="he-IL" sz="1200" b="1" dirty="0">
                <a:solidFill>
                  <a:srgbClr val="002060"/>
                </a:solidFill>
                <a:latin typeface="Tahoma" panose="020B0604030504040204" pitchFamily="34" charset="0"/>
                <a:ea typeface="Tahoma" panose="020B0604030504040204" pitchFamily="34" charset="0"/>
                <a:cs typeface="Tahoma" panose="020B0604030504040204" pitchFamily="34" charset="0"/>
              </a:rPr>
              <a:t>| 14</a:t>
            </a:r>
            <a:endParaRPr lang="he-IL"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ct val="250000"/>
              </a:lnSpc>
              <a:buClr>
                <a:srgbClr val="002060"/>
              </a:buClr>
              <a:buFont typeface="Wingdings 3" panose="05040102010807070707" pitchFamily="18" charset="2"/>
              <a:buChar char="t"/>
            </a:pPr>
            <a:r>
              <a:rPr lang="he-IL" sz="1200" dirty="0">
                <a:solidFill>
                  <a:srgbClr val="002060"/>
                </a:solidFill>
                <a:latin typeface="Tahoma" panose="020B0604030504040204" pitchFamily="34" charset="0"/>
                <a:ea typeface="Tahoma" panose="020B0604030504040204" pitchFamily="34" charset="0"/>
                <a:cs typeface="Tahoma" panose="020B0604030504040204" pitchFamily="34" charset="0"/>
              </a:rPr>
              <a:t>בארץ		</a:t>
            </a:r>
            <a:r>
              <a:rPr lang="he-IL" sz="1200" b="1" dirty="0">
                <a:solidFill>
                  <a:srgbClr val="002060"/>
                </a:solidFill>
                <a:latin typeface="Tahoma" panose="020B0604030504040204" pitchFamily="34" charset="0"/>
                <a:ea typeface="Tahoma" panose="020B0604030504040204" pitchFamily="34" charset="0"/>
                <a:cs typeface="Tahoma" panose="020B0604030504040204" pitchFamily="34" charset="0"/>
              </a:rPr>
              <a:t>|</a:t>
            </a:r>
            <a:r>
              <a:rPr lang="he-IL" sz="12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he-IL" sz="1200" b="1" dirty="0">
                <a:solidFill>
                  <a:srgbClr val="002060"/>
                </a:solidFill>
                <a:latin typeface="Tahoma" panose="020B0604030504040204" pitchFamily="34" charset="0"/>
                <a:ea typeface="Tahoma" panose="020B0604030504040204" pitchFamily="34" charset="0"/>
                <a:cs typeface="Tahoma" panose="020B0604030504040204" pitchFamily="34" charset="0"/>
              </a:rPr>
              <a:t>17</a:t>
            </a:r>
          </a:p>
          <a:p>
            <a:pPr marL="285750" indent="-285750">
              <a:lnSpc>
                <a:spcPct val="250000"/>
              </a:lnSpc>
              <a:buClr>
                <a:srgbClr val="002060"/>
              </a:buClr>
              <a:buFont typeface="Wingdings 3" panose="05040102010807070707" pitchFamily="18" charset="2"/>
              <a:buChar char="t"/>
            </a:pPr>
            <a:r>
              <a:rPr lang="he-IL" sz="1200" dirty="0">
                <a:solidFill>
                  <a:srgbClr val="002060"/>
                </a:solidFill>
                <a:latin typeface="Tahoma" panose="020B0604030504040204" pitchFamily="34" charset="0"/>
                <a:ea typeface="Tahoma" panose="020B0604030504040204" pitchFamily="34" charset="0"/>
                <a:cs typeface="Tahoma" panose="020B0604030504040204" pitchFamily="34" charset="0"/>
              </a:rPr>
              <a:t>חם מהשטח	</a:t>
            </a:r>
            <a:r>
              <a:rPr lang="he-IL" sz="1200" b="1" dirty="0">
                <a:solidFill>
                  <a:srgbClr val="002060"/>
                </a:solidFill>
                <a:latin typeface="Tahoma" panose="020B0604030504040204" pitchFamily="34" charset="0"/>
                <a:ea typeface="Tahoma" panose="020B0604030504040204" pitchFamily="34" charset="0"/>
                <a:cs typeface="Tahoma" panose="020B0604030504040204" pitchFamily="34" charset="0"/>
              </a:rPr>
              <a:t>| 19</a:t>
            </a:r>
            <a:endParaRPr lang="he-IL"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ct val="250000"/>
              </a:lnSpc>
              <a:buClr>
                <a:srgbClr val="002060"/>
              </a:buClr>
              <a:buFont typeface="Wingdings 3" panose="05040102010807070707" pitchFamily="18" charset="2"/>
              <a:buChar char="t"/>
            </a:pPr>
            <a:r>
              <a:rPr lang="he-IL" sz="1200" dirty="0">
                <a:solidFill>
                  <a:srgbClr val="002060"/>
                </a:solidFill>
                <a:latin typeface="Tahoma" panose="020B0604030504040204" pitchFamily="34" charset="0"/>
                <a:ea typeface="Tahoma" panose="020B0604030504040204" pitchFamily="34" charset="0"/>
                <a:cs typeface="Tahoma" panose="020B0604030504040204" pitchFamily="34" charset="0"/>
              </a:rPr>
              <a:t>הארכיון זוכר	</a:t>
            </a:r>
            <a:r>
              <a:rPr lang="he-IL" sz="1200" b="1" dirty="0">
                <a:solidFill>
                  <a:srgbClr val="002060"/>
                </a:solidFill>
                <a:latin typeface="Tahoma" panose="020B0604030504040204" pitchFamily="34" charset="0"/>
                <a:ea typeface="Tahoma" panose="020B0604030504040204" pitchFamily="34" charset="0"/>
                <a:cs typeface="Tahoma" panose="020B0604030504040204" pitchFamily="34" charset="0"/>
              </a:rPr>
              <a:t>| 21</a:t>
            </a:r>
            <a:endParaRPr lang="he-IL"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ct val="250000"/>
              </a:lnSpc>
              <a:buClr>
                <a:srgbClr val="002060"/>
              </a:buClr>
              <a:buFont typeface="Wingdings 3" panose="05040102010807070707" pitchFamily="18" charset="2"/>
              <a:buChar char="t"/>
            </a:pPr>
            <a:r>
              <a:rPr lang="he-IL" sz="1200" dirty="0">
                <a:solidFill>
                  <a:srgbClr val="002060"/>
                </a:solidFill>
                <a:latin typeface="Tahoma" panose="020B0604030504040204" pitchFamily="34" charset="0"/>
                <a:ea typeface="Tahoma" panose="020B0604030504040204" pitchFamily="34" charset="0"/>
                <a:cs typeface="Tahoma" panose="020B0604030504040204" pitchFamily="34" charset="0"/>
              </a:rPr>
              <a:t>על רגל אחת 	</a:t>
            </a:r>
            <a:r>
              <a:rPr lang="he-IL" sz="1200" b="1" dirty="0">
                <a:solidFill>
                  <a:srgbClr val="002060"/>
                </a:solidFill>
                <a:latin typeface="Tahoma" panose="020B0604030504040204" pitchFamily="34" charset="0"/>
                <a:ea typeface="Tahoma" panose="020B0604030504040204" pitchFamily="34" charset="0"/>
                <a:cs typeface="Tahoma" panose="020B0604030504040204" pitchFamily="34" charset="0"/>
              </a:rPr>
              <a:t>| 22</a:t>
            </a:r>
          </a:p>
        </p:txBody>
      </p:sp>
      <p:sp>
        <p:nvSpPr>
          <p:cNvPr id="8" name="מלבן 7"/>
          <p:cNvSpPr/>
          <p:nvPr/>
        </p:nvSpPr>
        <p:spPr>
          <a:xfrm>
            <a:off x="3096782" y="1908323"/>
            <a:ext cx="3411781" cy="441522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0" marR="0" lvl="0" indent="0" algn="just" defTabSz="914400" rtl="1" eaLnBrk="1" fontAlgn="auto" latinLnBrk="0" hangingPunct="1">
              <a:lnSpc>
                <a:spcPct val="150000"/>
              </a:lnSpc>
              <a:spcBef>
                <a:spcPts val="0"/>
              </a:spcBef>
              <a:spcAft>
                <a:spcPts val="800"/>
              </a:spcAft>
              <a:buClrTx/>
              <a:buSzTx/>
              <a:buFontTx/>
              <a:buNone/>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קוראות וקוראים יקרים,</a:t>
            </a:r>
          </a:p>
          <a:p>
            <a:pPr marL="0" marR="0" lvl="0" indent="0" algn="just" defTabSz="914400" rtl="1" eaLnBrk="1" fontAlgn="auto" latinLnBrk="0" hangingPunct="1">
              <a:lnSpc>
                <a:spcPct val="150000"/>
              </a:lnSpc>
              <a:spcBef>
                <a:spcPts val="0"/>
              </a:spcBef>
              <a:spcAft>
                <a:spcPts val="80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בחודש אוקטובר, הפעילות בארץ היתה בפגרה ואט אט אנו חוזרים לפעילות מלאה. </a:t>
            </a:r>
          </a:p>
          <a:p>
            <a:pPr marL="0" marR="0" lvl="0" indent="0" algn="just" defTabSz="914400" rtl="1" eaLnBrk="1" fontAlgn="auto" latinLnBrk="0" hangingPunct="1">
              <a:lnSpc>
                <a:spcPct val="150000"/>
              </a:lnSpc>
              <a:spcBef>
                <a:spcPts val="0"/>
              </a:spcBef>
              <a:spcAft>
                <a:spcPts val="80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מחכים לראות ולשמוע אתכם, במגרשים ובאולמות, במסלולי הריצה, בשבילי האופניים, בבריכות ובנחלים ובכל מקום שיש בו ספורט פראלימפי. </a:t>
            </a:r>
          </a:p>
          <a:p>
            <a:pPr marL="0" marR="0" lvl="0" indent="0" algn="just" defTabSz="914400" rtl="1" eaLnBrk="1" fontAlgn="auto" latinLnBrk="0" hangingPunct="1">
              <a:lnSpc>
                <a:spcPct val="150000"/>
              </a:lnSpc>
              <a:spcBef>
                <a:spcPts val="0"/>
              </a:spcBef>
              <a:spcAft>
                <a:spcPts val="80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בזירה הבינלאומית, בזכות הספורטאים הפראלימפיים דגל ישראל מתנופף בגאון ברחבי העולם, לצד דגלי המדינות המשתתפות ולא פעם הוא נמצא בדגלי הפודיום.</a:t>
            </a:r>
          </a:p>
          <a:p>
            <a:pPr marL="0" marR="0" lvl="0" indent="0" algn="just" defTabSz="914400" rtl="1" eaLnBrk="1" fontAlgn="auto" latinLnBrk="0" hangingPunct="1">
              <a:lnSpc>
                <a:spcPct val="150000"/>
              </a:lnSpc>
              <a:spcBef>
                <a:spcPts val="0"/>
              </a:spcBef>
              <a:spcAft>
                <a:spcPts val="80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אנו מודים למשפחות שיקיריהן לא היו בבית בחגים כי ייצגו את המדינה בחו"ל, התמיכה שאתם נותנים מהבית, היא חלק בלתי נפרד מהעשייה שמאפשרת את כל זה. </a:t>
            </a:r>
          </a:p>
          <a:p>
            <a:pPr algn="just">
              <a:lnSpc>
                <a:spcPct val="150000"/>
              </a:lnSpc>
            </a:pPr>
            <a:r>
              <a:rPr lang="he-IL" sz="1200" b="1" dirty="0">
                <a:solidFill>
                  <a:srgbClr val="002060"/>
                </a:solidFill>
                <a:latin typeface="Segoe UI" panose="020B0502040204020203" pitchFamily="34" charset="0"/>
                <a:ea typeface="Tahoma" panose="020B0604030504040204" pitchFamily="34" charset="0"/>
                <a:cs typeface="Segoe UI" panose="020B0502040204020203" pitchFamily="34" charset="0"/>
              </a:rPr>
              <a:t>	שלכם  - צוות הפראתון</a:t>
            </a:r>
          </a:p>
          <a:p>
            <a:pPr algn="just">
              <a:lnSpc>
                <a:spcPct val="150000"/>
              </a:lnSpc>
            </a:pPr>
            <a:endParaRPr lang="he-IL" sz="1200" b="1" dirty="0">
              <a:solidFill>
                <a:srgbClr val="002060"/>
              </a:solidFill>
              <a:latin typeface="Segoe UI" panose="020B0502040204020203" pitchFamily="34" charset="0"/>
              <a:ea typeface="Tahoma" panose="020B0604030504040204" pitchFamily="34" charset="0"/>
              <a:cs typeface="Segoe UI" panose="020B0502040204020203" pitchFamily="34" charset="0"/>
            </a:endParaRPr>
          </a:p>
        </p:txBody>
      </p:sp>
      <p:sp>
        <p:nvSpPr>
          <p:cNvPr id="13" name="TextBox 12">
            <a:extLst>
              <a:ext uri="{FF2B5EF4-FFF2-40B4-BE49-F238E27FC236}">
                <a16:creationId xmlns:a16="http://schemas.microsoft.com/office/drawing/2014/main" id="{9D2CDD50-F916-4594-8DC7-381DE9E76402}"/>
              </a:ext>
            </a:extLst>
          </p:cNvPr>
          <p:cNvSpPr txBox="1"/>
          <p:nvPr/>
        </p:nvSpPr>
        <p:spPr>
          <a:xfrm>
            <a:off x="321149" y="7402074"/>
            <a:ext cx="2467062" cy="819520"/>
          </a:xfrm>
          <a:prstGeom prst="rect">
            <a:avLst/>
          </a:prstGeom>
          <a:solidFill>
            <a:schemeClr val="accent1">
              <a:lumMod val="20000"/>
              <a:lumOff val="80000"/>
            </a:schemeClr>
          </a:solidFill>
          <a:ln>
            <a:noFill/>
          </a:ln>
        </p:spPr>
        <p:txBody>
          <a:bodyPr wrap="square" lIns="36000" rIns="72000" rtlCol="1">
            <a:spAutoFit/>
          </a:bodyPr>
          <a:lstStyle/>
          <a:p>
            <a:pPr>
              <a:lnSpc>
                <a:spcPct val="150000"/>
              </a:lnSpc>
            </a:pPr>
            <a:r>
              <a:rPr lang="he-IL" sz="1100" dirty="0">
                <a:solidFill>
                  <a:srgbClr val="002060"/>
                </a:solidFill>
                <a:latin typeface="Tahoma" panose="020B0604030504040204" pitchFamily="34" charset="0"/>
                <a:ea typeface="Tahoma" panose="020B0604030504040204" pitchFamily="34" charset="0"/>
                <a:cs typeface="Tahoma" panose="020B0604030504040204" pitchFamily="34" charset="0"/>
              </a:rPr>
              <a:t>עורכת העיתון: קרן איזיקסון </a:t>
            </a:r>
          </a:p>
          <a:p>
            <a:pPr>
              <a:lnSpc>
                <a:spcPct val="150000"/>
              </a:lnSpc>
            </a:pPr>
            <a:r>
              <a:rPr lang="he-IL" sz="1100" dirty="0">
                <a:solidFill>
                  <a:srgbClr val="002060"/>
                </a:solidFill>
                <a:latin typeface="Tahoma" panose="020B0604030504040204" pitchFamily="34" charset="0"/>
                <a:ea typeface="Tahoma" panose="020B0604030504040204" pitchFamily="34" charset="0"/>
                <a:cs typeface="Tahoma" panose="020B0604030504040204" pitchFamily="34" charset="0"/>
              </a:rPr>
              <a:t>מערכת:  לאה שניידר, ד"ר רון בולוטין, ד"ר אסנת פליס דואר </a:t>
            </a:r>
          </a:p>
        </p:txBody>
      </p:sp>
      <p:sp>
        <p:nvSpPr>
          <p:cNvPr id="5" name="מלבן 4"/>
          <p:cNvSpPr/>
          <p:nvPr/>
        </p:nvSpPr>
        <p:spPr>
          <a:xfrm>
            <a:off x="3438832" y="101237"/>
            <a:ext cx="766984" cy="307777"/>
          </a:xfrm>
          <a:prstGeom prst="rect">
            <a:avLst/>
          </a:prstGeom>
        </p:spPr>
        <p:txBody>
          <a:bodyPr wrap="square">
            <a:spAutoFit/>
          </a:bodyPr>
          <a:lstStyle/>
          <a:p>
            <a:r>
              <a:rPr lang="he-IL" sz="1400" b="1" dirty="0">
                <a:solidFill>
                  <a:schemeClr val="bg1"/>
                </a:solidFill>
                <a:latin typeface="Segoe UI Semilight" panose="020B0402040204020203" pitchFamily="34" charset="0"/>
                <a:ea typeface="Tahoma" panose="020B0604030504040204" pitchFamily="34" charset="0"/>
                <a:cs typeface="Segoe UI Semilight" panose="020B0402040204020203" pitchFamily="34" charset="0"/>
              </a:rPr>
              <a:t>121</a:t>
            </a:r>
            <a:endParaRPr lang="he-IL" sz="1400" dirty="0">
              <a:solidFill>
                <a:schemeClr val="bg1"/>
              </a:solidFill>
              <a:latin typeface="Segoe UI Semilight" panose="020B0402040204020203" pitchFamily="34" charset="0"/>
              <a:cs typeface="Segoe UI Semilight" panose="020B0402040204020203" pitchFamily="34" charset="0"/>
            </a:endParaRPr>
          </a:p>
        </p:txBody>
      </p:sp>
      <p:grpSp>
        <p:nvGrpSpPr>
          <p:cNvPr id="18" name="קבוצה 17" descr="לוגואים של איל&quot;ן, ארגון נכי צה&quot;ל, בית חינוך עיוורים ןספורט נכים ראשון לציון">
            <a:extLst>
              <a:ext uri="{FF2B5EF4-FFF2-40B4-BE49-F238E27FC236}">
                <a16:creationId xmlns:a16="http://schemas.microsoft.com/office/drawing/2014/main" id="{9A4FBD75-AD9E-94C2-5262-5C6C5A9A4239}"/>
              </a:ext>
            </a:extLst>
          </p:cNvPr>
          <p:cNvGrpSpPr/>
          <p:nvPr/>
        </p:nvGrpSpPr>
        <p:grpSpPr>
          <a:xfrm>
            <a:off x="204107" y="960688"/>
            <a:ext cx="2926621" cy="634984"/>
            <a:chOff x="204107" y="960688"/>
            <a:chExt cx="2926621" cy="634984"/>
          </a:xfrm>
        </p:grpSpPr>
        <p:sp>
          <p:nvSpPr>
            <p:cNvPr id="2" name="מלבן 1">
              <a:extLst>
                <a:ext uri="{FF2B5EF4-FFF2-40B4-BE49-F238E27FC236}">
                  <a16:creationId xmlns:a16="http://schemas.microsoft.com/office/drawing/2014/main" id="{984021B9-F554-7CF4-74B1-9CEA4391FF1F}"/>
                </a:ext>
              </a:extLst>
            </p:cNvPr>
            <p:cNvSpPr/>
            <p:nvPr/>
          </p:nvSpPr>
          <p:spPr>
            <a:xfrm>
              <a:off x="204107" y="960688"/>
              <a:ext cx="2926621" cy="5578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cs typeface="Segoe UI" panose="020B0502040204020203" pitchFamily="34" charset="0"/>
              </a:endParaRPr>
            </a:p>
          </p:txBody>
        </p:sp>
        <p:pic>
          <p:nvPicPr>
            <p:cNvPr id="7" name="תמונה 6" descr="תמונה שמכילה גופן, שרטוט, גרפיקה, אומנות קליפיפם&#10;&#10;התיאור נוצר באופן אוטומטי">
              <a:extLst>
                <a:ext uri="{FF2B5EF4-FFF2-40B4-BE49-F238E27FC236}">
                  <a16:creationId xmlns:a16="http://schemas.microsoft.com/office/drawing/2014/main" id="{6544977C-042C-D2F1-E8A2-69E35D864C6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8882" y="1104645"/>
              <a:ext cx="735005" cy="473251"/>
            </a:xfrm>
            <a:prstGeom prst="rect">
              <a:avLst/>
            </a:prstGeom>
          </p:spPr>
        </p:pic>
        <p:pic>
          <p:nvPicPr>
            <p:cNvPr id="14" name="תמונה 13" descr="תמונה שמכילה גופן, סמל, לוגו, גרפיקה&#10;&#10;התיאור נוצר באופן אוטומטי">
              <a:extLst>
                <a:ext uri="{FF2B5EF4-FFF2-40B4-BE49-F238E27FC236}">
                  <a16:creationId xmlns:a16="http://schemas.microsoft.com/office/drawing/2014/main" id="{F8759F3D-78AC-DC27-66BD-E3158907E1C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2310" y="1050857"/>
              <a:ext cx="537883" cy="535022"/>
            </a:xfrm>
            <a:prstGeom prst="rect">
              <a:avLst/>
            </a:prstGeom>
          </p:spPr>
        </p:pic>
        <p:pic>
          <p:nvPicPr>
            <p:cNvPr id="15" name="תמונה 14">
              <a:extLst>
                <a:ext uri="{FF2B5EF4-FFF2-40B4-BE49-F238E27FC236}">
                  <a16:creationId xmlns:a16="http://schemas.microsoft.com/office/drawing/2014/main" id="{B25EC754-A8C2-6B68-6EAE-EF521BECE231}"/>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1771139" y="1072452"/>
              <a:ext cx="519660" cy="523220"/>
            </a:xfrm>
            <a:prstGeom prst="rect">
              <a:avLst/>
            </a:prstGeom>
          </p:spPr>
        </p:pic>
      </p:grpSp>
      <p:pic>
        <p:nvPicPr>
          <p:cNvPr id="17" name="תמונה 16">
            <a:extLst>
              <a:ext uri="{FF2B5EF4-FFF2-40B4-BE49-F238E27FC236}">
                <a16:creationId xmlns:a16="http://schemas.microsoft.com/office/drawing/2014/main" id="{340B09F6-172F-E692-EFFC-1ACF4695ADC8}"/>
              </a:ext>
              <a:ext uri="{C183D7F6-B498-43B3-948B-1728B52AA6E4}">
                <adec:decorative xmlns:adec="http://schemas.microsoft.com/office/drawing/2017/decorative" val="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0" y="8126828"/>
            <a:ext cx="6858000" cy="1763636"/>
          </a:xfrm>
          <a:prstGeom prst="rect">
            <a:avLst/>
          </a:prstGeom>
        </p:spPr>
      </p:pic>
      <p:sp>
        <p:nvSpPr>
          <p:cNvPr id="16" name="תיבת טקסט 15">
            <a:extLst>
              <a:ext uri="{FF2B5EF4-FFF2-40B4-BE49-F238E27FC236}">
                <a16:creationId xmlns:a16="http://schemas.microsoft.com/office/drawing/2014/main" id="{D4F1B159-2F6E-3B71-E139-2747CA5305F3}"/>
              </a:ext>
            </a:extLst>
          </p:cNvPr>
          <p:cNvSpPr txBox="1"/>
          <p:nvPr/>
        </p:nvSpPr>
        <p:spPr>
          <a:xfrm>
            <a:off x="389446" y="8315986"/>
            <a:ext cx="2426196" cy="707886"/>
          </a:xfrm>
          <a:prstGeom prst="rect">
            <a:avLst/>
          </a:prstGeom>
          <a:noFill/>
        </p:spPr>
        <p:txBody>
          <a:bodyPr wrap="square">
            <a:spAutoFit/>
          </a:bodyPr>
          <a:lstStyle/>
          <a:p>
            <a:pPr marR="0" lvl="0" algn="just" defTabSz="914400" rtl="1" eaLnBrk="1" fontAlgn="auto" latinLnBrk="0" hangingPunct="1">
              <a:spcBef>
                <a:spcPts val="0"/>
              </a:spcBef>
              <a:spcAft>
                <a:spcPts val="0"/>
              </a:spcAft>
              <a:buClrTx/>
              <a:buSzTx/>
              <a:tabLst/>
              <a:defRPr/>
            </a:pPr>
            <a:r>
              <a:rPr kumimoji="0" lang="he-IL" sz="10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בתמונה – נבחרת הגברים בכדורשער בפסק זמן באליפות אירופה. צילום: </a:t>
            </a:r>
            <a:r>
              <a:rPr kumimoji="0" lang="en-US" sz="10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Essi </a:t>
            </a:r>
            <a:r>
              <a:rPr kumimoji="0" lang="en-US" sz="1000" b="0"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Kultanen</a:t>
            </a:r>
            <a:endParaRPr kumimoji="0" lang="he-IL" sz="10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R="0" lvl="0" algn="just" defTabSz="914400" rtl="1" eaLnBrk="1" fontAlgn="auto" latinLnBrk="0" hangingPunct="1">
              <a:spcBef>
                <a:spcPts val="0"/>
              </a:spcBef>
              <a:spcAft>
                <a:spcPts val="0"/>
              </a:spcAft>
              <a:buClrTx/>
              <a:buSzTx/>
              <a:tabLst/>
              <a:defRPr/>
            </a:pPr>
            <a:endParaRPr kumimoji="0" lang="he-IL" sz="10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sp>
        <p:nvSpPr>
          <p:cNvPr id="3" name="כותרת 2">
            <a:extLst>
              <a:ext uri="{FF2B5EF4-FFF2-40B4-BE49-F238E27FC236}">
                <a16:creationId xmlns:a16="http://schemas.microsoft.com/office/drawing/2014/main" id="{E41FED7B-AF41-8302-EA27-B3E56C2B83DB}"/>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תוכן עניינים</a:t>
            </a:r>
          </a:p>
        </p:txBody>
      </p:sp>
      <p:pic>
        <p:nvPicPr>
          <p:cNvPr id="20" name="גרפיקה 19">
            <a:extLst>
              <a:ext uri="{FF2B5EF4-FFF2-40B4-BE49-F238E27FC236}">
                <a16:creationId xmlns:a16="http://schemas.microsoft.com/office/drawing/2014/main" id="{4636DEFC-7D3D-15C4-5D12-D711B8BAA12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395085" y="970308"/>
            <a:ext cx="537883" cy="653528"/>
          </a:xfrm>
          <a:prstGeom prst="rect">
            <a:avLst/>
          </a:prstGeom>
        </p:spPr>
      </p:pic>
      <p:sp>
        <p:nvSpPr>
          <p:cNvPr id="11" name="TextBox 10"/>
          <p:cNvSpPr txBox="1"/>
          <p:nvPr/>
        </p:nvSpPr>
        <p:spPr>
          <a:xfrm>
            <a:off x="5524472" y="7636873"/>
            <a:ext cx="981999" cy="646331"/>
          </a:xfrm>
          <a:prstGeom prst="rect">
            <a:avLst/>
          </a:prstGeom>
          <a:noFill/>
        </p:spPr>
        <p:txBody>
          <a:bodyPr wrap="square" rtlCol="1">
            <a:spAutoFit/>
          </a:bodyPr>
          <a:lstStyle/>
          <a:p>
            <a:r>
              <a:rPr lang="he-IL" sz="36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07</a:t>
            </a:r>
          </a:p>
        </p:txBody>
      </p:sp>
      <p:sp>
        <p:nvSpPr>
          <p:cNvPr id="10" name="צורה חופשית: צורה 9">
            <a:extLst>
              <a:ext uri="{FF2B5EF4-FFF2-40B4-BE49-F238E27FC236}">
                <a16:creationId xmlns:a16="http://schemas.microsoft.com/office/drawing/2014/main" id="{D45E65ED-F379-C648-FE2D-3E46799B906C}"/>
              </a:ext>
            </a:extLst>
          </p:cNvPr>
          <p:cNvSpPr/>
          <p:nvPr/>
        </p:nvSpPr>
        <p:spPr>
          <a:xfrm>
            <a:off x="174984" y="91279"/>
            <a:ext cx="1249956" cy="442121"/>
          </a:xfrm>
          <a:custGeom>
            <a:avLst/>
            <a:gdLst>
              <a:gd name="connsiteX0" fmla="*/ 503196 w 1249956"/>
              <a:gd name="connsiteY0" fmla="*/ 161 h 442121"/>
              <a:gd name="connsiteX1" fmla="*/ 541296 w 1249956"/>
              <a:gd name="connsiteY1" fmla="*/ 7781 h 442121"/>
              <a:gd name="connsiteX2" fmla="*/ 625116 w 1249956"/>
              <a:gd name="connsiteY2" fmla="*/ 23021 h 442121"/>
              <a:gd name="connsiteX3" fmla="*/ 670836 w 1249956"/>
              <a:gd name="connsiteY3" fmla="*/ 38261 h 442121"/>
              <a:gd name="connsiteX4" fmla="*/ 785136 w 1249956"/>
              <a:gd name="connsiteY4" fmla="*/ 53501 h 442121"/>
              <a:gd name="connsiteX5" fmla="*/ 823236 w 1249956"/>
              <a:gd name="connsiteY5" fmla="*/ 45881 h 442121"/>
              <a:gd name="connsiteX6" fmla="*/ 929916 w 1249956"/>
              <a:gd name="connsiteY6" fmla="*/ 30641 h 442121"/>
              <a:gd name="connsiteX7" fmla="*/ 998496 w 1249956"/>
              <a:gd name="connsiteY7" fmla="*/ 53501 h 442121"/>
              <a:gd name="connsiteX8" fmla="*/ 1044216 w 1249956"/>
              <a:gd name="connsiteY8" fmla="*/ 68741 h 442121"/>
              <a:gd name="connsiteX9" fmla="*/ 1089936 w 1249956"/>
              <a:gd name="connsiteY9" fmla="*/ 91601 h 442121"/>
              <a:gd name="connsiteX10" fmla="*/ 1112796 w 1249956"/>
              <a:gd name="connsiteY10" fmla="*/ 99221 h 442121"/>
              <a:gd name="connsiteX11" fmla="*/ 1135656 w 1249956"/>
              <a:gd name="connsiteY11" fmla="*/ 114461 h 442121"/>
              <a:gd name="connsiteX12" fmla="*/ 1211856 w 1249956"/>
              <a:gd name="connsiteY12" fmla="*/ 152561 h 442121"/>
              <a:gd name="connsiteX13" fmla="*/ 1234716 w 1249956"/>
              <a:gd name="connsiteY13" fmla="*/ 183041 h 442121"/>
              <a:gd name="connsiteX14" fmla="*/ 1249956 w 1249956"/>
              <a:gd name="connsiteY14" fmla="*/ 236381 h 442121"/>
              <a:gd name="connsiteX15" fmla="*/ 1242336 w 1249956"/>
              <a:gd name="connsiteY15" fmla="*/ 289721 h 442121"/>
              <a:gd name="connsiteX16" fmla="*/ 1181376 w 1249956"/>
              <a:gd name="connsiteY16" fmla="*/ 327821 h 442121"/>
              <a:gd name="connsiteX17" fmla="*/ 1105176 w 1249956"/>
              <a:gd name="connsiteY17" fmla="*/ 358301 h 442121"/>
              <a:gd name="connsiteX18" fmla="*/ 998496 w 1249956"/>
              <a:gd name="connsiteY18" fmla="*/ 381161 h 442121"/>
              <a:gd name="connsiteX19" fmla="*/ 975636 w 1249956"/>
              <a:gd name="connsiteY19" fmla="*/ 388781 h 442121"/>
              <a:gd name="connsiteX20" fmla="*/ 929916 w 1249956"/>
              <a:gd name="connsiteY20" fmla="*/ 396401 h 442121"/>
              <a:gd name="connsiteX21" fmla="*/ 899436 w 1249956"/>
              <a:gd name="connsiteY21" fmla="*/ 404021 h 442121"/>
              <a:gd name="connsiteX22" fmla="*/ 731796 w 1249956"/>
              <a:gd name="connsiteY22" fmla="*/ 411641 h 442121"/>
              <a:gd name="connsiteX23" fmla="*/ 686076 w 1249956"/>
              <a:gd name="connsiteY23" fmla="*/ 426881 h 442121"/>
              <a:gd name="connsiteX24" fmla="*/ 625116 w 1249956"/>
              <a:gd name="connsiteY24" fmla="*/ 442121 h 442121"/>
              <a:gd name="connsiteX25" fmla="*/ 236496 w 1249956"/>
              <a:gd name="connsiteY25" fmla="*/ 426881 h 442121"/>
              <a:gd name="connsiteX26" fmla="*/ 122196 w 1249956"/>
              <a:gd name="connsiteY26" fmla="*/ 419261 h 442121"/>
              <a:gd name="connsiteX27" fmla="*/ 91716 w 1249956"/>
              <a:gd name="connsiteY27" fmla="*/ 404021 h 442121"/>
              <a:gd name="connsiteX28" fmla="*/ 61236 w 1249956"/>
              <a:gd name="connsiteY28" fmla="*/ 396401 h 442121"/>
              <a:gd name="connsiteX29" fmla="*/ 38376 w 1249956"/>
              <a:gd name="connsiteY29" fmla="*/ 388781 h 442121"/>
              <a:gd name="connsiteX30" fmla="*/ 15516 w 1249956"/>
              <a:gd name="connsiteY30" fmla="*/ 365921 h 442121"/>
              <a:gd name="connsiteX31" fmla="*/ 15516 w 1249956"/>
              <a:gd name="connsiteY31" fmla="*/ 244001 h 442121"/>
              <a:gd name="connsiteX32" fmla="*/ 38376 w 1249956"/>
              <a:gd name="connsiteY32" fmla="*/ 198281 h 442121"/>
              <a:gd name="connsiteX33" fmla="*/ 45996 w 1249956"/>
              <a:gd name="connsiteY33" fmla="*/ 175421 h 442121"/>
              <a:gd name="connsiteX34" fmla="*/ 68856 w 1249956"/>
              <a:gd name="connsiteY34" fmla="*/ 160181 h 442121"/>
              <a:gd name="connsiteX35" fmla="*/ 91716 w 1249956"/>
              <a:gd name="connsiteY35" fmla="*/ 129701 h 442121"/>
              <a:gd name="connsiteX36" fmla="*/ 221256 w 1249956"/>
              <a:gd name="connsiteY36" fmla="*/ 76361 h 442121"/>
              <a:gd name="connsiteX37" fmla="*/ 282216 w 1249956"/>
              <a:gd name="connsiteY37" fmla="*/ 45881 h 442121"/>
              <a:gd name="connsiteX38" fmla="*/ 335556 w 1249956"/>
              <a:gd name="connsiteY38" fmla="*/ 15401 h 442121"/>
              <a:gd name="connsiteX39" fmla="*/ 503196 w 1249956"/>
              <a:gd name="connsiteY39" fmla="*/ 161 h 442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49956" h="442121">
                <a:moveTo>
                  <a:pt x="503196" y="161"/>
                </a:moveTo>
                <a:cubicBezTo>
                  <a:pt x="537486" y="-1109"/>
                  <a:pt x="528553" y="5464"/>
                  <a:pt x="541296" y="7781"/>
                </a:cubicBezTo>
                <a:cubicBezTo>
                  <a:pt x="558722" y="10949"/>
                  <a:pt x="606293" y="17888"/>
                  <a:pt x="625116" y="23021"/>
                </a:cubicBezTo>
                <a:cubicBezTo>
                  <a:pt x="640614" y="27248"/>
                  <a:pt x="654990" y="35620"/>
                  <a:pt x="670836" y="38261"/>
                </a:cubicBezTo>
                <a:cubicBezTo>
                  <a:pt x="739244" y="49662"/>
                  <a:pt x="701200" y="44175"/>
                  <a:pt x="785136" y="53501"/>
                </a:cubicBezTo>
                <a:cubicBezTo>
                  <a:pt x="797836" y="50961"/>
                  <a:pt x="810398" y="47593"/>
                  <a:pt x="823236" y="45881"/>
                </a:cubicBezTo>
                <a:cubicBezTo>
                  <a:pt x="934605" y="31032"/>
                  <a:pt x="864518" y="46991"/>
                  <a:pt x="929916" y="30641"/>
                </a:cubicBezTo>
                <a:cubicBezTo>
                  <a:pt x="1032873" y="47800"/>
                  <a:pt x="934208" y="24929"/>
                  <a:pt x="998496" y="53501"/>
                </a:cubicBezTo>
                <a:cubicBezTo>
                  <a:pt x="1013176" y="60025"/>
                  <a:pt x="1029387" y="62562"/>
                  <a:pt x="1044216" y="68741"/>
                </a:cubicBezTo>
                <a:cubicBezTo>
                  <a:pt x="1059944" y="75294"/>
                  <a:pt x="1074366" y="84681"/>
                  <a:pt x="1089936" y="91601"/>
                </a:cubicBezTo>
                <a:cubicBezTo>
                  <a:pt x="1097276" y="94863"/>
                  <a:pt x="1105612" y="95629"/>
                  <a:pt x="1112796" y="99221"/>
                </a:cubicBezTo>
                <a:cubicBezTo>
                  <a:pt x="1120987" y="103317"/>
                  <a:pt x="1127593" y="110119"/>
                  <a:pt x="1135656" y="114461"/>
                </a:cubicBezTo>
                <a:cubicBezTo>
                  <a:pt x="1160660" y="127925"/>
                  <a:pt x="1211856" y="152561"/>
                  <a:pt x="1211856" y="152561"/>
                </a:cubicBezTo>
                <a:cubicBezTo>
                  <a:pt x="1219476" y="162721"/>
                  <a:pt x="1228415" y="172014"/>
                  <a:pt x="1234716" y="183041"/>
                </a:cubicBezTo>
                <a:cubicBezTo>
                  <a:pt x="1239575" y="191543"/>
                  <a:pt x="1248306" y="229783"/>
                  <a:pt x="1249956" y="236381"/>
                </a:cubicBezTo>
                <a:cubicBezTo>
                  <a:pt x="1247416" y="254161"/>
                  <a:pt x="1249006" y="273045"/>
                  <a:pt x="1242336" y="289721"/>
                </a:cubicBezTo>
                <a:cubicBezTo>
                  <a:pt x="1232308" y="314791"/>
                  <a:pt x="1200917" y="318050"/>
                  <a:pt x="1181376" y="327821"/>
                </a:cubicBezTo>
                <a:cubicBezTo>
                  <a:pt x="1115768" y="360625"/>
                  <a:pt x="1172142" y="344908"/>
                  <a:pt x="1105176" y="358301"/>
                </a:cubicBezTo>
                <a:cubicBezTo>
                  <a:pt x="1045807" y="387985"/>
                  <a:pt x="1099610" y="365605"/>
                  <a:pt x="998496" y="381161"/>
                </a:cubicBezTo>
                <a:cubicBezTo>
                  <a:pt x="990557" y="382382"/>
                  <a:pt x="983477" y="387039"/>
                  <a:pt x="975636" y="388781"/>
                </a:cubicBezTo>
                <a:cubicBezTo>
                  <a:pt x="960554" y="392133"/>
                  <a:pt x="945066" y="393371"/>
                  <a:pt x="929916" y="396401"/>
                </a:cubicBezTo>
                <a:cubicBezTo>
                  <a:pt x="919647" y="398455"/>
                  <a:pt x="909878" y="403218"/>
                  <a:pt x="899436" y="404021"/>
                </a:cubicBezTo>
                <a:cubicBezTo>
                  <a:pt x="843663" y="408311"/>
                  <a:pt x="787676" y="409101"/>
                  <a:pt x="731796" y="411641"/>
                </a:cubicBezTo>
                <a:cubicBezTo>
                  <a:pt x="716556" y="416721"/>
                  <a:pt x="701828" y="423731"/>
                  <a:pt x="686076" y="426881"/>
                </a:cubicBezTo>
                <a:cubicBezTo>
                  <a:pt x="640100" y="436076"/>
                  <a:pt x="660263" y="430405"/>
                  <a:pt x="625116" y="442121"/>
                </a:cubicBezTo>
                <a:lnTo>
                  <a:pt x="236496" y="426881"/>
                </a:lnTo>
                <a:cubicBezTo>
                  <a:pt x="198367" y="424820"/>
                  <a:pt x="160296" y="421801"/>
                  <a:pt x="122196" y="419261"/>
                </a:cubicBezTo>
                <a:cubicBezTo>
                  <a:pt x="112036" y="414181"/>
                  <a:pt x="102352" y="408009"/>
                  <a:pt x="91716" y="404021"/>
                </a:cubicBezTo>
                <a:cubicBezTo>
                  <a:pt x="81910" y="400344"/>
                  <a:pt x="71306" y="399278"/>
                  <a:pt x="61236" y="396401"/>
                </a:cubicBezTo>
                <a:cubicBezTo>
                  <a:pt x="53513" y="394194"/>
                  <a:pt x="45996" y="391321"/>
                  <a:pt x="38376" y="388781"/>
                </a:cubicBezTo>
                <a:cubicBezTo>
                  <a:pt x="30756" y="381161"/>
                  <a:pt x="20749" y="375341"/>
                  <a:pt x="15516" y="365921"/>
                </a:cubicBezTo>
                <a:cubicBezTo>
                  <a:pt x="-9433" y="321013"/>
                  <a:pt x="-427" y="295020"/>
                  <a:pt x="15516" y="244001"/>
                </a:cubicBezTo>
                <a:cubicBezTo>
                  <a:pt x="20598" y="227738"/>
                  <a:pt x="31456" y="213851"/>
                  <a:pt x="38376" y="198281"/>
                </a:cubicBezTo>
                <a:cubicBezTo>
                  <a:pt x="41638" y="190941"/>
                  <a:pt x="40978" y="181693"/>
                  <a:pt x="45996" y="175421"/>
                </a:cubicBezTo>
                <a:cubicBezTo>
                  <a:pt x="51717" y="168270"/>
                  <a:pt x="62380" y="166657"/>
                  <a:pt x="68856" y="160181"/>
                </a:cubicBezTo>
                <a:cubicBezTo>
                  <a:pt x="77836" y="151201"/>
                  <a:pt x="81445" y="137171"/>
                  <a:pt x="91716" y="129701"/>
                </a:cubicBezTo>
                <a:cubicBezTo>
                  <a:pt x="126625" y="104313"/>
                  <a:pt x="181614" y="89575"/>
                  <a:pt x="221256" y="76361"/>
                </a:cubicBezTo>
                <a:cubicBezTo>
                  <a:pt x="288949" y="25591"/>
                  <a:pt x="215637" y="74415"/>
                  <a:pt x="282216" y="45881"/>
                </a:cubicBezTo>
                <a:cubicBezTo>
                  <a:pt x="318425" y="30363"/>
                  <a:pt x="292051" y="27266"/>
                  <a:pt x="335556" y="15401"/>
                </a:cubicBezTo>
                <a:cubicBezTo>
                  <a:pt x="380618" y="3111"/>
                  <a:pt x="468906" y="1431"/>
                  <a:pt x="503196" y="161"/>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9" name="תמונה 18" descr="תמונה שמכילה גרפיקה, עיצוב גרפי, גופן, לוגו&#10;&#10;תוכן שנוצר על-ידי בינה מלאכותית עשוי להיות שגוי.">
            <a:extLst>
              <a:ext uri="{FF2B5EF4-FFF2-40B4-BE49-F238E27FC236}">
                <a16:creationId xmlns:a16="http://schemas.microsoft.com/office/drawing/2014/main" id="{6CA29FB1-8505-78AC-3EF3-C5850F8AF21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0" y="225623"/>
            <a:ext cx="1800158" cy="307777"/>
          </a:xfrm>
          <a:prstGeom prst="rect">
            <a:avLst/>
          </a:prstGeom>
        </p:spPr>
      </p:pic>
    </p:spTree>
    <p:extLst>
      <p:ext uri="{BB962C8B-B14F-4D97-AF65-F5344CB8AC3E}">
        <p14:creationId xmlns:p14="http://schemas.microsoft.com/office/powerpoint/2010/main" val="3758158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A478E-3FEE-FBA2-765B-2697CB5588D2}"/>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60BF6212-C8AC-D79A-ED10-E472E6FDF08F}"/>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6858000" cy="1470012"/>
          </a:xfrm>
          <a:prstGeom prst="rect">
            <a:avLst/>
          </a:prstGeom>
        </p:spPr>
      </p:pic>
      <p:sp>
        <p:nvSpPr>
          <p:cNvPr id="5" name="TextBox 4">
            <a:extLst>
              <a:ext uri="{FF2B5EF4-FFF2-40B4-BE49-F238E27FC236}">
                <a16:creationId xmlns:a16="http://schemas.microsoft.com/office/drawing/2014/main" id="{0434BF3D-68EA-58F2-9E68-8672FCE45414}"/>
              </a:ext>
            </a:extLst>
          </p:cNvPr>
          <p:cNvSpPr txBox="1"/>
          <p:nvPr/>
        </p:nvSpPr>
        <p:spPr>
          <a:xfrm>
            <a:off x="2580724" y="371959"/>
            <a:ext cx="4230705" cy="523220"/>
          </a:xfrm>
          <a:prstGeom prst="rect">
            <a:avLst/>
          </a:prstGeom>
          <a:noFill/>
        </p:spPr>
        <p:txBody>
          <a:bodyPr wrap="square" rtlCol="1">
            <a:spAutoFit/>
          </a:bodyPr>
          <a:lstStyle/>
          <a:p>
            <a:r>
              <a:rPr lang="he-IL" sz="2800" b="1" dirty="0">
                <a:solidFill>
                  <a:schemeClr val="bg1"/>
                </a:solidFill>
                <a:latin typeface="Segoe UI Semilight" panose="020B0402040204020203" pitchFamily="34" charset="0"/>
                <a:cs typeface="Segoe UI Semilight" panose="020B0402040204020203" pitchFamily="34" charset="0"/>
              </a:rPr>
              <a:t>20 חם מהשטח</a:t>
            </a:r>
          </a:p>
        </p:txBody>
      </p:sp>
      <p:sp>
        <p:nvSpPr>
          <p:cNvPr id="7" name="TextBox 15">
            <a:extLst>
              <a:ext uri="{FF2B5EF4-FFF2-40B4-BE49-F238E27FC236}">
                <a16:creationId xmlns:a16="http://schemas.microsoft.com/office/drawing/2014/main" id="{B7643F64-E722-5469-0609-FDF3897F4402}"/>
              </a:ext>
            </a:extLst>
          </p:cNvPr>
          <p:cNvSpPr txBox="1"/>
          <p:nvPr/>
        </p:nvSpPr>
        <p:spPr>
          <a:xfrm>
            <a:off x="3394658" y="996356"/>
            <a:ext cx="3475571" cy="338554"/>
          </a:xfrm>
          <a:prstGeom prst="rect">
            <a:avLst/>
          </a:prstGeom>
          <a:noFill/>
        </p:spPr>
        <p:txBody>
          <a:bodyPr wrap="square" rtlCol="1">
            <a:spAutoFit/>
          </a:bodyPr>
          <a:lstStyle/>
          <a:p>
            <a:r>
              <a:rPr lang="he-IL" sz="1600" b="1" spc="3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6" name="כותרת 5">
            <a:extLst>
              <a:ext uri="{FF2B5EF4-FFF2-40B4-BE49-F238E27FC236}">
                <a16:creationId xmlns:a16="http://schemas.microsoft.com/office/drawing/2014/main" id="{6A0E683A-2980-12A8-A4B8-C7CC14FCC5E7}"/>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חם מהשטח</a:t>
            </a:r>
          </a:p>
        </p:txBody>
      </p:sp>
      <p:sp>
        <p:nvSpPr>
          <p:cNvPr id="2" name="מלבן 1">
            <a:extLst>
              <a:ext uri="{FF2B5EF4-FFF2-40B4-BE49-F238E27FC236}">
                <a16:creationId xmlns:a16="http://schemas.microsoft.com/office/drawing/2014/main" id="{B3CBDCC5-522E-D8BC-CC49-854C481ABF95}"/>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תמונה 16" descr="תמונה שמכילה טקסט, גופן, גרפיקה, לוגו&#10;&#10;תוכן שנוצר על-ידי בינה מלאכותית עשוי להיות שגוי.">
            <a:extLst>
              <a:ext uri="{FF2B5EF4-FFF2-40B4-BE49-F238E27FC236}">
                <a16:creationId xmlns:a16="http://schemas.microsoft.com/office/drawing/2014/main" id="{2F66EF50-8A46-C0D4-739C-1FB1C50E115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21" name="מקבילית 20">
            <a:extLst>
              <a:ext uri="{FF2B5EF4-FFF2-40B4-BE49-F238E27FC236}">
                <a16:creationId xmlns:a16="http://schemas.microsoft.com/office/drawing/2014/main" id="{ED64F1F2-DEEA-E251-1778-AAD9DC9F0F7B}"/>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he-IL" sz="1600" b="1" dirty="0">
                <a:solidFill>
                  <a:srgbClr val="001F7A"/>
                </a:solidFill>
                <a:latin typeface="Segoe UI" panose="020B0502040204020203" pitchFamily="34" charset="0"/>
                <a:cs typeface="Segoe UI" panose="020B0502040204020203" pitchFamily="34" charset="0"/>
              </a:rPr>
              <a:t>נובמבר 2025 גיליון 121</a:t>
            </a:r>
          </a:p>
        </p:txBody>
      </p:sp>
      <p:pic>
        <p:nvPicPr>
          <p:cNvPr id="22" name="תמונה 21">
            <a:extLst>
              <a:ext uri="{FF2B5EF4-FFF2-40B4-BE49-F238E27FC236}">
                <a16:creationId xmlns:a16="http://schemas.microsoft.com/office/drawing/2014/main" id="{30E818A9-5A8B-8465-9CD3-0D0A595D543A}"/>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
        <p:nvSpPr>
          <p:cNvPr id="23" name="תיבת טקסט 22">
            <a:extLst>
              <a:ext uri="{FF2B5EF4-FFF2-40B4-BE49-F238E27FC236}">
                <a16:creationId xmlns:a16="http://schemas.microsoft.com/office/drawing/2014/main" id="{C7B0A4EC-B3B3-30B9-F165-B6A06CDA51CA}"/>
              </a:ext>
            </a:extLst>
          </p:cNvPr>
          <p:cNvSpPr txBox="1"/>
          <p:nvPr/>
        </p:nvSpPr>
        <p:spPr>
          <a:xfrm>
            <a:off x="84868" y="9134338"/>
            <a:ext cx="3361737" cy="261610"/>
          </a:xfrm>
          <a:prstGeom prst="rect">
            <a:avLst/>
          </a:prstGeom>
          <a:noFill/>
        </p:spPr>
        <p:txBody>
          <a:bodyPr wrap="square">
            <a:spAutoFit/>
          </a:bodyPr>
          <a:lstStyle/>
          <a:p>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a:t>
            </a:r>
            <a:endParaRPr lang="he-IL" dirty="0">
              <a:cs typeface="Segoe UI" panose="020B0502040204020203" pitchFamily="34" charset="0"/>
            </a:endParaRPr>
          </a:p>
        </p:txBody>
      </p:sp>
      <p:sp>
        <p:nvSpPr>
          <p:cNvPr id="13" name="מקבילית 12">
            <a:extLst>
              <a:ext uri="{FF2B5EF4-FFF2-40B4-BE49-F238E27FC236}">
                <a16:creationId xmlns:a16="http://schemas.microsoft.com/office/drawing/2014/main" id="{D35D81CA-AD89-0FC3-01A5-A8E22C868FE4}"/>
              </a:ext>
            </a:extLst>
          </p:cNvPr>
          <p:cNvSpPr/>
          <p:nvPr/>
        </p:nvSpPr>
        <p:spPr>
          <a:xfrm>
            <a:off x="3951757" y="1074997"/>
            <a:ext cx="3475570" cy="334900"/>
          </a:xfrm>
          <a:prstGeom prst="parallelogram">
            <a:avLst>
              <a:gd name="adj" fmla="val 74382"/>
            </a:avLst>
          </a:prstGeom>
          <a:solidFill>
            <a:srgbClr val="CBA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srgbClr val="7030A0"/>
              </a:solidFill>
              <a:effectLst/>
              <a:uLnTx/>
              <a:uFillTx/>
              <a:latin typeface="Calibri" panose="020F0502020204030204"/>
              <a:ea typeface="+mn-ea"/>
              <a:cs typeface="Arial" panose="020B0604020202020204" pitchFamily="34" charset="0"/>
            </a:endParaRPr>
          </a:p>
        </p:txBody>
      </p:sp>
      <p:sp>
        <p:nvSpPr>
          <p:cNvPr id="16" name="תיבת טקסט 15">
            <a:extLst>
              <a:ext uri="{FF2B5EF4-FFF2-40B4-BE49-F238E27FC236}">
                <a16:creationId xmlns:a16="http://schemas.microsoft.com/office/drawing/2014/main" id="{A718EE8D-0A3B-45F3-3EAC-6592AA7FA6A0}"/>
              </a:ext>
            </a:extLst>
          </p:cNvPr>
          <p:cNvSpPr txBox="1"/>
          <p:nvPr/>
        </p:nvSpPr>
        <p:spPr>
          <a:xfrm>
            <a:off x="3880686" y="948335"/>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אילי עושה את אירופה </a:t>
            </a:r>
          </a:p>
        </p:txBody>
      </p:sp>
      <p:sp>
        <p:nvSpPr>
          <p:cNvPr id="20" name="תיבת טקסט 19">
            <a:extLst>
              <a:ext uri="{FF2B5EF4-FFF2-40B4-BE49-F238E27FC236}">
                <a16:creationId xmlns:a16="http://schemas.microsoft.com/office/drawing/2014/main" id="{A9DEEEBB-035C-5093-52B6-2A6A63576164}"/>
              </a:ext>
            </a:extLst>
          </p:cNvPr>
          <p:cNvSpPr txBox="1"/>
          <p:nvPr/>
        </p:nvSpPr>
        <p:spPr>
          <a:xfrm>
            <a:off x="3518126" y="1468186"/>
            <a:ext cx="3339874" cy="7558992"/>
          </a:xfrm>
          <a:prstGeom prst="rect">
            <a:avLst/>
          </a:prstGeom>
          <a:noFill/>
        </p:spPr>
        <p:txBody>
          <a:bodyPr wrap="square">
            <a:spAutoFit/>
          </a:bodyPr>
          <a:lstStyle/>
          <a:p>
            <a:pPr marR="0" lvl="0" algn="just" defTabSz="914400" rtl="1" eaLnBrk="1" fontAlgn="auto" latinLnBrk="0" hangingPunct="1">
              <a:lnSpc>
                <a:spcPts val="1700"/>
              </a:lnSpc>
              <a:spcBef>
                <a:spcPts val="0"/>
              </a:spcBef>
              <a:spcAft>
                <a:spcPts val="800"/>
              </a:spcAft>
              <a:buClrTx/>
              <a:buSzTx/>
              <a:tabLst/>
              <a:defRPr/>
            </a:pPr>
            <a:r>
              <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rPr>
              <a:t>נתונים: בתגיות שיצרתי על סרטי הוידאו, אני משתמש כדאטה גולמי כדי לנתח לעומק נבחרות מסוימות או שחקניות ספציפיות. זה עוזר להבין איזה שחקניות מבקיעות באחוזים גבוהים לעומת אחרות, או באיזה אזורים של המגרש הן יותר מסוכנות. ניתוח סטטיסטי כזה עוזר מאוד גם לזהות דפוסים במצבים מיוחדים כמו פנדלים - אפשר לראות בבירור נטייה של נבחרות ושל שחקניות כשהן זורקות פנדלים, או כשהן מגינות כנגדם. </a:t>
            </a:r>
          </a:p>
          <a:p>
            <a:pPr marR="0" lvl="0" algn="just" defTabSz="914400" rtl="1" eaLnBrk="1" fontAlgn="auto" latinLnBrk="0" hangingPunct="1">
              <a:lnSpc>
                <a:spcPts val="1700"/>
              </a:lnSpc>
              <a:spcBef>
                <a:spcPts val="0"/>
              </a:spcBef>
              <a:spcAft>
                <a:spcPts val="800"/>
              </a:spcAft>
              <a:buClrTx/>
              <a:buSzTx/>
              <a:tabLst/>
              <a:defRPr/>
            </a:pPr>
            <a:r>
              <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rPr>
              <a:t>באליפות הזו צוות האימון השתמש במידע על פנדלים כדי להנחות את השחקניות איך לזרוק כשנשרקו פנדלים </a:t>
            </a:r>
            <a:r>
              <a:rPr lang="he-IL" sz="1100" b="0" dirty="0" err="1">
                <a:solidFill>
                  <a:srgbClr val="002060"/>
                </a:solidFill>
                <a:latin typeface="Segoe UI" panose="020B0502040204020203" pitchFamily="34" charset="0"/>
                <a:cs typeface="Segoe UI" panose="020B0502040204020203" pitchFamily="34" charset="0"/>
                <a:sym typeface="Wingdings" panose="05000000000000000000" pitchFamily="2" charset="2"/>
              </a:rPr>
              <a:t>לטובתינו</a:t>
            </a:r>
            <a:r>
              <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rPr>
              <a:t>, בייחוד בשלבי הנוקאאוט, וראינו עלייה של כ 15% באחוזי ההבקעה של פנדלים לעומת טורנירים קודמים.</a:t>
            </a:r>
          </a:p>
          <a:p>
            <a:pPr marR="0" lvl="0" algn="just" defTabSz="914400" rtl="1" eaLnBrk="1" fontAlgn="auto" latinLnBrk="0" hangingPunct="1">
              <a:lnSpc>
                <a:spcPts val="1700"/>
              </a:lnSpc>
              <a:spcBef>
                <a:spcPts val="0"/>
              </a:spcBef>
              <a:spcAft>
                <a:spcPts val="800"/>
              </a:spcAft>
              <a:buClrTx/>
              <a:buSzTx/>
              <a:tabLst/>
              <a:defRPr/>
            </a:pP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כדורסל בכיסאות גלגלים – נבחרת הגברים </a:t>
            </a:r>
          </a:p>
          <a:p>
            <a:pPr marR="0" lvl="0" algn="just" defTabSz="914400" rtl="1" eaLnBrk="1" fontAlgn="auto" latinLnBrk="0" hangingPunct="1">
              <a:lnSpc>
                <a:spcPts val="1700"/>
              </a:lnSpc>
              <a:spcBef>
                <a:spcPts val="0"/>
              </a:spcBef>
              <a:spcAft>
                <a:spcPts val="800"/>
              </a:spcAft>
              <a:buClrTx/>
              <a:buSzTx/>
              <a:tabLst/>
              <a:defRPr/>
            </a:pPr>
            <a:r>
              <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rPr>
              <a:t>את נבחרת הכדורסל התחלתי ללוות מוקדם יותר השנה, לקראת ההכנות לאליפות אירופה. בשונה מענף הכדורשער, בנבחרת הכדורסל עבדתי בעיקר עם מאגרי נתונים סטטיסטיים בינלאומיים. כלומר, הורדת הנתונים, עיבודם וחישוב מדדים מתקדמים.</a:t>
            </a:r>
          </a:p>
          <a:p>
            <a:pPr marR="0" lvl="0" algn="just" defTabSz="914400" rtl="1" eaLnBrk="1" fontAlgn="auto" latinLnBrk="0" hangingPunct="1">
              <a:lnSpc>
                <a:spcPts val="1700"/>
              </a:lnSpc>
              <a:spcBef>
                <a:spcPts val="0"/>
              </a:spcBef>
              <a:spcAft>
                <a:spcPts val="800"/>
              </a:spcAft>
              <a:buClrTx/>
              <a:buSzTx/>
              <a:tabLst/>
              <a:defRPr/>
            </a:pPr>
            <a:r>
              <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rPr>
              <a:t>בהתחלה ייצרתי מדדים מסוימים לרמות הגבוהות בענף, כדי שיהיה לנו בסיס להשוואה. למשל, מהו האחוז הממוצע של קליעה מקו העונשין? כמה שלשות קבוצות זורקות במשחק? מה חוזק הקשר בין כמות איבודי כדור למשחק לבין הפסד במשחק? נתונים כאלה עוזרים להבין באיזה אספקטים של המשחק צריך להתמקד, ובונים בסיס </a:t>
            </a:r>
            <a:r>
              <a:rPr lang="he-IL" sz="1100" b="0" dirty="0" err="1">
                <a:solidFill>
                  <a:srgbClr val="002060"/>
                </a:solidFill>
                <a:latin typeface="Segoe UI" panose="020B0502040204020203" pitchFamily="34" charset="0"/>
                <a:cs typeface="Segoe UI" panose="020B0502040204020203" pitchFamily="34" charset="0"/>
                <a:sym typeface="Wingdings" panose="05000000000000000000" pitchFamily="2" charset="2"/>
              </a:rPr>
              <a:t>ל“דיאטת</a:t>
            </a:r>
            <a:r>
              <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rPr>
              <a:t> זריקות” מותאמת לקבוצה היריבה ולשחקנים ספציפיים.</a:t>
            </a:r>
          </a:p>
          <a:p>
            <a:pPr marR="0" lvl="0" algn="just" defTabSz="914400" rtl="1" eaLnBrk="1" fontAlgn="auto" latinLnBrk="0" hangingPunct="1">
              <a:lnSpc>
                <a:spcPts val="1700"/>
              </a:lnSpc>
              <a:spcBef>
                <a:spcPts val="0"/>
              </a:spcBef>
              <a:spcAft>
                <a:spcPts val="800"/>
              </a:spcAft>
              <a:buClrTx/>
              <a:buSzTx/>
              <a:tabLst/>
              <a:defRPr/>
            </a:pPr>
            <a:r>
              <a:rPr lang="he-IL" sz="1100" b="0" dirty="0">
                <a:solidFill>
                  <a:srgbClr val="002060"/>
                </a:solidFill>
                <a:latin typeface="Segoe UI" panose="020B0502040204020203" pitchFamily="34" charset="0"/>
                <a:cs typeface="Segoe UI" panose="020B0502040204020203" pitchFamily="34" charset="0"/>
                <a:sym typeface="Wingdings" panose="05000000000000000000" pitchFamily="2" charset="2"/>
              </a:rPr>
              <a:t>בזמן האליפות, לפני כל משחק צוות האימון ואני צפינו במשחקים קודמים של היריבה כדי לזהות נקודות חוזקה ונקודות תורפה שלה, וללמוד על סגנון המשחק שלה. </a:t>
            </a: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endParaRPr>
          </a:p>
        </p:txBody>
      </p:sp>
      <p:sp>
        <p:nvSpPr>
          <p:cNvPr id="10" name="תיבת טקסט 9">
            <a:extLst>
              <a:ext uri="{FF2B5EF4-FFF2-40B4-BE49-F238E27FC236}">
                <a16:creationId xmlns:a16="http://schemas.microsoft.com/office/drawing/2014/main" id="{26A4F776-2117-2434-8616-F2C785A89B31}"/>
              </a:ext>
            </a:extLst>
          </p:cNvPr>
          <p:cNvSpPr txBox="1"/>
          <p:nvPr/>
        </p:nvSpPr>
        <p:spPr>
          <a:xfrm>
            <a:off x="38497" y="2457465"/>
            <a:ext cx="3339875" cy="6969087"/>
          </a:xfrm>
          <a:prstGeom prst="rect">
            <a:avLst/>
          </a:prstGeom>
          <a:noFill/>
        </p:spPr>
        <p:txBody>
          <a:bodyPr wrap="square">
            <a:spAutoFit/>
          </a:bodyPr>
          <a:lstStyle/>
          <a:p>
            <a:pPr marL="0" marR="0" lvl="0" indent="0" algn="just" defTabSz="914400" rtl="1" eaLnBrk="1" fontAlgn="auto" latinLnBrk="0" hangingPunct="1">
              <a:lnSpc>
                <a:spcPts val="1700"/>
              </a:lnSpc>
              <a:spcBef>
                <a:spcPts val="0"/>
              </a:spcBef>
              <a:spcAft>
                <a:spcPts val="800"/>
              </a:spcAft>
              <a:buClrTx/>
              <a:buSzTx/>
              <a:buFontTx/>
              <a:buNone/>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בנוסף, בעזרת הניתוחים הסטטיסטיים, יכלנו לזהות בקלות מי השחקנים המסוכנים של היריבות, ואיפה במגרש הם משחקים יותר טוב. ראינו גם איזה חמישיות משחקות הרבה ביחד, ואיזה חמישיות עובדות הכי טוב.</a:t>
            </a:r>
          </a:p>
          <a:p>
            <a:pPr marL="0" marR="0" lvl="0" indent="0" algn="just" defTabSz="914400" rtl="1" eaLnBrk="1" fontAlgn="auto" latinLnBrk="0" hangingPunct="1">
              <a:lnSpc>
                <a:spcPts val="1700"/>
              </a:lnSpc>
              <a:spcBef>
                <a:spcPts val="0"/>
              </a:spcBef>
              <a:spcAft>
                <a:spcPts val="800"/>
              </a:spcAft>
              <a:buClrTx/>
              <a:buSzTx/>
              <a:buFontTx/>
              <a:buNone/>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בעזרת שקלול של דאטה גם ממשחקי נבחרות וגם ממשחקי מועדונים של השחקנים על נתונים שונים כגון: מיקומי זריקות, כמות זריקות, ואחוזי קליעה - יכולנו להראות לשחקנים שלנו מי צריך לזרוק יותר ומאיפה, ואיזה שחקנים של היריבות כדאי לשלוח לקו אם הגיעו למצבים </a:t>
            </a:r>
            <a:r>
              <a:rPr kumimoji="0" lang="he-IL" sz="1100" b="0"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מסויימים</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a:t>
            </a:r>
          </a:p>
          <a:p>
            <a:pPr marL="0" marR="0" lvl="0" indent="0" algn="just" defTabSz="914400" rtl="1" eaLnBrk="1" fontAlgn="auto" latinLnBrk="0" hangingPunct="1">
              <a:lnSpc>
                <a:spcPts val="1700"/>
              </a:lnSpc>
              <a:spcBef>
                <a:spcPts val="0"/>
              </a:spcBef>
              <a:spcAft>
                <a:spcPts val="800"/>
              </a:spcAft>
              <a:buClrTx/>
              <a:buSzTx/>
              <a:buFontTx/>
              <a:buNone/>
              <a:tabLst/>
              <a:defRPr/>
            </a:pPr>
            <a:r>
              <a:rPr lang="he-IL" sz="1100" b="1" noProof="0" dirty="0">
                <a:solidFill>
                  <a:srgbClr val="002060"/>
                </a:solidFill>
                <a:latin typeface="Segoe UI" panose="020B0502040204020203" pitchFamily="34" charset="0"/>
                <a:cs typeface="Segoe UI" panose="020B0502040204020203" pitchFamily="34" charset="0"/>
                <a:sym typeface="Wingdings" panose="05000000000000000000" pitchFamily="2" charset="2"/>
              </a:rPr>
              <a:t>סיכום</a:t>
            </a:r>
            <a:endPar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endParaRPr>
          </a:p>
          <a:p>
            <a:pPr marL="0" marR="0" lvl="0" indent="0" algn="just" defTabSz="914400" rtl="1" eaLnBrk="1" fontAlgn="auto" latinLnBrk="0" hangingPunct="1">
              <a:lnSpc>
                <a:spcPts val="1700"/>
              </a:lnSpc>
              <a:spcBef>
                <a:spcPts val="0"/>
              </a:spcBef>
              <a:spcAft>
                <a:spcPts val="800"/>
              </a:spcAft>
              <a:buClrTx/>
              <a:buSzTx/>
              <a:buFontTx/>
              <a:buNone/>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החוויה להיות חלק משתי אליפויות ברמה הזו, עם ספורטאיות וספורטאים כל כך מוכשרים ומחויבים, וצוותים מקצועיים ואכפתיים, היא מדהימה. אני כבר מחכה לאליפויות הבאות - ולהמשיך לעזור לנבחרות שלנו להגיע הכי רחוק שאפשר.</a:t>
            </a:r>
          </a:p>
          <a:p>
            <a:pPr marL="0" marR="0" lvl="0" indent="0" algn="just" defTabSz="914400" rtl="1" eaLnBrk="1" fontAlgn="auto" latinLnBrk="0" hangingPunct="1">
              <a:lnSpc>
                <a:spcPts val="1700"/>
              </a:lnSpc>
              <a:spcBef>
                <a:spcPts val="0"/>
              </a:spcBef>
              <a:spcAft>
                <a:spcPts val="800"/>
              </a:spcAft>
              <a:buClrTx/>
              <a:buSzTx/>
              <a:buFontTx/>
              <a:buNone/>
              <a:tabLst/>
              <a:defRPr/>
            </a:pPr>
            <a:endPar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endParaRPr>
          </a:p>
          <a:p>
            <a:pPr marL="0" marR="0" lvl="0" indent="0" algn="just" defTabSz="914400" rtl="1" eaLnBrk="1" fontAlgn="auto" latinLnBrk="0" hangingPunct="1">
              <a:lnSpc>
                <a:spcPts val="1700"/>
              </a:lnSpc>
              <a:spcBef>
                <a:spcPts val="0"/>
              </a:spcBef>
              <a:spcAft>
                <a:spcPts val="800"/>
              </a:spcAft>
              <a:buClrTx/>
              <a:buSzTx/>
              <a:buFontTx/>
              <a:buNone/>
              <a:tabLst/>
              <a:defRPr/>
            </a:pP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endParaRPr>
          </a:p>
          <a:p>
            <a:pPr marL="0" marR="0" lvl="0" indent="0" algn="just" defTabSz="914400" rtl="1" eaLnBrk="1" fontAlgn="auto" latinLnBrk="0" hangingPunct="1">
              <a:lnSpc>
                <a:spcPts val="1700"/>
              </a:lnSpc>
              <a:spcBef>
                <a:spcPts val="0"/>
              </a:spcBef>
              <a:spcAft>
                <a:spcPts val="800"/>
              </a:spcAft>
              <a:buClrTx/>
              <a:buSzTx/>
              <a:buFontTx/>
              <a:buNone/>
              <a:tabLst/>
              <a:defRPr/>
            </a:pPr>
            <a:endPar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endParaRPr>
          </a:p>
          <a:p>
            <a:pPr marL="0" marR="0" lvl="0" indent="0" algn="just" defTabSz="914400" rtl="1" eaLnBrk="1" fontAlgn="auto" latinLnBrk="0" hangingPunct="1">
              <a:lnSpc>
                <a:spcPts val="1700"/>
              </a:lnSpc>
              <a:spcBef>
                <a:spcPts val="0"/>
              </a:spcBef>
              <a:spcAft>
                <a:spcPts val="800"/>
              </a:spcAft>
              <a:buClrTx/>
              <a:buSzTx/>
              <a:buFontTx/>
              <a:buNone/>
              <a:tabLst/>
              <a:defRPr/>
            </a:pP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endParaRPr>
          </a:p>
          <a:p>
            <a:pPr marL="0" marR="0" lvl="0" indent="0" algn="just" defTabSz="914400" rtl="1" eaLnBrk="1" fontAlgn="auto" latinLnBrk="0" hangingPunct="1">
              <a:lnSpc>
                <a:spcPts val="1700"/>
              </a:lnSpc>
              <a:spcBef>
                <a:spcPts val="0"/>
              </a:spcBef>
              <a:spcAft>
                <a:spcPts val="800"/>
              </a:spcAft>
              <a:buClrTx/>
              <a:buSzTx/>
              <a:buFontTx/>
              <a:buNone/>
              <a:tabLst/>
              <a:defRPr/>
            </a:pPr>
            <a:endPar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endParaRPr>
          </a:p>
          <a:p>
            <a:pPr marL="0" marR="0" lvl="0" indent="0" algn="just" defTabSz="914400" rtl="1" eaLnBrk="1" fontAlgn="auto" latinLnBrk="0" hangingPunct="1">
              <a:lnSpc>
                <a:spcPts val="1700"/>
              </a:lnSpc>
              <a:spcBef>
                <a:spcPts val="0"/>
              </a:spcBef>
              <a:spcAft>
                <a:spcPts val="800"/>
              </a:spcAft>
              <a:buClrTx/>
              <a:buSzTx/>
              <a:buFontTx/>
              <a:buNone/>
              <a:tabLst/>
              <a:defRPr/>
            </a:pP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endParaRPr>
          </a:p>
          <a:p>
            <a:pPr marL="0" marR="0" lvl="0" indent="0" algn="just" defTabSz="914400" rtl="1" eaLnBrk="1" fontAlgn="auto" latinLnBrk="0" hangingPunct="1">
              <a:lnSpc>
                <a:spcPts val="1700"/>
              </a:lnSpc>
              <a:spcBef>
                <a:spcPts val="0"/>
              </a:spcBef>
              <a:spcAft>
                <a:spcPts val="800"/>
              </a:spcAft>
              <a:buClrTx/>
              <a:buSzTx/>
              <a:buFontTx/>
              <a:buNone/>
              <a:tabLst/>
              <a:defRPr/>
            </a:pPr>
            <a:endPar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endParaRPr>
          </a:p>
          <a:p>
            <a:pPr marL="0" marR="0" lvl="0" indent="0" algn="just" defTabSz="914400" rtl="1" eaLnBrk="1" fontAlgn="auto" latinLnBrk="0" hangingPunct="1">
              <a:lnSpc>
                <a:spcPts val="1700"/>
              </a:lnSpc>
              <a:spcBef>
                <a:spcPts val="0"/>
              </a:spcBef>
              <a:spcAft>
                <a:spcPts val="800"/>
              </a:spcAft>
              <a:buClrTx/>
              <a:buSzTx/>
              <a:buFontTx/>
              <a:buNone/>
              <a:tabLst/>
              <a:defRPr/>
            </a:pP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endParaRPr>
          </a:p>
          <a:p>
            <a:pPr marL="0" marR="0" lvl="0" indent="0" algn="just" defTabSz="914400" rtl="1" eaLnBrk="1" fontAlgn="auto" latinLnBrk="0" hangingPunct="1">
              <a:lnSpc>
                <a:spcPts val="1700"/>
              </a:lnSpc>
              <a:spcBef>
                <a:spcPts val="0"/>
              </a:spcBef>
              <a:spcAft>
                <a:spcPts val="80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עילי עם נבחרת הכדורסל</a:t>
            </a: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endParaRPr>
          </a:p>
        </p:txBody>
      </p:sp>
      <p:pic>
        <p:nvPicPr>
          <p:cNvPr id="12" name="תמונה 11" descr="קבוצת כדורסל בכיסא גלגלים אוחזת דגל ישראל בתמונה קבוצתית">
            <a:extLst>
              <a:ext uri="{FF2B5EF4-FFF2-40B4-BE49-F238E27FC236}">
                <a16:creationId xmlns:a16="http://schemas.microsoft.com/office/drawing/2014/main" id="{937879AA-EEBD-16BD-3EF8-9C08B3E2FB6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429" y="6568806"/>
            <a:ext cx="3330205" cy="2497654"/>
          </a:xfrm>
          <a:prstGeom prst="rect">
            <a:avLst/>
          </a:prstGeom>
        </p:spPr>
      </p:pic>
      <p:sp>
        <p:nvSpPr>
          <p:cNvPr id="14" name="תיבת טקסט 13">
            <a:extLst>
              <a:ext uri="{FF2B5EF4-FFF2-40B4-BE49-F238E27FC236}">
                <a16:creationId xmlns:a16="http://schemas.microsoft.com/office/drawing/2014/main" id="{F49173E2-9B90-D6A1-C424-B39516760CD3}"/>
              </a:ext>
            </a:extLst>
          </p:cNvPr>
          <p:cNvSpPr txBox="1"/>
          <p:nvPr/>
        </p:nvSpPr>
        <p:spPr>
          <a:xfrm>
            <a:off x="-4757" y="2001747"/>
            <a:ext cx="3500438" cy="307777"/>
          </a:xfrm>
          <a:prstGeom prst="rect">
            <a:avLst/>
          </a:prstGeom>
          <a:solidFill>
            <a:srgbClr val="00B0F0">
              <a:alpha val="58000"/>
            </a:srgbClr>
          </a:solidFill>
        </p:spPr>
        <p:txBody>
          <a:bodyPr wrap="square" lIns="0" rIns="0"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אלדן </a:t>
            </a:r>
            <a:r>
              <a:rPr kumimoji="0" lang="he-IL"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שותפים לקידום הספורט הפראלימפי</a:t>
            </a:r>
            <a:endParaRPr kumimoji="0" lang="x-none"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nvGrpSpPr>
          <p:cNvPr id="15" name="קבוצה 14" descr="לוגו אלדן">
            <a:extLst>
              <a:ext uri="{FF2B5EF4-FFF2-40B4-BE49-F238E27FC236}">
                <a16:creationId xmlns:a16="http://schemas.microsoft.com/office/drawing/2014/main" id="{577E9A79-BE87-A21F-1175-F8EC1D4A7CB4}"/>
              </a:ext>
            </a:extLst>
          </p:cNvPr>
          <p:cNvGrpSpPr/>
          <p:nvPr/>
        </p:nvGrpSpPr>
        <p:grpSpPr>
          <a:xfrm>
            <a:off x="241887" y="1267373"/>
            <a:ext cx="3040242" cy="734374"/>
            <a:chOff x="241887" y="1267373"/>
            <a:chExt cx="3040242" cy="734374"/>
          </a:xfrm>
        </p:grpSpPr>
        <p:pic>
          <p:nvPicPr>
            <p:cNvPr id="24" name="Picture 4" descr="אלדן טרייד אין לרכב">
              <a:extLst>
                <a:ext uri="{FF2B5EF4-FFF2-40B4-BE49-F238E27FC236}">
                  <a16:creationId xmlns:a16="http://schemas.microsoft.com/office/drawing/2014/main" id="{F3F5EC72-1814-A76C-31E1-24D4BF881F4E}"/>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23735" t="10346" r="30629" b="9194"/>
            <a:stretch/>
          </p:blipFill>
          <p:spPr bwMode="auto">
            <a:xfrm>
              <a:off x="241887" y="1267373"/>
              <a:ext cx="626245" cy="73437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אלדן טרייד אין לרכב">
              <a:extLst>
                <a:ext uri="{FF2B5EF4-FFF2-40B4-BE49-F238E27FC236}">
                  <a16:creationId xmlns:a16="http://schemas.microsoft.com/office/drawing/2014/main" id="{A3D116D9-0CF5-4D28-4BC4-6BBE37BDA363}"/>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23735" t="10346" r="30629" b="9194"/>
            <a:stretch/>
          </p:blipFill>
          <p:spPr bwMode="auto">
            <a:xfrm>
              <a:off x="1448886" y="1267373"/>
              <a:ext cx="626245" cy="73437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אלדן טרייד אין לרכב">
              <a:extLst>
                <a:ext uri="{FF2B5EF4-FFF2-40B4-BE49-F238E27FC236}">
                  <a16:creationId xmlns:a16="http://schemas.microsoft.com/office/drawing/2014/main" id="{EFAFCCF8-F6B6-212C-F957-991DE9D7613E}"/>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23735" t="10346" r="30629" b="9194"/>
            <a:stretch/>
          </p:blipFill>
          <p:spPr bwMode="auto">
            <a:xfrm>
              <a:off x="2655884" y="1267373"/>
              <a:ext cx="626245" cy="73437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26040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E20EA-3042-68CC-CFF0-FE03B6C5C6E4}"/>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8D5A2760-3EC0-0C73-9ADF-8EF11927E5F6}"/>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6858000" cy="1470012"/>
          </a:xfrm>
          <a:prstGeom prst="rect">
            <a:avLst/>
          </a:prstGeom>
        </p:spPr>
      </p:pic>
      <p:sp>
        <p:nvSpPr>
          <p:cNvPr id="5" name="TextBox 4">
            <a:extLst>
              <a:ext uri="{FF2B5EF4-FFF2-40B4-BE49-F238E27FC236}">
                <a16:creationId xmlns:a16="http://schemas.microsoft.com/office/drawing/2014/main" id="{85FFF90E-2FDF-1402-614E-8B2AAE7C4578}"/>
              </a:ext>
            </a:extLst>
          </p:cNvPr>
          <p:cNvSpPr txBox="1"/>
          <p:nvPr/>
        </p:nvSpPr>
        <p:spPr>
          <a:xfrm>
            <a:off x="2580724" y="371959"/>
            <a:ext cx="4230705" cy="523220"/>
          </a:xfrm>
          <a:prstGeom prst="rect">
            <a:avLst/>
          </a:prstGeom>
          <a:noFill/>
        </p:spPr>
        <p:txBody>
          <a:bodyPr wrap="square" rtlCol="1">
            <a:spAutoFit/>
          </a:bodyPr>
          <a:lstStyle/>
          <a:p>
            <a:r>
              <a:rPr lang="he-IL" sz="2800" b="1" dirty="0">
                <a:solidFill>
                  <a:schemeClr val="bg1"/>
                </a:solidFill>
                <a:latin typeface="Segoe UI Semilight" panose="020B0402040204020203" pitchFamily="34" charset="0"/>
                <a:cs typeface="Segoe UI Semilight" panose="020B0402040204020203" pitchFamily="34" charset="0"/>
              </a:rPr>
              <a:t>21 הארכיון זוכר</a:t>
            </a:r>
          </a:p>
        </p:txBody>
      </p:sp>
      <p:sp>
        <p:nvSpPr>
          <p:cNvPr id="7" name="TextBox 15">
            <a:extLst>
              <a:ext uri="{FF2B5EF4-FFF2-40B4-BE49-F238E27FC236}">
                <a16:creationId xmlns:a16="http://schemas.microsoft.com/office/drawing/2014/main" id="{8270848A-B631-F448-6677-CCA175EF17F2}"/>
              </a:ext>
            </a:extLst>
          </p:cNvPr>
          <p:cNvSpPr txBox="1"/>
          <p:nvPr/>
        </p:nvSpPr>
        <p:spPr>
          <a:xfrm>
            <a:off x="3382429" y="1110324"/>
            <a:ext cx="3475571" cy="338554"/>
          </a:xfrm>
          <a:prstGeom prst="rect">
            <a:avLst/>
          </a:prstGeom>
          <a:noFill/>
        </p:spPr>
        <p:txBody>
          <a:bodyPr wrap="square" rtlCol="1">
            <a:spAutoFit/>
          </a:bodyPr>
          <a:lstStyle/>
          <a:p>
            <a:r>
              <a:rPr lang="he-IL" sz="1600" b="1" spc="3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8" name="מלבן 7">
            <a:extLst>
              <a:ext uri="{FF2B5EF4-FFF2-40B4-BE49-F238E27FC236}">
                <a16:creationId xmlns:a16="http://schemas.microsoft.com/office/drawing/2014/main" id="{072001F7-4472-EFAC-498F-7AD9A8E8B497}"/>
              </a:ext>
            </a:extLst>
          </p:cNvPr>
          <p:cNvSpPr/>
          <p:nvPr/>
        </p:nvSpPr>
        <p:spPr>
          <a:xfrm>
            <a:off x="3472550" y="1783560"/>
            <a:ext cx="3392487" cy="1550040"/>
          </a:xfrm>
          <a:prstGeom prst="rect">
            <a:avLst/>
          </a:prstGeom>
          <a:noFill/>
        </p:spPr>
        <p:txBody>
          <a:bodyPr wrap="square">
            <a:spAutoFit/>
          </a:bodyPr>
          <a:lstStyle/>
          <a:p>
            <a:pPr lvl="0" algn="just">
              <a:lnSpc>
                <a:spcPct val="150000"/>
              </a:lnSpc>
              <a:spcAft>
                <a:spcPts val="800"/>
              </a:spcAft>
            </a:pPr>
            <a:r>
              <a:rPr lang="he-IL" sz="1400" b="1" dirty="0">
                <a:solidFill>
                  <a:srgbClr val="002060"/>
                </a:solidFill>
                <a:latin typeface="Segoe UI" panose="020B0502040204020203" pitchFamily="34" charset="0"/>
                <a:cs typeface="Segoe UI" panose="020B0502040204020203" pitchFamily="34" charset="0"/>
              </a:rPr>
              <a:t>הפוסט שפרסמנו בפייסבוק שלנו לפני שנתיים ב 7.10.23 </a:t>
            </a:r>
          </a:p>
          <a:p>
            <a:pPr lvl="0" algn="just">
              <a:lnSpc>
                <a:spcPct val="150000"/>
              </a:lnSpc>
              <a:spcAft>
                <a:spcPts val="800"/>
              </a:spcAft>
            </a:pPr>
            <a:endParaRPr lang="he-IL" sz="1400" b="1" dirty="0">
              <a:solidFill>
                <a:srgbClr val="002060"/>
              </a:solidFill>
              <a:latin typeface="Segoe UI" panose="020B0502040204020203" pitchFamily="34" charset="0"/>
              <a:cs typeface="Segoe UI" panose="020B0502040204020203" pitchFamily="34" charset="0"/>
            </a:endParaRPr>
          </a:p>
          <a:p>
            <a:pPr lvl="0" algn="just">
              <a:lnSpc>
                <a:spcPct val="150000"/>
              </a:lnSpc>
              <a:spcAft>
                <a:spcPts val="800"/>
              </a:spcAft>
            </a:pPr>
            <a:endParaRPr lang="he-IL" sz="1400" b="1" dirty="0">
              <a:solidFill>
                <a:srgbClr val="002060"/>
              </a:solidFill>
              <a:latin typeface="Segoe UI" panose="020B0502040204020203" pitchFamily="34" charset="0"/>
              <a:cs typeface="Segoe UI" panose="020B0502040204020203" pitchFamily="34" charset="0"/>
            </a:endParaRPr>
          </a:p>
        </p:txBody>
      </p:sp>
      <p:sp>
        <p:nvSpPr>
          <p:cNvPr id="6" name="כותרת 5">
            <a:extLst>
              <a:ext uri="{FF2B5EF4-FFF2-40B4-BE49-F238E27FC236}">
                <a16:creationId xmlns:a16="http://schemas.microsoft.com/office/drawing/2014/main" id="{98539B7A-0904-BAC9-E8E6-3EF81AA3DA6E}"/>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הארכיון זוכר</a:t>
            </a:r>
          </a:p>
        </p:txBody>
      </p:sp>
      <p:sp>
        <p:nvSpPr>
          <p:cNvPr id="10" name="תיבת טקסט 9">
            <a:extLst>
              <a:ext uri="{FF2B5EF4-FFF2-40B4-BE49-F238E27FC236}">
                <a16:creationId xmlns:a16="http://schemas.microsoft.com/office/drawing/2014/main" id="{0C5054D1-0F9C-FB36-AA1B-1AC5E2701A0B}"/>
              </a:ext>
            </a:extLst>
          </p:cNvPr>
          <p:cNvSpPr txBox="1"/>
          <p:nvPr/>
        </p:nvSpPr>
        <p:spPr>
          <a:xfrm>
            <a:off x="84868" y="9134338"/>
            <a:ext cx="3361737" cy="261610"/>
          </a:xfrm>
          <a:prstGeom prst="rect">
            <a:avLst/>
          </a:prstGeom>
          <a:noFill/>
        </p:spPr>
        <p:txBody>
          <a:bodyPr wrap="square">
            <a:spAutoFit/>
          </a:bodyPr>
          <a:lstStyle/>
          <a:p>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a:t>
            </a:r>
            <a:endParaRPr lang="he-IL" dirty="0">
              <a:cs typeface="Segoe UI" panose="020B0502040204020203" pitchFamily="34" charset="0"/>
            </a:endParaRPr>
          </a:p>
        </p:txBody>
      </p:sp>
      <p:sp>
        <p:nvSpPr>
          <p:cNvPr id="13" name="מקבילית 12">
            <a:extLst>
              <a:ext uri="{FF2B5EF4-FFF2-40B4-BE49-F238E27FC236}">
                <a16:creationId xmlns:a16="http://schemas.microsoft.com/office/drawing/2014/main" id="{212A4A53-8966-93BC-C646-066300AD9CFC}"/>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he-IL" sz="1600" b="1" dirty="0">
                <a:solidFill>
                  <a:srgbClr val="001F7A"/>
                </a:solidFill>
                <a:latin typeface="Segoe UI" panose="020B0502040204020203" pitchFamily="34" charset="0"/>
                <a:cs typeface="Segoe UI" panose="020B0502040204020203" pitchFamily="34" charset="0"/>
              </a:rPr>
              <a:t>נובמבר 2025 גיליון 121</a:t>
            </a:r>
          </a:p>
        </p:txBody>
      </p:sp>
      <p:pic>
        <p:nvPicPr>
          <p:cNvPr id="16" name="תמונה 15">
            <a:extLst>
              <a:ext uri="{FF2B5EF4-FFF2-40B4-BE49-F238E27FC236}">
                <a16:creationId xmlns:a16="http://schemas.microsoft.com/office/drawing/2014/main" id="{23A6A1B6-E622-D9ED-A164-B57F6B45823D}"/>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
        <p:nvSpPr>
          <p:cNvPr id="11" name="מלבן 10">
            <a:extLst>
              <a:ext uri="{FF2B5EF4-FFF2-40B4-BE49-F238E27FC236}">
                <a16:creationId xmlns:a16="http://schemas.microsoft.com/office/drawing/2014/main" id="{637765DE-D1E1-459E-27CD-F9649245C23D}"/>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5" name="תמונה 14" descr="תמונה שמכילה טקסט, גופן, גרפיקה, לוגו&#10;&#10;תוכן שנוצר על-ידי בינה מלאכותית עשוי להיות שגוי.">
            <a:extLst>
              <a:ext uri="{FF2B5EF4-FFF2-40B4-BE49-F238E27FC236}">
                <a16:creationId xmlns:a16="http://schemas.microsoft.com/office/drawing/2014/main" id="{FA0B7B47-A10F-BDF9-EA5B-61FFA3B3D85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17" name="תיבת טקסט 16">
            <a:extLst>
              <a:ext uri="{FF2B5EF4-FFF2-40B4-BE49-F238E27FC236}">
                <a16:creationId xmlns:a16="http://schemas.microsoft.com/office/drawing/2014/main" id="{A31B2B7A-F23A-4A47-C514-C135A35EB814}"/>
              </a:ext>
            </a:extLst>
          </p:cNvPr>
          <p:cNvSpPr txBox="1"/>
          <p:nvPr/>
        </p:nvSpPr>
        <p:spPr>
          <a:xfrm>
            <a:off x="-65269" y="1853159"/>
            <a:ext cx="3500438" cy="307777"/>
          </a:xfrm>
          <a:prstGeom prst="rect">
            <a:avLst/>
          </a:prstGeom>
          <a:solidFill>
            <a:srgbClr val="00B0F0">
              <a:alpha val="58000"/>
            </a:srgbClr>
          </a:solidFill>
        </p:spPr>
        <p:txBody>
          <a:bodyPr wrap="square" lIns="0" rIns="0"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פנגו </a:t>
            </a:r>
            <a:r>
              <a:rPr kumimoji="0" lang="he-IL"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שותפים לקידום הספורט הפראלימפי</a:t>
            </a:r>
            <a:endParaRPr kumimoji="0" lang="x-none"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2" name="תמונה 1" descr="לוגו פנגו">
            <a:extLst>
              <a:ext uri="{FF2B5EF4-FFF2-40B4-BE49-F238E27FC236}">
                <a16:creationId xmlns:a16="http://schemas.microsoft.com/office/drawing/2014/main" id="{A385E066-5A65-DBB9-6227-12F47EDAD96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7206" y="1222289"/>
            <a:ext cx="2440174" cy="602532"/>
          </a:xfrm>
          <a:prstGeom prst="rect">
            <a:avLst/>
          </a:prstGeom>
        </p:spPr>
      </p:pic>
      <p:pic>
        <p:nvPicPr>
          <p:cNvPr id="9" name="תמונה 8" descr="שבוע טוב, עדכוני ספורט לשישי שבת ובעקבות המצב.&#10;ההתאחדות הישראלית לספורט נכים והוועד הפראלימפי הישראלים, מחזקים בשעה קשה זו את כוחות הביטחון, מערך הרפואה ותושבי הדרום. &#10;כוחנו באחדותנו. &#10;• תחרות ה ITF1 ישראל אופן בטניס בכיסאות גלגלים בוטלה, כל הטניסאים הזרים ששוהים בארץ מטופלים וכולם רשומים בטיסות שימריאו מישראל בזמן הקרוב. &#10;• נבחרות הבדמינטון, הבוצ'ה והסייף ששוהות בחו&quot;ל מטופלות והן בדרכן לארץ. &#10;וגם קצת ספורט מסוף השבוע:&#10;• גרשון חימוב מאיל&quot;ן חיפה סיים את גביע העולם בבוצה שנערך בפורטוגל במקום הרביעי לאחר שהפסיד לשחקן גרמני. הנקודות שצבר בטורניר אמורות להעלות אותו בדירוג העולמי ממקום 21 למקום 16-17. המאמנת של גרשון – אורנה ויסבך. &#10;• מתוקו ראדה מבית הלוחם חיפה סיים את אליפות העולם בסייף – דקר במקום ה 30.&#10;לינור קלמן מבית הלוחם ירושלים סיימה את אליפות העולם בסייף – רומח במקום ה 25.&#10;קונסטנטין קבליו מחריש סיים את אליפות העולם בסייף – רומח (מקצה לא פראלימפי) במקום 6 מתוך 9.&#10;המאמנים ויקטור גלז ודימה פודולסקי.&#10;• נבחרת ישראל בכדורגל קטועים אשר משחקת באליפות אירופה דרג ג'. סיימה בתיקו 3-3 עם גאורגיה ותיקו 2-2 עם יוון.">
            <a:extLst>
              <a:ext uri="{FF2B5EF4-FFF2-40B4-BE49-F238E27FC236}">
                <a16:creationId xmlns:a16="http://schemas.microsoft.com/office/drawing/2014/main" id="{04850766-E2C6-2CAD-DAF5-F288C7784DE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2600" y="2748929"/>
            <a:ext cx="6703052" cy="5604974"/>
          </a:xfrm>
          <a:prstGeom prst="rect">
            <a:avLst/>
          </a:prstGeom>
          <a:ln>
            <a:noFill/>
          </a:ln>
          <a:effectLst>
            <a:outerShdw blurRad="292100" dist="139700" dir="2700000" algn="tl" rotWithShape="0">
              <a:srgbClr val="333333">
                <a:alpha val="65000"/>
              </a:srgbClr>
            </a:outerShdw>
          </a:effectLst>
        </p:spPr>
      </p:pic>
      <p:sp>
        <p:nvSpPr>
          <p:cNvPr id="12" name="מלבן 11">
            <a:extLst>
              <a:ext uri="{FF2B5EF4-FFF2-40B4-BE49-F238E27FC236}">
                <a16:creationId xmlns:a16="http://schemas.microsoft.com/office/drawing/2014/main" id="{AC5C8212-38F7-9F12-D4A7-1415FF1564C3}"/>
              </a:ext>
            </a:extLst>
          </p:cNvPr>
          <p:cNvSpPr/>
          <p:nvPr/>
        </p:nvSpPr>
        <p:spPr>
          <a:xfrm>
            <a:off x="3791415" y="3166946"/>
            <a:ext cx="2230244" cy="2177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561867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ADF7C-9FEB-53C5-5A68-02C00903880E}"/>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6B9A6C94-7CAD-AC8A-0DA9-10EAC62769F8}"/>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920" y="-2243"/>
            <a:ext cx="6858000" cy="1973212"/>
          </a:xfrm>
          <a:prstGeom prst="rect">
            <a:avLst/>
          </a:prstGeom>
        </p:spPr>
      </p:pic>
      <p:sp>
        <p:nvSpPr>
          <p:cNvPr id="11" name="מלבן 10">
            <a:extLst>
              <a:ext uri="{FF2B5EF4-FFF2-40B4-BE49-F238E27FC236}">
                <a16:creationId xmlns:a16="http://schemas.microsoft.com/office/drawing/2014/main" id="{2ADD2DC5-1EF7-3033-7242-A2F5A4060130}"/>
              </a:ext>
            </a:extLst>
          </p:cNvPr>
          <p:cNvSpPr/>
          <p:nvPr/>
        </p:nvSpPr>
        <p:spPr>
          <a:xfrm>
            <a:off x="0" y="700686"/>
            <a:ext cx="2402014" cy="507831"/>
          </a:xfrm>
          <a:prstGeom prst="rect">
            <a:avLst/>
          </a:prstGeom>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רכילות פראלימפית</a:t>
            </a:r>
            <a:endParaRPr kumimoji="0" lang="en-US" sz="1800" b="1" i="0" u="none" strike="noStrike" kern="1200" cap="none" spc="0" normalizeH="0" baseline="0" noProof="0" dirty="0">
              <a:ln>
                <a:noFill/>
              </a:ln>
              <a:solidFill>
                <a:prstClr val="white"/>
              </a:solidFill>
              <a:effectLst/>
              <a:uLnTx/>
              <a:uFillTx/>
              <a:latin typeface="Segoe UI Semilight" panose="020B0402040204020203" pitchFamily="34" charset="0"/>
              <a:ea typeface="Tahoma" panose="020B0604030504040204" pitchFamily="34" charset="0"/>
              <a:cs typeface="Segoe UI Semilight" panose="020B0402040204020203" pitchFamily="34" charset="0"/>
            </a:endParaRPr>
          </a:p>
        </p:txBody>
      </p:sp>
      <p:sp>
        <p:nvSpPr>
          <p:cNvPr id="5" name="TextBox 4">
            <a:extLst>
              <a:ext uri="{FF2B5EF4-FFF2-40B4-BE49-F238E27FC236}">
                <a16:creationId xmlns:a16="http://schemas.microsoft.com/office/drawing/2014/main" id="{FC7D8806-47C5-3CB6-C205-7928CA9CD3F3}"/>
              </a:ext>
            </a:extLst>
          </p:cNvPr>
          <p:cNvSpPr txBox="1"/>
          <p:nvPr/>
        </p:nvSpPr>
        <p:spPr>
          <a:xfrm>
            <a:off x="2402015" y="371959"/>
            <a:ext cx="4455986" cy="523220"/>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22  'על רגל אחת'</a:t>
            </a:r>
          </a:p>
        </p:txBody>
      </p:sp>
      <p:sp>
        <p:nvSpPr>
          <p:cNvPr id="2" name="תיבת טקסט 1">
            <a:extLst>
              <a:ext uri="{FF2B5EF4-FFF2-40B4-BE49-F238E27FC236}">
                <a16:creationId xmlns:a16="http://schemas.microsoft.com/office/drawing/2014/main" id="{BA10B34B-56A0-E6A5-06EE-7BA1E228462F}"/>
              </a:ext>
            </a:extLst>
          </p:cNvPr>
          <p:cNvSpPr txBox="1"/>
          <p:nvPr/>
        </p:nvSpPr>
        <p:spPr>
          <a:xfrm>
            <a:off x="3513745" y="5007242"/>
            <a:ext cx="3299221" cy="314702"/>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lang="he-IL" sz="11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השחיין </a:t>
            </a:r>
            <a:r>
              <a:rPr lang="he-IL" sz="1100" b="1"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איאד שלבי</a:t>
            </a:r>
            <a:r>
              <a:rPr lang="he-IL" sz="11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מסייע במסיק. </a:t>
            </a:r>
          </a:p>
        </p:txBody>
      </p:sp>
      <p:sp>
        <p:nvSpPr>
          <p:cNvPr id="10" name="AutoShape 2">
            <a:extLst>
              <a:ext uri="{FF2B5EF4-FFF2-40B4-BE49-F238E27FC236}">
                <a16:creationId xmlns:a16="http://schemas.microsoft.com/office/drawing/2014/main" id="{B4904212-2118-34C1-BF8A-FA64717A64E3}"/>
              </a:ext>
            </a:extLst>
          </p:cNvPr>
          <p:cNvSpPr>
            <a:spLocks noChangeAspect="1" noChangeArrowheads="1"/>
          </p:cNvSpPr>
          <p:nvPr/>
        </p:nvSpPr>
        <p:spPr bwMode="auto">
          <a:xfrm>
            <a:off x="3276600" y="4800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cs typeface="Segoe UI" panose="020B0502040204020203" pitchFamily="34" charset="0"/>
            </a:endParaRPr>
          </a:p>
        </p:txBody>
      </p:sp>
      <p:sp>
        <p:nvSpPr>
          <p:cNvPr id="6" name="כותרת 5">
            <a:extLst>
              <a:ext uri="{FF2B5EF4-FFF2-40B4-BE49-F238E27FC236}">
                <a16:creationId xmlns:a16="http://schemas.microsoft.com/office/drawing/2014/main" id="{4144503F-1B1B-FD1E-CDFB-B117F43A2AB2}"/>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על רגל אחת</a:t>
            </a:r>
          </a:p>
        </p:txBody>
      </p:sp>
      <p:sp>
        <p:nvSpPr>
          <p:cNvPr id="15" name="תיבת טקסט 14" descr="2 ילדים קטנים צופים בטלויזיה במשחק כדורשער, על התמונה הכיתוב: קדימה אבא התגעגענו">
            <a:extLst>
              <a:ext uri="{FF2B5EF4-FFF2-40B4-BE49-F238E27FC236}">
                <a16:creationId xmlns:a16="http://schemas.microsoft.com/office/drawing/2014/main" id="{2718C380-C8B4-4CEF-34E1-1598349A5376}"/>
              </a:ext>
            </a:extLst>
          </p:cNvPr>
          <p:cNvSpPr txBox="1"/>
          <p:nvPr/>
        </p:nvSpPr>
        <p:spPr>
          <a:xfrm>
            <a:off x="8920" y="3929764"/>
            <a:ext cx="3379929" cy="568617"/>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lang="he-IL" sz="11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שחקן הכדורשער </a:t>
            </a:r>
            <a:r>
              <a:rPr lang="he-IL" sz="1100" b="1"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דורון חודדה </a:t>
            </a:r>
            <a:r>
              <a:rPr lang="he-IL" sz="11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וכלבו </a:t>
            </a:r>
            <a:r>
              <a:rPr lang="he-IL" sz="1100" b="1"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לוטו</a:t>
            </a:r>
            <a:r>
              <a:rPr lang="he-IL" sz="11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גוזרים כרטיס חוגר ומשתחררים מצה"ל.</a:t>
            </a:r>
          </a:p>
        </p:txBody>
      </p:sp>
      <p:sp>
        <p:nvSpPr>
          <p:cNvPr id="13" name="תיבת טקסט 12">
            <a:extLst>
              <a:ext uri="{FF2B5EF4-FFF2-40B4-BE49-F238E27FC236}">
                <a16:creationId xmlns:a16="http://schemas.microsoft.com/office/drawing/2014/main" id="{B4B319EB-F111-952D-8DC6-2418028018C7}"/>
              </a:ext>
            </a:extLst>
          </p:cNvPr>
          <p:cNvSpPr txBox="1"/>
          <p:nvPr/>
        </p:nvSpPr>
        <p:spPr>
          <a:xfrm>
            <a:off x="8920" y="9053355"/>
            <a:ext cx="3430148" cy="822533"/>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lang="he-IL" sz="1100" dirty="0" err="1">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הקיאקיסטית</a:t>
            </a:r>
            <a:r>
              <a:rPr lang="he-IL" sz="11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a:t>
            </a:r>
            <a:r>
              <a:rPr lang="he-IL" sz="1100" b="1"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טליה אילת </a:t>
            </a:r>
            <a:r>
              <a:rPr lang="he-IL" sz="11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הסכימה להצעת הנישואין של </a:t>
            </a:r>
            <a:r>
              <a:rPr lang="he-IL" sz="1100" b="1"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יהב פדר </a:t>
            </a:r>
            <a:r>
              <a:rPr lang="he-IL" sz="11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שהצליח להפתיע אותה בהצעה מרגשת, מושקעת וסודית</a:t>
            </a:r>
            <a:endParaRPr lang="he-IL" sz="1100" b="1"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endParaRPr>
          </a:p>
        </p:txBody>
      </p:sp>
      <p:sp>
        <p:nvSpPr>
          <p:cNvPr id="3" name="מלבן 2">
            <a:extLst>
              <a:ext uri="{FF2B5EF4-FFF2-40B4-BE49-F238E27FC236}">
                <a16:creationId xmlns:a16="http://schemas.microsoft.com/office/drawing/2014/main" id="{E0870D76-D863-89A5-AFA4-4D8CF192BFEC}"/>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תמונה 6" descr="תמונה שמכילה טקסט, גופן, גרפיקה, לוגו&#10;&#10;תוכן שנוצר על-ידי בינה מלאכותית עשוי להיות שגוי.">
            <a:extLst>
              <a:ext uri="{FF2B5EF4-FFF2-40B4-BE49-F238E27FC236}">
                <a16:creationId xmlns:a16="http://schemas.microsoft.com/office/drawing/2014/main" id="{35A9E72F-E8F6-ABD6-849B-56FCF885E95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18" name="תיבת טקסט 17">
            <a:extLst>
              <a:ext uri="{FF2B5EF4-FFF2-40B4-BE49-F238E27FC236}">
                <a16:creationId xmlns:a16="http://schemas.microsoft.com/office/drawing/2014/main" id="{E77DD561-3F7B-A1C8-F990-61D32C47C9ED}"/>
              </a:ext>
            </a:extLst>
          </p:cNvPr>
          <p:cNvSpPr txBox="1"/>
          <p:nvPr/>
        </p:nvSpPr>
        <p:spPr>
          <a:xfrm>
            <a:off x="3418932" y="9083467"/>
            <a:ext cx="3430148" cy="822533"/>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lang="he-IL" sz="1100" b="1"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מעיין פדן</a:t>
            </a:r>
            <a:r>
              <a:rPr lang="he-IL" sz="11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יוזם ליגת המילואימניקים, יזם בהפתעה הצעת נישואין </a:t>
            </a:r>
            <a:r>
              <a:rPr lang="he-IL" sz="1100" b="1"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לשחר מילפלדר </a:t>
            </a:r>
            <a:r>
              <a:rPr lang="he-IL" sz="11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החותרת שלנו, שלא היססה לרגע והסכימה. </a:t>
            </a:r>
          </a:p>
        </p:txBody>
      </p:sp>
      <p:pic>
        <p:nvPicPr>
          <p:cNvPr id="8" name="תמונה 7" descr="איש על כיסא גלגלים אוחז מוט להורדת זיתים">
            <a:extLst>
              <a:ext uri="{FF2B5EF4-FFF2-40B4-BE49-F238E27FC236}">
                <a16:creationId xmlns:a16="http://schemas.microsoft.com/office/drawing/2014/main" id="{8CFCECF7-1B7F-1131-9FD4-AFBEC6E6F72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935186" y="1208517"/>
            <a:ext cx="2787108" cy="3833496"/>
          </a:xfrm>
          <a:prstGeom prst="rect">
            <a:avLst/>
          </a:prstGeom>
        </p:spPr>
      </p:pic>
      <p:pic>
        <p:nvPicPr>
          <p:cNvPr id="1028" name="Picture 4" descr="איש צעיר עם כלב גוזר חוגר">
            <a:extLst>
              <a:ext uri="{FF2B5EF4-FFF2-40B4-BE49-F238E27FC236}">
                <a16:creationId xmlns:a16="http://schemas.microsoft.com/office/drawing/2014/main" id="{76151DEC-513F-8E61-F255-19FA036D30DB}"/>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a:fillRect/>
          </a:stretch>
        </p:blipFill>
        <p:spPr bwMode="auto">
          <a:xfrm>
            <a:off x="135706" y="1307117"/>
            <a:ext cx="3161809" cy="2506465"/>
          </a:xfrm>
          <a:prstGeom prst="rect">
            <a:avLst/>
          </a:prstGeom>
          <a:noFill/>
          <a:extLst>
            <a:ext uri="{909E8E84-426E-40DD-AFC4-6F175D3DCCD1}">
              <a14:hiddenFill xmlns:a14="http://schemas.microsoft.com/office/drawing/2010/main">
                <a:solidFill>
                  <a:srgbClr val="FFFFFF"/>
                </a:solidFill>
              </a14:hiddenFill>
            </a:ext>
          </a:extLst>
        </p:spPr>
      </p:pic>
      <p:pic>
        <p:nvPicPr>
          <p:cNvPr id="12" name="תמונה 11" descr="איש מציע נישואים לאישה על כיסא גלגלים ">
            <a:extLst>
              <a:ext uri="{FF2B5EF4-FFF2-40B4-BE49-F238E27FC236}">
                <a16:creationId xmlns:a16="http://schemas.microsoft.com/office/drawing/2014/main" id="{6DEE9DD0-BF93-4429-9B8B-26DC7911237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0192" y="4800600"/>
            <a:ext cx="3188756" cy="4251675"/>
          </a:xfrm>
          <a:prstGeom prst="rect">
            <a:avLst/>
          </a:prstGeom>
        </p:spPr>
      </p:pic>
      <p:pic>
        <p:nvPicPr>
          <p:cNvPr id="19" name="תמונה 18" descr="איש ואישה מחייכים לאישה טבעת על האצבע">
            <a:extLst>
              <a:ext uri="{FF2B5EF4-FFF2-40B4-BE49-F238E27FC236}">
                <a16:creationId xmlns:a16="http://schemas.microsoft.com/office/drawing/2014/main" id="{AE365A05-04C8-CC51-1F41-201595358CBE}"/>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3773010" y="5409714"/>
            <a:ext cx="2895432" cy="3642561"/>
          </a:xfrm>
          <a:prstGeom prst="rect">
            <a:avLst/>
          </a:prstGeom>
        </p:spPr>
      </p:pic>
    </p:spTree>
    <p:extLst>
      <p:ext uri="{BB962C8B-B14F-4D97-AF65-F5344CB8AC3E}">
        <p14:creationId xmlns:p14="http://schemas.microsoft.com/office/powerpoint/2010/main" val="1399279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44343" y="22819"/>
            <a:ext cx="6858000" cy="1770743"/>
          </a:xfrm>
          <a:prstGeom prst="rect">
            <a:avLst/>
          </a:prstGeom>
        </p:spPr>
      </p:pic>
      <p:sp>
        <p:nvSpPr>
          <p:cNvPr id="5" name="TextBox 4"/>
          <p:cNvSpPr txBox="1"/>
          <p:nvPr/>
        </p:nvSpPr>
        <p:spPr>
          <a:xfrm>
            <a:off x="2604983" y="371959"/>
            <a:ext cx="4253018" cy="523220"/>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03 מה יקרה בנובמבר?</a:t>
            </a:r>
          </a:p>
        </p:txBody>
      </p:sp>
      <p:sp>
        <p:nvSpPr>
          <p:cNvPr id="3" name="מלבן 2"/>
          <p:cNvSpPr/>
          <p:nvPr/>
        </p:nvSpPr>
        <p:spPr>
          <a:xfrm>
            <a:off x="-15660" y="2438431"/>
            <a:ext cx="6889319" cy="7600919"/>
          </a:xfrm>
          <a:prstGeom prst="rect">
            <a:avLst/>
          </a:prstGeom>
          <a:solidFill>
            <a:srgbClr val="00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rgbClr val="001F7A"/>
              </a:solidFill>
              <a:effectLst/>
              <a:uLnTx/>
              <a:uFillTx/>
              <a:latin typeface="Calibri" panose="020F0502020204030204"/>
              <a:ea typeface="+mn-ea"/>
              <a:cs typeface="Segoe UI" panose="020B0502040204020203" pitchFamily="34" charset="0"/>
            </a:endParaRPr>
          </a:p>
        </p:txBody>
      </p:sp>
      <p:sp>
        <p:nvSpPr>
          <p:cNvPr id="18" name="מלבן 17"/>
          <p:cNvSpPr/>
          <p:nvPr/>
        </p:nvSpPr>
        <p:spPr>
          <a:xfrm>
            <a:off x="44343" y="2034049"/>
            <a:ext cx="6873660" cy="351186"/>
          </a:xfrm>
          <a:prstGeom prst="rect">
            <a:avLst/>
          </a:prstGeom>
          <a:noFill/>
        </p:spPr>
        <p:txBody>
          <a:bodyPr wrap="square">
            <a:spAutoFit/>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kumimoji="0" lang="he-IL" sz="1600" b="1" i="0" u="none" strike="noStrike" kern="1200" cap="none" spc="30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תחרויות ואירועי ספורט בארץ ובעולם בחודש נובמבר</a:t>
            </a:r>
          </a:p>
        </p:txBody>
      </p:sp>
      <p:sp>
        <p:nvSpPr>
          <p:cNvPr id="6" name="כותרת 2">
            <a:extLst>
              <a:ext uri="{FF2B5EF4-FFF2-40B4-BE49-F238E27FC236}">
                <a16:creationId xmlns:a16="http://schemas.microsoft.com/office/drawing/2014/main" id="{78738F08-27D5-0219-64EB-517B768DAC58}"/>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מה יקרה נובמבר</a:t>
            </a:r>
          </a:p>
        </p:txBody>
      </p:sp>
      <p:grpSp>
        <p:nvGrpSpPr>
          <p:cNvPr id="10" name="קבוצה 9" descr="לוגואים של הטוטו">
            <a:extLst>
              <a:ext uri="{FF2B5EF4-FFF2-40B4-BE49-F238E27FC236}">
                <a16:creationId xmlns:a16="http://schemas.microsoft.com/office/drawing/2014/main" id="{FE5496B6-5808-BBED-0801-678F0899C522}"/>
              </a:ext>
            </a:extLst>
          </p:cNvPr>
          <p:cNvGrpSpPr/>
          <p:nvPr/>
        </p:nvGrpSpPr>
        <p:grpSpPr>
          <a:xfrm>
            <a:off x="105032" y="1220294"/>
            <a:ext cx="3323968" cy="776694"/>
            <a:chOff x="105032" y="1220294"/>
            <a:chExt cx="3323968" cy="776694"/>
          </a:xfrm>
        </p:grpSpPr>
        <p:pic>
          <p:nvPicPr>
            <p:cNvPr id="11" name="תמונה 10">
              <a:extLst>
                <a:ext uri="{FF2B5EF4-FFF2-40B4-BE49-F238E27FC236}">
                  <a16:creationId xmlns:a16="http://schemas.microsoft.com/office/drawing/2014/main" id="{E6D1BDE6-BD09-C693-EC8A-1821B62B97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032" y="1220294"/>
              <a:ext cx="776694" cy="776694"/>
            </a:xfrm>
            <a:prstGeom prst="rect">
              <a:avLst/>
            </a:prstGeom>
          </p:spPr>
        </p:pic>
        <p:pic>
          <p:nvPicPr>
            <p:cNvPr id="12" name="תמונה 11">
              <a:extLst>
                <a:ext uri="{FF2B5EF4-FFF2-40B4-BE49-F238E27FC236}">
                  <a16:creationId xmlns:a16="http://schemas.microsoft.com/office/drawing/2014/main" id="{789B0B45-1B73-DEFF-A1E4-C95B125CCF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4123" y="1220294"/>
              <a:ext cx="776694" cy="776694"/>
            </a:xfrm>
            <a:prstGeom prst="rect">
              <a:avLst/>
            </a:prstGeom>
          </p:spPr>
        </p:pic>
        <p:pic>
          <p:nvPicPr>
            <p:cNvPr id="13" name="תמונה 12">
              <a:extLst>
                <a:ext uri="{FF2B5EF4-FFF2-40B4-BE49-F238E27FC236}">
                  <a16:creationId xmlns:a16="http://schemas.microsoft.com/office/drawing/2014/main" id="{570A0AD6-ECCE-481A-211A-064743563D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03214" y="1220294"/>
              <a:ext cx="776694" cy="776694"/>
            </a:xfrm>
            <a:prstGeom prst="rect">
              <a:avLst/>
            </a:prstGeom>
          </p:spPr>
        </p:pic>
        <p:pic>
          <p:nvPicPr>
            <p:cNvPr id="14" name="תמונה 13">
              <a:extLst>
                <a:ext uri="{FF2B5EF4-FFF2-40B4-BE49-F238E27FC236}">
                  <a16:creationId xmlns:a16="http://schemas.microsoft.com/office/drawing/2014/main" id="{B15EF731-256C-01CD-4373-BEF6EF329D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52306" y="1220294"/>
              <a:ext cx="776694" cy="776694"/>
            </a:xfrm>
            <a:prstGeom prst="rect">
              <a:avLst/>
            </a:prstGeom>
          </p:spPr>
        </p:pic>
      </p:grpSp>
      <p:grpSp>
        <p:nvGrpSpPr>
          <p:cNvPr id="15" name="קבוצה 14" descr="לוגואים של הטוטו">
            <a:extLst>
              <a:ext uri="{FF2B5EF4-FFF2-40B4-BE49-F238E27FC236}">
                <a16:creationId xmlns:a16="http://schemas.microsoft.com/office/drawing/2014/main" id="{ABD96DB2-70F5-5923-9625-82853AAF8067}"/>
              </a:ext>
            </a:extLst>
          </p:cNvPr>
          <p:cNvGrpSpPr/>
          <p:nvPr/>
        </p:nvGrpSpPr>
        <p:grpSpPr>
          <a:xfrm>
            <a:off x="3489689" y="1220294"/>
            <a:ext cx="3323968" cy="776694"/>
            <a:chOff x="105032" y="1220294"/>
            <a:chExt cx="3323968" cy="776694"/>
          </a:xfrm>
        </p:grpSpPr>
        <p:pic>
          <p:nvPicPr>
            <p:cNvPr id="16" name="תמונה 15">
              <a:extLst>
                <a:ext uri="{FF2B5EF4-FFF2-40B4-BE49-F238E27FC236}">
                  <a16:creationId xmlns:a16="http://schemas.microsoft.com/office/drawing/2014/main" id="{8DE6A91B-D92A-4273-F32E-F0C029F6A5B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032" y="1220294"/>
              <a:ext cx="776694" cy="776694"/>
            </a:xfrm>
            <a:prstGeom prst="rect">
              <a:avLst/>
            </a:prstGeom>
          </p:spPr>
        </p:pic>
        <p:pic>
          <p:nvPicPr>
            <p:cNvPr id="19" name="תמונה 18">
              <a:extLst>
                <a:ext uri="{FF2B5EF4-FFF2-40B4-BE49-F238E27FC236}">
                  <a16:creationId xmlns:a16="http://schemas.microsoft.com/office/drawing/2014/main" id="{47962090-7CF0-2D2E-79CD-1CDB4F51B8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4123" y="1220294"/>
              <a:ext cx="776694" cy="776694"/>
            </a:xfrm>
            <a:prstGeom prst="rect">
              <a:avLst/>
            </a:prstGeom>
          </p:spPr>
        </p:pic>
        <p:pic>
          <p:nvPicPr>
            <p:cNvPr id="20" name="תמונה 19">
              <a:extLst>
                <a:ext uri="{FF2B5EF4-FFF2-40B4-BE49-F238E27FC236}">
                  <a16:creationId xmlns:a16="http://schemas.microsoft.com/office/drawing/2014/main" id="{9562954D-A0AE-F880-6B94-888437C450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03214" y="1220294"/>
              <a:ext cx="776694" cy="776694"/>
            </a:xfrm>
            <a:prstGeom prst="rect">
              <a:avLst/>
            </a:prstGeom>
          </p:spPr>
        </p:pic>
        <p:pic>
          <p:nvPicPr>
            <p:cNvPr id="21" name="תמונה 20">
              <a:extLst>
                <a:ext uri="{FF2B5EF4-FFF2-40B4-BE49-F238E27FC236}">
                  <a16:creationId xmlns:a16="http://schemas.microsoft.com/office/drawing/2014/main" id="{BA1BAD06-E268-07FF-1F0F-D4E93587B4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52306" y="1220294"/>
              <a:ext cx="776694" cy="776694"/>
            </a:xfrm>
            <a:prstGeom prst="rect">
              <a:avLst/>
            </a:prstGeom>
          </p:spPr>
        </p:pic>
      </p:grpSp>
      <p:sp>
        <p:nvSpPr>
          <p:cNvPr id="24" name="מלבן 23">
            <a:extLst>
              <a:ext uri="{FF2B5EF4-FFF2-40B4-BE49-F238E27FC236}">
                <a16:creationId xmlns:a16="http://schemas.microsoft.com/office/drawing/2014/main" id="{67F88FC6-D0F8-730C-1B90-88B92CC5507C}"/>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7" name="תמונה 26" descr="תמונה שמכילה טקסט, גופן, גרפיקה, לוגו&#10;&#10;תוכן שנוצר על-ידי בינה מלאכותית עשוי להיות שגוי.">
            <a:extLst>
              <a:ext uri="{FF2B5EF4-FFF2-40B4-BE49-F238E27FC236}">
                <a16:creationId xmlns:a16="http://schemas.microsoft.com/office/drawing/2014/main" id="{41B3A554-46B8-194A-7470-5C4BBAF0855B}"/>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graphicFrame>
        <p:nvGraphicFramePr>
          <p:cNvPr id="2" name="טבלה 1">
            <a:extLst>
              <a:ext uri="{FF2B5EF4-FFF2-40B4-BE49-F238E27FC236}">
                <a16:creationId xmlns:a16="http://schemas.microsoft.com/office/drawing/2014/main" id="{A7B7FB5B-A4E8-9A4C-E5F2-B2023C574AED}"/>
              </a:ext>
            </a:extLst>
          </p:cNvPr>
          <p:cNvGraphicFramePr>
            <a:graphicFrameLocks noGrp="1"/>
          </p:cNvGraphicFramePr>
          <p:nvPr>
            <p:extLst>
              <p:ext uri="{D42A27DB-BD31-4B8C-83A1-F6EECF244321}">
                <p14:modId xmlns:p14="http://schemas.microsoft.com/office/powerpoint/2010/main" val="1736292701"/>
              </p:ext>
            </p:extLst>
          </p:nvPr>
        </p:nvGraphicFramePr>
        <p:xfrm>
          <a:off x="225431" y="2878229"/>
          <a:ext cx="6480163" cy="4917042"/>
        </p:xfrm>
        <a:graphic>
          <a:graphicData uri="http://schemas.openxmlformats.org/drawingml/2006/table">
            <a:tbl>
              <a:tblPr rtl="1" firstRow="1" bandRow="1">
                <a:tableStyleId>{5940675A-B579-460E-94D1-54222C63F5DA}</a:tableStyleId>
              </a:tblPr>
              <a:tblGrid>
                <a:gridCol w="1400651">
                  <a:extLst>
                    <a:ext uri="{9D8B030D-6E8A-4147-A177-3AD203B41FA5}">
                      <a16:colId xmlns:a16="http://schemas.microsoft.com/office/drawing/2014/main" val="3300102762"/>
                    </a:ext>
                  </a:extLst>
                </a:gridCol>
                <a:gridCol w="3785148">
                  <a:extLst>
                    <a:ext uri="{9D8B030D-6E8A-4147-A177-3AD203B41FA5}">
                      <a16:colId xmlns:a16="http://schemas.microsoft.com/office/drawing/2014/main" val="708845988"/>
                    </a:ext>
                  </a:extLst>
                </a:gridCol>
                <a:gridCol w="1294364">
                  <a:extLst>
                    <a:ext uri="{9D8B030D-6E8A-4147-A177-3AD203B41FA5}">
                      <a16:colId xmlns:a16="http://schemas.microsoft.com/office/drawing/2014/main" val="1514304593"/>
                    </a:ext>
                  </a:extLst>
                </a:gridCol>
              </a:tblGrid>
              <a:tr h="378234">
                <a:tc>
                  <a:txBody>
                    <a:bodyPr/>
                    <a:lstStyle/>
                    <a:p>
                      <a:pPr rtl="1">
                        <a:lnSpc>
                          <a:spcPct val="150000"/>
                        </a:lnSpc>
                      </a:pPr>
                      <a:r>
                        <a:rPr lang="he-IL" sz="1400" dirty="0">
                          <a:latin typeface="Segoe UI" panose="020B0502040204020203" pitchFamily="34" charset="0"/>
                          <a:cs typeface="Segoe UI" panose="020B0502040204020203" pitchFamily="34" charset="0"/>
                        </a:rPr>
                        <a:t>30.10-2.11</a:t>
                      </a:r>
                    </a:p>
                  </a:txBody>
                  <a:tcPr marL="45720" marR="45720" anchor="ctr">
                    <a:solidFill>
                      <a:schemeClr val="bg1"/>
                    </a:solidFill>
                  </a:tcPr>
                </a:tc>
                <a:tc>
                  <a:txBody>
                    <a:bodyPr/>
                    <a:lstStyle/>
                    <a:p>
                      <a:pPr rtl="1">
                        <a:lnSpc>
                          <a:spcPct val="150000"/>
                        </a:lnSpc>
                      </a:pPr>
                      <a:r>
                        <a:rPr lang="en-US" sz="1400" kern="1200" dirty="0">
                          <a:solidFill>
                            <a:schemeClr val="tx1"/>
                          </a:solidFill>
                          <a:latin typeface="Segoe UI" panose="020B0502040204020203" pitchFamily="34" charset="0"/>
                          <a:ea typeface="+mn-ea"/>
                          <a:cs typeface="Segoe UI" panose="020B0502040204020203" pitchFamily="34" charset="0"/>
                        </a:rPr>
                        <a:t>ITF3</a:t>
                      </a:r>
                      <a:r>
                        <a:rPr lang="he-IL" sz="1400" kern="1200" dirty="0">
                          <a:solidFill>
                            <a:schemeClr val="tx1"/>
                          </a:solidFill>
                          <a:latin typeface="Segoe UI" panose="020B0502040204020203" pitchFamily="34" charset="0"/>
                          <a:ea typeface="+mn-ea"/>
                          <a:cs typeface="Segoe UI" panose="020B0502040204020203" pitchFamily="34" charset="0"/>
                        </a:rPr>
                        <a:t> - טניס בכיסאות גלגלים </a:t>
                      </a:r>
                    </a:p>
                  </a:txBody>
                  <a:tcPr marL="45720" marR="45720" anchor="ctr">
                    <a:solidFill>
                      <a:schemeClr val="bg1"/>
                    </a:solidFill>
                  </a:tcPr>
                </a:tc>
                <a:tc>
                  <a:txBody>
                    <a:bodyPr/>
                    <a:lstStyle/>
                    <a:p>
                      <a:pPr rtl="1">
                        <a:lnSpc>
                          <a:spcPct val="150000"/>
                        </a:lnSpc>
                      </a:pPr>
                      <a:r>
                        <a:rPr lang="he-IL" sz="1400" dirty="0">
                          <a:latin typeface="Segoe UI" panose="020B0502040204020203" pitchFamily="34" charset="0"/>
                          <a:cs typeface="Segoe UI" panose="020B0502040204020203" pitchFamily="34" charset="0"/>
                        </a:rPr>
                        <a:t>טאיוואן</a:t>
                      </a:r>
                    </a:p>
                  </a:txBody>
                  <a:tcPr marL="45720" marR="45720" anchor="ctr">
                    <a:solidFill>
                      <a:schemeClr val="bg1"/>
                    </a:solidFill>
                  </a:tcPr>
                </a:tc>
                <a:extLst>
                  <a:ext uri="{0D108BD9-81ED-4DB2-BD59-A6C34878D82A}">
                    <a16:rowId xmlns:a16="http://schemas.microsoft.com/office/drawing/2014/main" val="699609034"/>
                  </a:ext>
                </a:extLst>
              </a:tr>
              <a:tr h="378234">
                <a:tc>
                  <a:txBody>
                    <a:bodyPr/>
                    <a:lstStyle/>
                    <a:p>
                      <a:pPr rtl="1">
                        <a:lnSpc>
                          <a:spcPct val="150000"/>
                        </a:lnSpc>
                      </a:pPr>
                      <a:r>
                        <a:rPr lang="he-IL" sz="1400" dirty="0">
                          <a:latin typeface="Segoe UI" panose="020B0502040204020203" pitchFamily="34" charset="0"/>
                          <a:cs typeface="Segoe UI" panose="020B0502040204020203" pitchFamily="34" charset="0"/>
                        </a:rPr>
                        <a:t>1.11</a:t>
                      </a:r>
                    </a:p>
                  </a:txBody>
                  <a:tcPr marL="45720" marR="45720" anchor="ctr">
                    <a:solidFill>
                      <a:schemeClr val="bg1"/>
                    </a:solidFill>
                  </a:tcPr>
                </a:tc>
                <a:tc>
                  <a:txBody>
                    <a:bodyPr/>
                    <a:lstStyle/>
                    <a:p>
                      <a:pPr rtl="1">
                        <a:lnSpc>
                          <a:spcPct val="150000"/>
                        </a:lnSpc>
                      </a:pPr>
                      <a:r>
                        <a:rPr lang="he-IL" sz="1400" kern="1200" dirty="0">
                          <a:solidFill>
                            <a:schemeClr val="tx1"/>
                          </a:solidFill>
                          <a:latin typeface="Segoe UI" panose="020B0502040204020203" pitchFamily="34" charset="0"/>
                          <a:ea typeface="+mn-ea"/>
                          <a:cs typeface="Segoe UI" panose="020B0502040204020203" pitchFamily="34" charset="0"/>
                        </a:rPr>
                        <a:t>אופניים - סובב כינרת</a:t>
                      </a:r>
                    </a:p>
                  </a:txBody>
                  <a:tcPr marL="45720" marR="45720" anchor="ctr">
                    <a:solidFill>
                      <a:schemeClr val="bg1"/>
                    </a:solidFill>
                  </a:tcPr>
                </a:tc>
                <a:tc>
                  <a:txBody>
                    <a:bodyPr/>
                    <a:lstStyle/>
                    <a:p>
                      <a:pPr rtl="1">
                        <a:lnSpc>
                          <a:spcPct val="150000"/>
                        </a:lnSpc>
                      </a:pPr>
                      <a:r>
                        <a:rPr lang="he-IL" sz="1400" dirty="0">
                          <a:latin typeface="Segoe UI" panose="020B0502040204020203" pitchFamily="34" charset="0"/>
                          <a:cs typeface="Segoe UI" panose="020B0502040204020203" pitchFamily="34" charset="0"/>
                        </a:rPr>
                        <a:t>ישראל</a:t>
                      </a:r>
                    </a:p>
                  </a:txBody>
                  <a:tcPr marL="45720" marR="45720" anchor="ctr">
                    <a:solidFill>
                      <a:schemeClr val="bg1"/>
                    </a:solidFill>
                  </a:tcPr>
                </a:tc>
                <a:extLst>
                  <a:ext uri="{0D108BD9-81ED-4DB2-BD59-A6C34878D82A}">
                    <a16:rowId xmlns:a16="http://schemas.microsoft.com/office/drawing/2014/main" val="2114544815"/>
                  </a:ext>
                </a:extLst>
              </a:tr>
              <a:tr h="378234">
                <a:tc>
                  <a:txBody>
                    <a:bodyPr/>
                    <a:lstStyle/>
                    <a:p>
                      <a:pPr rtl="1">
                        <a:lnSpc>
                          <a:spcPct val="150000"/>
                        </a:lnSpc>
                      </a:pPr>
                      <a:r>
                        <a:rPr lang="he-IL" sz="1400" dirty="0">
                          <a:latin typeface="Segoe UI" panose="020B0502040204020203" pitchFamily="34" charset="0"/>
                          <a:cs typeface="Segoe UI" panose="020B0502040204020203" pitchFamily="34" charset="0"/>
                        </a:rPr>
                        <a:t>2-7.11</a:t>
                      </a:r>
                    </a:p>
                  </a:txBody>
                  <a:tcPr marL="45720" marR="45720" anchor="ctr">
                    <a:solidFill>
                      <a:schemeClr val="bg1"/>
                    </a:solidFill>
                  </a:tcPr>
                </a:tc>
                <a:tc>
                  <a:txBody>
                    <a:bodyPr/>
                    <a:lstStyle/>
                    <a:p>
                      <a:pPr rtl="1">
                        <a:lnSpc>
                          <a:spcPct val="150000"/>
                        </a:lnSpc>
                      </a:pPr>
                      <a:r>
                        <a:rPr lang="he-IL" sz="1400" kern="1200" dirty="0">
                          <a:solidFill>
                            <a:schemeClr val="tx1"/>
                          </a:solidFill>
                          <a:latin typeface="Segoe UI" panose="020B0502040204020203" pitchFamily="34" charset="0"/>
                          <a:ea typeface="+mn-ea"/>
                          <a:cs typeface="Segoe UI" panose="020B0502040204020203" pitchFamily="34" charset="0"/>
                        </a:rPr>
                        <a:t>אליפות העולם בגלישה</a:t>
                      </a:r>
                    </a:p>
                  </a:txBody>
                  <a:tcPr marL="45720" marR="45720" anchor="ctr">
                    <a:solidFill>
                      <a:schemeClr val="bg1"/>
                    </a:solidFill>
                  </a:tcPr>
                </a:tc>
                <a:tc>
                  <a:txBody>
                    <a:bodyPr/>
                    <a:lstStyle/>
                    <a:p>
                      <a:pPr rtl="1">
                        <a:lnSpc>
                          <a:spcPct val="150000"/>
                        </a:lnSpc>
                      </a:pPr>
                      <a:r>
                        <a:rPr lang="he-IL" sz="1400" dirty="0">
                          <a:latin typeface="Segoe UI" panose="020B0502040204020203" pitchFamily="34" charset="0"/>
                          <a:cs typeface="Segoe UI" panose="020B0502040204020203" pitchFamily="34" charset="0"/>
                        </a:rPr>
                        <a:t>ארצות הברית</a:t>
                      </a:r>
                    </a:p>
                  </a:txBody>
                  <a:tcPr marL="45720" marR="45720" anchor="ctr">
                    <a:solidFill>
                      <a:schemeClr val="bg1"/>
                    </a:solidFill>
                  </a:tcPr>
                </a:tc>
                <a:extLst>
                  <a:ext uri="{0D108BD9-81ED-4DB2-BD59-A6C34878D82A}">
                    <a16:rowId xmlns:a16="http://schemas.microsoft.com/office/drawing/2014/main" val="878916087"/>
                  </a:ext>
                </a:extLst>
              </a:tr>
              <a:tr h="378234">
                <a:tc>
                  <a:txBody>
                    <a:bodyPr/>
                    <a:lstStyle/>
                    <a:p>
                      <a:pPr rtl="1">
                        <a:lnSpc>
                          <a:spcPct val="150000"/>
                        </a:lnSpc>
                      </a:pPr>
                      <a:r>
                        <a:rPr lang="he-IL" sz="1400" dirty="0">
                          <a:latin typeface="Segoe UI" panose="020B0502040204020203" pitchFamily="34" charset="0"/>
                          <a:cs typeface="Segoe UI" panose="020B0502040204020203" pitchFamily="34" charset="0"/>
                        </a:rPr>
                        <a:t>3-6.11</a:t>
                      </a:r>
                    </a:p>
                  </a:txBody>
                  <a:tcPr marL="45720" marR="45720" anchor="ctr">
                    <a:solidFill>
                      <a:schemeClr val="bg1"/>
                    </a:solidFill>
                  </a:tcPr>
                </a:tc>
                <a:tc>
                  <a:txBody>
                    <a:bodyPr/>
                    <a:lstStyle/>
                    <a:p>
                      <a:pPr rtl="1">
                        <a:lnSpc>
                          <a:spcPct val="150000"/>
                        </a:lnSpc>
                      </a:pPr>
                      <a:r>
                        <a:rPr lang="he-IL" sz="1400" kern="1200" dirty="0">
                          <a:solidFill>
                            <a:schemeClr val="tx1"/>
                          </a:solidFill>
                          <a:latin typeface="Segoe UI" panose="020B0502040204020203" pitchFamily="34" charset="0"/>
                          <a:ea typeface="+mn-ea"/>
                          <a:cs typeface="Segoe UI" panose="020B0502040204020203" pitchFamily="34" charset="0"/>
                        </a:rPr>
                        <a:t>פיוצ'ר - טניס בכיסאות גלגלים</a:t>
                      </a:r>
                    </a:p>
                  </a:txBody>
                  <a:tcPr marL="45720" marR="45720" anchor="ctr">
                    <a:solidFill>
                      <a:schemeClr val="bg1"/>
                    </a:solidFill>
                  </a:tcPr>
                </a:tc>
                <a:tc>
                  <a:txBody>
                    <a:bodyPr/>
                    <a:lstStyle/>
                    <a:p>
                      <a:pPr rtl="1">
                        <a:lnSpc>
                          <a:spcPct val="150000"/>
                        </a:lnSpc>
                      </a:pPr>
                      <a:r>
                        <a:rPr lang="he-IL" sz="1400" dirty="0">
                          <a:latin typeface="Segoe UI" panose="020B0502040204020203" pitchFamily="34" charset="0"/>
                          <a:cs typeface="Segoe UI" panose="020B0502040204020203" pitchFamily="34" charset="0"/>
                        </a:rPr>
                        <a:t>יוון</a:t>
                      </a:r>
                    </a:p>
                  </a:txBody>
                  <a:tcPr marL="45720" marR="45720" anchor="ctr">
                    <a:solidFill>
                      <a:schemeClr val="bg1"/>
                    </a:solidFill>
                  </a:tcPr>
                </a:tc>
                <a:extLst>
                  <a:ext uri="{0D108BD9-81ED-4DB2-BD59-A6C34878D82A}">
                    <a16:rowId xmlns:a16="http://schemas.microsoft.com/office/drawing/2014/main" val="4127310043"/>
                  </a:ext>
                </a:extLst>
              </a:tr>
              <a:tr h="378234">
                <a:tc>
                  <a:txBody>
                    <a:bodyPr/>
                    <a:lstStyle/>
                    <a:p>
                      <a:pPr rtl="1">
                        <a:lnSpc>
                          <a:spcPct val="150000"/>
                        </a:lnSpc>
                      </a:pPr>
                      <a:r>
                        <a:rPr lang="he-IL" sz="1400" dirty="0">
                          <a:latin typeface="Segoe UI" panose="020B0502040204020203" pitchFamily="34" charset="0"/>
                          <a:cs typeface="Segoe UI" panose="020B0502040204020203" pitchFamily="34" charset="0"/>
                        </a:rPr>
                        <a:t>10-13.11</a:t>
                      </a:r>
                    </a:p>
                  </a:txBody>
                  <a:tcPr marL="45720" marR="45720" anchor="ctr">
                    <a:solidFill>
                      <a:schemeClr val="bg1"/>
                    </a:solidFill>
                  </a:tcPr>
                </a:tc>
                <a:tc>
                  <a:txBody>
                    <a:bodyPr/>
                    <a:lstStyle/>
                    <a:p>
                      <a:pPr rtl="1">
                        <a:lnSpc>
                          <a:spcPct val="150000"/>
                        </a:lnSpc>
                      </a:pPr>
                      <a:r>
                        <a:rPr lang="he-IL" sz="1400" kern="1200" dirty="0">
                          <a:solidFill>
                            <a:schemeClr val="tx1"/>
                          </a:solidFill>
                          <a:latin typeface="Segoe UI" panose="020B0502040204020203" pitchFamily="34" charset="0"/>
                          <a:ea typeface="+mn-ea"/>
                          <a:cs typeface="Segoe UI" panose="020B0502040204020203" pitchFamily="34" charset="0"/>
                        </a:rPr>
                        <a:t>סבב הגביע העולמי - בוצ'ה </a:t>
                      </a:r>
                    </a:p>
                  </a:txBody>
                  <a:tcPr marL="45720" marR="45720" anchor="ctr">
                    <a:solidFill>
                      <a:schemeClr val="bg1"/>
                    </a:solidFill>
                  </a:tcPr>
                </a:tc>
                <a:tc>
                  <a:txBody>
                    <a:bodyPr/>
                    <a:lstStyle/>
                    <a:p>
                      <a:pPr rtl="1">
                        <a:lnSpc>
                          <a:spcPct val="150000"/>
                        </a:lnSpc>
                      </a:pPr>
                      <a:r>
                        <a:rPr lang="he-IL" sz="1400" dirty="0">
                          <a:latin typeface="Segoe UI" panose="020B0502040204020203" pitchFamily="34" charset="0"/>
                          <a:cs typeface="Segoe UI" panose="020B0502040204020203" pitchFamily="34" charset="0"/>
                        </a:rPr>
                        <a:t>פורטוגל</a:t>
                      </a:r>
                    </a:p>
                  </a:txBody>
                  <a:tcPr marL="45720" marR="45720" anchor="ctr">
                    <a:solidFill>
                      <a:schemeClr val="bg1"/>
                    </a:solidFill>
                  </a:tcPr>
                </a:tc>
                <a:extLst>
                  <a:ext uri="{0D108BD9-81ED-4DB2-BD59-A6C34878D82A}">
                    <a16:rowId xmlns:a16="http://schemas.microsoft.com/office/drawing/2014/main" val="1621130532"/>
                  </a:ext>
                </a:extLst>
              </a:tr>
              <a:tr h="378234">
                <a:tc>
                  <a:txBody>
                    <a:bodyPr/>
                    <a:lstStyle/>
                    <a:p>
                      <a:pPr rtl="1">
                        <a:lnSpc>
                          <a:spcPct val="150000"/>
                        </a:lnSpc>
                      </a:pPr>
                      <a:r>
                        <a:rPr lang="he-IL" sz="1400" dirty="0">
                          <a:latin typeface="Segoe UI" panose="020B0502040204020203" pitchFamily="34" charset="0"/>
                          <a:cs typeface="Segoe UI" panose="020B0502040204020203" pitchFamily="34" charset="0"/>
                        </a:rPr>
                        <a:t>10-16.11</a:t>
                      </a:r>
                    </a:p>
                  </a:txBody>
                  <a:tcPr marL="45720" marR="45720" anchor="ctr">
                    <a:solidFill>
                      <a:schemeClr val="bg1"/>
                    </a:solidFill>
                  </a:tcPr>
                </a:tc>
                <a:tc>
                  <a:txBody>
                    <a:bodyPr/>
                    <a:lstStyle/>
                    <a:p>
                      <a:pPr rtl="1">
                        <a:lnSpc>
                          <a:spcPct val="150000"/>
                        </a:lnSpc>
                      </a:pPr>
                      <a:r>
                        <a:rPr lang="he-IL" sz="1400" kern="1200" dirty="0">
                          <a:solidFill>
                            <a:schemeClr val="tx1"/>
                          </a:solidFill>
                          <a:latin typeface="Segoe UI" panose="020B0502040204020203" pitchFamily="34" charset="0"/>
                          <a:ea typeface="+mn-ea"/>
                          <a:cs typeface="Segoe UI" panose="020B0502040204020203" pitchFamily="34" charset="0"/>
                        </a:rPr>
                        <a:t>מאסטרס - טניס בכיסאות גלגלים</a:t>
                      </a:r>
                    </a:p>
                  </a:txBody>
                  <a:tcPr marL="45720" marR="45720" anchor="ctr">
                    <a:solidFill>
                      <a:schemeClr val="bg1"/>
                    </a:solidFill>
                  </a:tcPr>
                </a:tc>
                <a:tc>
                  <a:txBody>
                    <a:bodyPr/>
                    <a:lstStyle/>
                    <a:p>
                      <a:pPr rtl="1">
                        <a:lnSpc>
                          <a:spcPct val="150000"/>
                        </a:lnSpc>
                      </a:pPr>
                      <a:r>
                        <a:rPr lang="he-IL" sz="1400" dirty="0">
                          <a:latin typeface="Segoe UI" panose="020B0502040204020203" pitchFamily="34" charset="0"/>
                          <a:cs typeface="Segoe UI" panose="020B0502040204020203" pitchFamily="34" charset="0"/>
                        </a:rPr>
                        <a:t>סין</a:t>
                      </a:r>
                    </a:p>
                  </a:txBody>
                  <a:tcPr marL="45720" marR="45720" anchor="ctr">
                    <a:solidFill>
                      <a:schemeClr val="bg1"/>
                    </a:solidFill>
                  </a:tcPr>
                </a:tc>
                <a:extLst>
                  <a:ext uri="{0D108BD9-81ED-4DB2-BD59-A6C34878D82A}">
                    <a16:rowId xmlns:a16="http://schemas.microsoft.com/office/drawing/2014/main" val="37048508"/>
                  </a:ext>
                </a:extLst>
              </a:tr>
              <a:tr h="378234">
                <a:tc>
                  <a:txBody>
                    <a:bodyPr/>
                    <a:lstStyle/>
                    <a:p>
                      <a:pPr rtl="1">
                        <a:lnSpc>
                          <a:spcPct val="150000"/>
                        </a:lnSpc>
                      </a:pPr>
                      <a:r>
                        <a:rPr lang="he-IL" sz="1400" dirty="0">
                          <a:latin typeface="Segoe UI" panose="020B0502040204020203" pitchFamily="34" charset="0"/>
                          <a:cs typeface="Segoe UI" panose="020B0502040204020203" pitchFamily="34" charset="0"/>
                        </a:rPr>
                        <a:t>11.11</a:t>
                      </a:r>
                    </a:p>
                  </a:txBody>
                  <a:tcPr marL="45720" marR="45720" anchor="ctr">
                    <a:solidFill>
                      <a:schemeClr val="bg1"/>
                    </a:solidFill>
                  </a:tcPr>
                </a:tc>
                <a:tc>
                  <a:txBody>
                    <a:bodyPr/>
                    <a:lstStyle/>
                    <a:p>
                      <a:pPr rtl="1">
                        <a:lnSpc>
                          <a:spcPct val="150000"/>
                        </a:lnSpc>
                      </a:pPr>
                      <a:r>
                        <a:rPr lang="he-IL" sz="1400" kern="1200" dirty="0">
                          <a:solidFill>
                            <a:schemeClr val="tx1"/>
                          </a:solidFill>
                          <a:latin typeface="Segoe UI" panose="020B0502040204020203" pitchFamily="34" charset="0"/>
                          <a:ea typeface="+mn-ea"/>
                          <a:cs typeface="Segoe UI" panose="020B0502040204020203" pitchFamily="34" charset="0"/>
                        </a:rPr>
                        <a:t>גביע המדינה לקבוצות – טניס שולחן</a:t>
                      </a:r>
                    </a:p>
                  </a:txBody>
                  <a:tcPr marL="45720" marR="45720" anchor="ctr">
                    <a:solidFill>
                      <a:schemeClr val="bg1"/>
                    </a:solidFill>
                  </a:tcPr>
                </a:tc>
                <a:tc>
                  <a:txBody>
                    <a:bodyPr/>
                    <a:lstStyle/>
                    <a:p>
                      <a:pPr rtl="1">
                        <a:lnSpc>
                          <a:spcPct val="150000"/>
                        </a:lnSpc>
                      </a:pPr>
                      <a:r>
                        <a:rPr lang="he-IL" sz="1400" dirty="0">
                          <a:latin typeface="Segoe UI" panose="020B0502040204020203" pitchFamily="34" charset="0"/>
                          <a:cs typeface="Segoe UI" panose="020B0502040204020203" pitchFamily="34" charset="0"/>
                        </a:rPr>
                        <a:t>ירושלים</a:t>
                      </a:r>
                    </a:p>
                  </a:txBody>
                  <a:tcPr marL="45720" marR="45720" anchor="ctr">
                    <a:solidFill>
                      <a:schemeClr val="bg1"/>
                    </a:solidFill>
                  </a:tcPr>
                </a:tc>
                <a:extLst>
                  <a:ext uri="{0D108BD9-81ED-4DB2-BD59-A6C34878D82A}">
                    <a16:rowId xmlns:a16="http://schemas.microsoft.com/office/drawing/2014/main" val="3084994294"/>
                  </a:ext>
                </a:extLst>
              </a:tr>
              <a:tr h="378234">
                <a:tc>
                  <a:txBody>
                    <a:bodyPr/>
                    <a:lstStyle/>
                    <a:p>
                      <a:pPr rtl="1">
                        <a:lnSpc>
                          <a:spcPct val="150000"/>
                        </a:lnSpc>
                      </a:pPr>
                      <a:r>
                        <a:rPr lang="he-IL" sz="1400" dirty="0">
                          <a:latin typeface="Segoe UI" panose="020B0502040204020203" pitchFamily="34" charset="0"/>
                          <a:cs typeface="Segoe UI" panose="020B0502040204020203" pitchFamily="34" charset="0"/>
                        </a:rPr>
                        <a:t>18.11</a:t>
                      </a:r>
                    </a:p>
                  </a:txBody>
                  <a:tcPr marL="45720" marR="45720" anchor="ctr">
                    <a:solidFill>
                      <a:schemeClr val="bg1"/>
                    </a:solidFill>
                  </a:tcPr>
                </a:tc>
                <a:tc>
                  <a:txBody>
                    <a:bodyPr/>
                    <a:lstStyle/>
                    <a:p>
                      <a:pPr rtl="1">
                        <a:lnSpc>
                          <a:spcPct val="150000"/>
                        </a:lnSpc>
                      </a:pPr>
                      <a:r>
                        <a:rPr lang="he-IL" sz="1400" kern="1200" dirty="0">
                          <a:solidFill>
                            <a:schemeClr val="tx1"/>
                          </a:solidFill>
                          <a:latin typeface="Segoe UI" panose="020B0502040204020203" pitchFamily="34" charset="0"/>
                          <a:ea typeface="+mn-ea"/>
                          <a:cs typeface="Segoe UI" panose="020B0502040204020203" pitchFamily="34" charset="0"/>
                        </a:rPr>
                        <a:t>תחרות אתלטיקה</a:t>
                      </a:r>
                    </a:p>
                  </a:txBody>
                  <a:tcPr marL="45720" marR="45720" anchor="ctr">
                    <a:solidFill>
                      <a:schemeClr val="bg1"/>
                    </a:solidFill>
                  </a:tcPr>
                </a:tc>
                <a:tc>
                  <a:txBody>
                    <a:bodyPr/>
                    <a:lstStyle/>
                    <a:p>
                      <a:pPr rtl="1">
                        <a:lnSpc>
                          <a:spcPct val="150000"/>
                        </a:lnSpc>
                      </a:pPr>
                      <a:r>
                        <a:rPr lang="he-IL" sz="1400" dirty="0">
                          <a:latin typeface="Segoe UI" panose="020B0502040204020203" pitchFamily="34" charset="0"/>
                          <a:cs typeface="Segoe UI" panose="020B0502040204020203" pitchFamily="34" charset="0"/>
                        </a:rPr>
                        <a:t>הדר יוסף</a:t>
                      </a:r>
                    </a:p>
                  </a:txBody>
                  <a:tcPr marL="45720" marR="45720" anchor="ctr">
                    <a:solidFill>
                      <a:schemeClr val="bg1"/>
                    </a:solidFill>
                  </a:tcPr>
                </a:tc>
                <a:extLst>
                  <a:ext uri="{0D108BD9-81ED-4DB2-BD59-A6C34878D82A}">
                    <a16:rowId xmlns:a16="http://schemas.microsoft.com/office/drawing/2014/main" val="2399303563"/>
                  </a:ext>
                </a:extLst>
              </a:tr>
              <a:tr h="378234">
                <a:tc>
                  <a:txBody>
                    <a:bodyPr/>
                    <a:lstStyle/>
                    <a:p>
                      <a:pPr rtl="1">
                        <a:lnSpc>
                          <a:spcPct val="150000"/>
                        </a:lnSpc>
                      </a:pPr>
                      <a:r>
                        <a:rPr lang="he-IL" sz="1400" dirty="0">
                          <a:latin typeface="Segoe UI" panose="020B0502040204020203" pitchFamily="34" charset="0"/>
                          <a:cs typeface="Segoe UI" panose="020B0502040204020203" pitchFamily="34" charset="0"/>
                        </a:rPr>
                        <a:t>19.11</a:t>
                      </a:r>
                    </a:p>
                  </a:txBody>
                  <a:tcPr marL="45720" marR="45720" anchor="ctr">
                    <a:solidFill>
                      <a:schemeClr val="bg1"/>
                    </a:solidFill>
                  </a:tcPr>
                </a:tc>
                <a:tc>
                  <a:txBody>
                    <a:bodyPr/>
                    <a:lstStyle/>
                    <a:p>
                      <a:pPr rtl="1">
                        <a:lnSpc>
                          <a:spcPct val="150000"/>
                        </a:lnSpc>
                      </a:pPr>
                      <a:r>
                        <a:rPr lang="he-IL" sz="1400" kern="1200" dirty="0">
                          <a:solidFill>
                            <a:schemeClr val="tx1"/>
                          </a:solidFill>
                          <a:latin typeface="Segoe UI" panose="020B0502040204020203" pitchFamily="34" charset="0"/>
                          <a:ea typeface="+mn-ea"/>
                          <a:cs typeface="Segoe UI" panose="020B0502040204020203" pitchFamily="34" charset="0"/>
                        </a:rPr>
                        <a:t>אליפות ישראל לילדים ונוער – שחייה </a:t>
                      </a:r>
                    </a:p>
                  </a:txBody>
                  <a:tcPr marL="45720" marR="45720" anchor="ctr">
                    <a:solidFill>
                      <a:schemeClr val="bg1"/>
                    </a:solidFill>
                  </a:tcPr>
                </a:tc>
                <a:tc>
                  <a:txBody>
                    <a:bodyPr/>
                    <a:lstStyle/>
                    <a:p>
                      <a:pPr rtl="1">
                        <a:lnSpc>
                          <a:spcPct val="150000"/>
                        </a:lnSpc>
                      </a:pPr>
                      <a:r>
                        <a:rPr lang="he-IL" sz="1400" dirty="0">
                          <a:latin typeface="Segoe UI" panose="020B0502040204020203" pitchFamily="34" charset="0"/>
                          <a:cs typeface="Segoe UI" panose="020B0502040204020203" pitchFamily="34" charset="0"/>
                        </a:rPr>
                        <a:t>רמת גן</a:t>
                      </a:r>
                    </a:p>
                  </a:txBody>
                  <a:tcPr marL="45720" marR="45720" anchor="ctr">
                    <a:solidFill>
                      <a:schemeClr val="bg1"/>
                    </a:solidFill>
                  </a:tcPr>
                </a:tc>
                <a:extLst>
                  <a:ext uri="{0D108BD9-81ED-4DB2-BD59-A6C34878D82A}">
                    <a16:rowId xmlns:a16="http://schemas.microsoft.com/office/drawing/2014/main" val="601829395"/>
                  </a:ext>
                </a:extLst>
              </a:tr>
              <a:tr h="378234">
                <a:tc>
                  <a:txBody>
                    <a:bodyPr/>
                    <a:lstStyle/>
                    <a:p>
                      <a:pPr rtl="1">
                        <a:lnSpc>
                          <a:spcPct val="150000"/>
                        </a:lnSpc>
                      </a:pPr>
                      <a:r>
                        <a:rPr lang="he-IL" sz="1400" dirty="0">
                          <a:latin typeface="Segoe UI" panose="020B0502040204020203" pitchFamily="34" charset="0"/>
                          <a:cs typeface="Segoe UI" panose="020B0502040204020203" pitchFamily="34" charset="0"/>
                        </a:rPr>
                        <a:t>20-25.11</a:t>
                      </a:r>
                    </a:p>
                  </a:txBody>
                  <a:tcPr marL="45720" marR="45720" anchor="ctr">
                    <a:solidFill>
                      <a:schemeClr val="bg1"/>
                    </a:solidFill>
                  </a:tcPr>
                </a:tc>
                <a:tc>
                  <a:txBody>
                    <a:bodyPr/>
                    <a:lstStyle/>
                    <a:p>
                      <a:pPr rtl="1">
                        <a:lnSpc>
                          <a:spcPct val="150000"/>
                        </a:lnSpc>
                      </a:pPr>
                      <a:r>
                        <a:rPr lang="he-IL" sz="1400" kern="1200" dirty="0">
                          <a:solidFill>
                            <a:schemeClr val="tx1"/>
                          </a:solidFill>
                          <a:latin typeface="Segoe UI" panose="020B0502040204020203" pitchFamily="34" charset="0"/>
                          <a:ea typeface="+mn-ea"/>
                          <a:cs typeface="Segoe UI" panose="020B0502040204020203" pitchFamily="34" charset="0"/>
                        </a:rPr>
                        <a:t>אליפות אירופה - טניס שולחן</a:t>
                      </a:r>
                    </a:p>
                  </a:txBody>
                  <a:tcPr marL="45720" marR="45720" anchor="ctr">
                    <a:solidFill>
                      <a:schemeClr val="bg1"/>
                    </a:solidFill>
                  </a:tcPr>
                </a:tc>
                <a:tc>
                  <a:txBody>
                    <a:bodyPr/>
                    <a:lstStyle/>
                    <a:p>
                      <a:pPr rtl="1">
                        <a:lnSpc>
                          <a:spcPct val="150000"/>
                        </a:lnSpc>
                      </a:pPr>
                      <a:r>
                        <a:rPr lang="he-IL" sz="1400" dirty="0">
                          <a:latin typeface="Segoe UI" panose="020B0502040204020203" pitchFamily="34" charset="0"/>
                          <a:cs typeface="Segoe UI" panose="020B0502040204020203" pitchFamily="34" charset="0"/>
                        </a:rPr>
                        <a:t>שוודיה</a:t>
                      </a:r>
                    </a:p>
                  </a:txBody>
                  <a:tcPr marL="45720" marR="45720" anchor="ctr">
                    <a:solidFill>
                      <a:schemeClr val="bg1"/>
                    </a:solidFill>
                  </a:tcPr>
                </a:tc>
                <a:extLst>
                  <a:ext uri="{0D108BD9-81ED-4DB2-BD59-A6C34878D82A}">
                    <a16:rowId xmlns:a16="http://schemas.microsoft.com/office/drawing/2014/main" val="1977229015"/>
                  </a:ext>
                </a:extLst>
              </a:tr>
              <a:tr h="378234">
                <a:tc>
                  <a:txBody>
                    <a:bodyPr/>
                    <a:lstStyle/>
                    <a:p>
                      <a:pPr rtl="1">
                        <a:lnSpc>
                          <a:spcPct val="150000"/>
                        </a:lnSpc>
                      </a:pPr>
                      <a:r>
                        <a:rPr lang="he-IL" sz="1400" dirty="0">
                          <a:latin typeface="Segoe UI" panose="020B0502040204020203" pitchFamily="34" charset="0"/>
                          <a:cs typeface="Segoe UI" panose="020B0502040204020203" pitchFamily="34" charset="0"/>
                        </a:rPr>
                        <a:t>20-23.11</a:t>
                      </a:r>
                    </a:p>
                  </a:txBody>
                  <a:tcPr marL="45720" marR="45720" anchor="ctr">
                    <a:solidFill>
                      <a:schemeClr val="bg1"/>
                    </a:solidFill>
                  </a:tcPr>
                </a:tc>
                <a:tc>
                  <a:txBody>
                    <a:bodyPr/>
                    <a:lstStyle/>
                    <a:p>
                      <a:pPr rtl="1">
                        <a:lnSpc>
                          <a:spcPct val="150000"/>
                        </a:lnSpc>
                      </a:pPr>
                      <a:r>
                        <a:rPr lang="he-IL" sz="1400" kern="1200" dirty="0">
                          <a:solidFill>
                            <a:schemeClr val="tx1"/>
                          </a:solidFill>
                          <a:latin typeface="Segoe UI" panose="020B0502040204020203" pitchFamily="34" charset="0"/>
                          <a:ea typeface="+mn-ea"/>
                          <a:cs typeface="Segoe UI" panose="020B0502040204020203" pitchFamily="34" charset="0"/>
                        </a:rPr>
                        <a:t>סבב הגביע העולמי – סייף בכיסאות גלגלים</a:t>
                      </a:r>
                    </a:p>
                  </a:txBody>
                  <a:tcPr marL="45720" marR="45720" anchor="ctr">
                    <a:solidFill>
                      <a:schemeClr val="bg1"/>
                    </a:solidFill>
                  </a:tcPr>
                </a:tc>
                <a:tc>
                  <a:txBody>
                    <a:bodyPr/>
                    <a:lstStyle/>
                    <a:p>
                      <a:pPr rtl="1">
                        <a:lnSpc>
                          <a:spcPct val="150000"/>
                        </a:lnSpc>
                      </a:pPr>
                      <a:r>
                        <a:rPr lang="he-IL" sz="1400" dirty="0">
                          <a:latin typeface="Segoe UI" panose="020B0502040204020203" pitchFamily="34" charset="0"/>
                          <a:cs typeface="Segoe UI" panose="020B0502040204020203" pitchFamily="34" charset="0"/>
                        </a:rPr>
                        <a:t>תאילנד</a:t>
                      </a:r>
                    </a:p>
                  </a:txBody>
                  <a:tcPr marL="45720" marR="45720" anchor="ctr">
                    <a:solidFill>
                      <a:schemeClr val="bg1"/>
                    </a:solidFill>
                  </a:tcPr>
                </a:tc>
                <a:extLst>
                  <a:ext uri="{0D108BD9-81ED-4DB2-BD59-A6C34878D82A}">
                    <a16:rowId xmlns:a16="http://schemas.microsoft.com/office/drawing/2014/main" val="2291305587"/>
                  </a:ext>
                </a:extLst>
              </a:tr>
              <a:tr h="378234">
                <a:tc>
                  <a:txBody>
                    <a:bodyPr/>
                    <a:lstStyle/>
                    <a:p>
                      <a:pPr rtl="1">
                        <a:lnSpc>
                          <a:spcPct val="150000"/>
                        </a:lnSpc>
                      </a:pPr>
                      <a:r>
                        <a:rPr lang="he-IL" sz="1400" dirty="0">
                          <a:latin typeface="Segoe UI" panose="020B0502040204020203" pitchFamily="34" charset="0"/>
                          <a:cs typeface="Segoe UI" panose="020B0502040204020203" pitchFamily="34" charset="0"/>
                        </a:rPr>
                        <a:t>28.11</a:t>
                      </a:r>
                    </a:p>
                  </a:txBody>
                  <a:tcPr marL="45720" marR="45720" anchor="ctr">
                    <a:solidFill>
                      <a:schemeClr val="bg1"/>
                    </a:solidFill>
                  </a:tcPr>
                </a:tc>
                <a:tc>
                  <a:txBody>
                    <a:bodyPr/>
                    <a:lstStyle/>
                    <a:p>
                      <a:pPr rtl="1">
                        <a:lnSpc>
                          <a:spcPct val="150000"/>
                        </a:lnSpc>
                      </a:pPr>
                      <a:r>
                        <a:rPr lang="he-IL" sz="1400" kern="1200" dirty="0">
                          <a:solidFill>
                            <a:schemeClr val="tx1"/>
                          </a:solidFill>
                          <a:latin typeface="Segoe UI" panose="020B0502040204020203" pitchFamily="34" charset="0"/>
                          <a:ea typeface="+mn-ea"/>
                          <a:cs typeface="Segoe UI" panose="020B0502040204020203" pitchFamily="34" charset="0"/>
                        </a:rPr>
                        <a:t>טורניר בדמינטון</a:t>
                      </a:r>
                    </a:p>
                  </a:txBody>
                  <a:tcPr marL="45720" marR="45720" anchor="ctr">
                    <a:solidFill>
                      <a:schemeClr val="bg1"/>
                    </a:solidFill>
                  </a:tcPr>
                </a:tc>
                <a:tc>
                  <a:txBody>
                    <a:bodyPr/>
                    <a:lstStyle/>
                    <a:p>
                      <a:pPr rtl="1">
                        <a:lnSpc>
                          <a:spcPct val="150000"/>
                        </a:lnSpc>
                      </a:pPr>
                      <a:r>
                        <a:rPr lang="he-IL" sz="1400" dirty="0">
                          <a:latin typeface="Segoe UI" panose="020B0502040204020203" pitchFamily="34" charset="0"/>
                          <a:cs typeface="Segoe UI" panose="020B0502040204020203" pitchFamily="34" charset="0"/>
                        </a:rPr>
                        <a:t>ירושלים</a:t>
                      </a:r>
                    </a:p>
                  </a:txBody>
                  <a:tcPr marL="45720" marR="45720" anchor="ctr">
                    <a:solidFill>
                      <a:schemeClr val="bg1"/>
                    </a:solidFill>
                  </a:tcPr>
                </a:tc>
                <a:extLst>
                  <a:ext uri="{0D108BD9-81ED-4DB2-BD59-A6C34878D82A}">
                    <a16:rowId xmlns:a16="http://schemas.microsoft.com/office/drawing/2014/main" val="3248877928"/>
                  </a:ext>
                </a:extLst>
              </a:tr>
              <a:tr h="378234">
                <a:tc>
                  <a:txBody>
                    <a:bodyPr/>
                    <a:lstStyle/>
                    <a:p>
                      <a:pPr rtl="1">
                        <a:lnSpc>
                          <a:spcPct val="150000"/>
                        </a:lnSpc>
                      </a:pPr>
                      <a:r>
                        <a:rPr lang="he-IL" sz="1400" dirty="0">
                          <a:latin typeface="Segoe UI" panose="020B0502040204020203" pitchFamily="34" charset="0"/>
                          <a:cs typeface="Segoe UI" panose="020B0502040204020203" pitchFamily="34" charset="0"/>
                        </a:rPr>
                        <a:t>28.11</a:t>
                      </a:r>
                    </a:p>
                  </a:txBody>
                  <a:tcPr marL="45720" marR="45720" anchor="ctr">
                    <a:solidFill>
                      <a:schemeClr val="bg1"/>
                    </a:solidFill>
                  </a:tcPr>
                </a:tc>
                <a:tc>
                  <a:txBody>
                    <a:bodyPr/>
                    <a:lstStyle/>
                    <a:p>
                      <a:pPr rtl="1">
                        <a:lnSpc>
                          <a:spcPct val="150000"/>
                        </a:lnSpc>
                      </a:pPr>
                      <a:r>
                        <a:rPr lang="he-IL" sz="1400" kern="1200" dirty="0">
                          <a:solidFill>
                            <a:schemeClr val="tx1"/>
                          </a:solidFill>
                          <a:latin typeface="Segoe UI" panose="020B0502040204020203" pitchFamily="34" charset="0"/>
                          <a:ea typeface="+mn-ea"/>
                          <a:cs typeface="Segoe UI" panose="020B0502040204020203" pitchFamily="34" charset="0"/>
                        </a:rPr>
                        <a:t>אליפות ישראל באופני טנדם </a:t>
                      </a:r>
                    </a:p>
                  </a:txBody>
                  <a:tcPr marL="45720" marR="45720" anchor="ctr">
                    <a:solidFill>
                      <a:schemeClr val="bg1"/>
                    </a:solidFill>
                  </a:tcPr>
                </a:tc>
                <a:tc>
                  <a:txBody>
                    <a:bodyPr/>
                    <a:lstStyle/>
                    <a:p>
                      <a:pPr rtl="1">
                        <a:lnSpc>
                          <a:spcPct val="150000"/>
                        </a:lnSpc>
                      </a:pPr>
                      <a:r>
                        <a:rPr lang="he-IL" sz="1400" dirty="0">
                          <a:latin typeface="Segoe UI" panose="020B0502040204020203" pitchFamily="34" charset="0"/>
                          <a:cs typeface="Segoe UI" panose="020B0502040204020203" pitchFamily="34" charset="0"/>
                        </a:rPr>
                        <a:t>כפר יהושוע</a:t>
                      </a:r>
                    </a:p>
                  </a:txBody>
                  <a:tcPr marL="45720" marR="45720" anchor="ctr">
                    <a:solidFill>
                      <a:schemeClr val="bg1"/>
                    </a:solidFill>
                  </a:tcPr>
                </a:tc>
                <a:extLst>
                  <a:ext uri="{0D108BD9-81ED-4DB2-BD59-A6C34878D82A}">
                    <a16:rowId xmlns:a16="http://schemas.microsoft.com/office/drawing/2014/main" val="290425278"/>
                  </a:ext>
                </a:extLst>
              </a:tr>
            </a:tbl>
          </a:graphicData>
        </a:graphic>
      </p:graphicFrame>
      <p:pic>
        <p:nvPicPr>
          <p:cNvPr id="8" name="תמונה 7" descr="הלוגו של סבב הגביע העולמי בבוצה בפורטוגל">
            <a:extLst>
              <a:ext uri="{FF2B5EF4-FFF2-40B4-BE49-F238E27FC236}">
                <a16:creationId xmlns:a16="http://schemas.microsoft.com/office/drawing/2014/main" id="{586A0BDD-DE3B-043A-5848-1AB477386C4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9188" y="8235069"/>
            <a:ext cx="3188270" cy="1648112"/>
          </a:xfrm>
          <a:prstGeom prst="rect">
            <a:avLst/>
          </a:prstGeom>
        </p:spPr>
      </p:pic>
      <p:pic>
        <p:nvPicPr>
          <p:cNvPr id="17" name="תמונה 16" descr="הלוגו של אליפות אירופה בטניס שולחן">
            <a:extLst>
              <a:ext uri="{FF2B5EF4-FFF2-40B4-BE49-F238E27FC236}">
                <a16:creationId xmlns:a16="http://schemas.microsoft.com/office/drawing/2014/main" id="{D922B99B-163C-35ED-14DF-465EBBBA592B}"/>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3567360" y="8215588"/>
            <a:ext cx="3071452" cy="1667593"/>
          </a:xfrm>
          <a:prstGeom prst="rect">
            <a:avLst/>
          </a:prstGeom>
        </p:spPr>
      </p:pic>
    </p:spTree>
    <p:extLst>
      <p:ext uri="{BB962C8B-B14F-4D97-AF65-F5344CB8AC3E}">
        <p14:creationId xmlns:p14="http://schemas.microsoft.com/office/powerpoint/2010/main" val="2562905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6858000" cy="1470012"/>
          </a:xfrm>
          <a:prstGeom prst="rect">
            <a:avLst/>
          </a:prstGeom>
        </p:spPr>
      </p:pic>
      <p:sp>
        <p:nvSpPr>
          <p:cNvPr id="5" name="TextBox 4"/>
          <p:cNvSpPr txBox="1"/>
          <p:nvPr/>
        </p:nvSpPr>
        <p:spPr>
          <a:xfrm>
            <a:off x="2580724" y="371959"/>
            <a:ext cx="4230705" cy="523220"/>
          </a:xfrm>
          <a:prstGeom prst="rect">
            <a:avLst/>
          </a:prstGeom>
          <a:noFill/>
        </p:spPr>
        <p:txBody>
          <a:bodyPr wrap="square" rtlCol="1">
            <a:spAutoFit/>
          </a:bodyPr>
          <a:lstStyle/>
          <a:p>
            <a:r>
              <a:rPr lang="he-IL" sz="2800" b="1" dirty="0">
                <a:solidFill>
                  <a:schemeClr val="bg1"/>
                </a:solidFill>
                <a:latin typeface="Segoe UI Semilight" panose="020B0402040204020203" pitchFamily="34" charset="0"/>
                <a:cs typeface="Segoe UI Semilight" panose="020B0402040204020203" pitchFamily="34" charset="0"/>
              </a:rPr>
              <a:t>04 משולחן היו"ר </a:t>
            </a:r>
          </a:p>
        </p:txBody>
      </p:sp>
      <p:sp>
        <p:nvSpPr>
          <p:cNvPr id="13" name="מקבילית 12">
            <a:extLst>
              <a:ext uri="{FF2B5EF4-FFF2-40B4-BE49-F238E27FC236}">
                <a16:creationId xmlns:a16="http://schemas.microsoft.com/office/drawing/2014/main" id="{6D133414-D48A-47CB-B048-128B3267B0D7}"/>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he-IL" sz="1600" b="1" dirty="0">
                <a:solidFill>
                  <a:srgbClr val="001F7A"/>
                </a:solidFill>
                <a:latin typeface="Segoe UI" panose="020B0502040204020203" pitchFamily="34" charset="0"/>
                <a:cs typeface="Segoe UI" panose="020B0502040204020203" pitchFamily="34" charset="0"/>
              </a:rPr>
              <a:t>נובמבר 2025 גיליון 121</a:t>
            </a:r>
          </a:p>
        </p:txBody>
      </p:sp>
      <p:pic>
        <p:nvPicPr>
          <p:cNvPr id="16" name="תמונה 15">
            <a:extLst>
              <a:ext uri="{FF2B5EF4-FFF2-40B4-BE49-F238E27FC236}">
                <a16:creationId xmlns:a16="http://schemas.microsoft.com/office/drawing/2014/main" id="{ECA80486-C07B-48CE-9791-CEC2FC3A2916}"/>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
        <p:nvSpPr>
          <p:cNvPr id="8" name="מלבן 7">
            <a:extLst>
              <a:ext uri="{FF2B5EF4-FFF2-40B4-BE49-F238E27FC236}">
                <a16:creationId xmlns:a16="http://schemas.microsoft.com/office/drawing/2014/main" id="{205197DF-ECBB-4F6B-83FA-67EB9E39FE38}"/>
              </a:ext>
            </a:extLst>
          </p:cNvPr>
          <p:cNvSpPr/>
          <p:nvPr/>
        </p:nvSpPr>
        <p:spPr>
          <a:xfrm>
            <a:off x="3501164" y="1068796"/>
            <a:ext cx="3357562" cy="7571816"/>
          </a:xfrm>
          <a:prstGeom prst="rect">
            <a:avLst/>
          </a:prstGeom>
          <a:noFill/>
        </p:spPr>
        <p:txBody>
          <a:bodyPr wrap="square">
            <a:spAutoFit/>
          </a:bodyPr>
          <a:lstStyle/>
          <a:p>
            <a:pPr algn="just">
              <a:lnSpc>
                <a:spcPts val="2100"/>
              </a:lnSpc>
              <a:spcAft>
                <a:spcPts val="800"/>
              </a:spcAft>
            </a:pPr>
            <a:r>
              <a:rPr lang="he-IL" sz="1100" dirty="0">
                <a:solidFill>
                  <a:srgbClr val="002060"/>
                </a:solidFill>
                <a:latin typeface="Segoe UI" panose="020B0502040204020203" pitchFamily="34" charset="0"/>
                <a:cs typeface="Segoe UI" panose="020B0502040204020203" pitchFamily="34" charset="0"/>
              </a:rPr>
              <a:t>קוראים יקרים,</a:t>
            </a:r>
          </a:p>
          <a:p>
            <a:pPr algn="just">
              <a:lnSpc>
                <a:spcPts val="2100"/>
              </a:lnSpc>
              <a:spcAft>
                <a:spcPts val="800"/>
              </a:spcAft>
            </a:pPr>
            <a:r>
              <a:rPr lang="he-IL" sz="1100" dirty="0">
                <a:solidFill>
                  <a:srgbClr val="002060"/>
                </a:solidFill>
                <a:latin typeface="Segoe UI" panose="020B0502040204020203" pitchFamily="34" charset="0"/>
                <a:cs typeface="Segoe UI" panose="020B0502040204020203" pitchFamily="34" charset="0"/>
              </a:rPr>
              <a:t> החודש חוותה המדינה את אחד הימים השמחים בתולדותיה עם חזרתם הביתה של 20 החטופים החיים. </a:t>
            </a:r>
          </a:p>
          <a:p>
            <a:pPr algn="just">
              <a:lnSpc>
                <a:spcPts val="2100"/>
              </a:lnSpc>
              <a:spcAft>
                <a:spcPts val="800"/>
              </a:spcAft>
            </a:pPr>
            <a:r>
              <a:rPr lang="he-IL" sz="1100" dirty="0">
                <a:solidFill>
                  <a:srgbClr val="002060"/>
                </a:solidFill>
                <a:latin typeface="Segoe UI" panose="020B0502040204020203" pitchFamily="34" charset="0"/>
                <a:cs typeface="Segoe UI" panose="020B0502040204020203" pitchFamily="34" charset="0"/>
              </a:rPr>
              <a:t>על חזרתם הביתה העיב שחרורם של האסירים המתועבים, ביניהם רוצח משפחתו של  שחקן הכדורסל בכיסאות גלגלים </a:t>
            </a:r>
            <a:r>
              <a:rPr lang="he-IL" sz="1100" b="1" dirty="0">
                <a:solidFill>
                  <a:srgbClr val="002060"/>
                </a:solidFill>
                <a:latin typeface="Segoe UI" panose="020B0502040204020203" pitchFamily="34" charset="0"/>
                <a:cs typeface="Segoe UI" panose="020B0502040204020203" pitchFamily="34" charset="0"/>
              </a:rPr>
              <a:t>עשהאל שבו</a:t>
            </a:r>
            <a:r>
              <a:rPr lang="he-IL" sz="1100" dirty="0">
                <a:solidFill>
                  <a:srgbClr val="002060"/>
                </a:solidFill>
                <a:latin typeface="Segoe UI" panose="020B0502040204020203" pitchFamily="34" charset="0"/>
                <a:cs typeface="Segoe UI" panose="020B0502040204020203" pitchFamily="34" charset="0"/>
              </a:rPr>
              <a:t>. ברצוני להביע את הערכתי למאמץ המיוחד של עשהאל באותם ימים מטלטלים בייצוג המדינה עם נבחרת ישראל באליפות אירופה.</a:t>
            </a:r>
          </a:p>
          <a:p>
            <a:pPr algn="just">
              <a:lnSpc>
                <a:spcPts val="2100"/>
              </a:lnSpc>
              <a:spcAft>
                <a:spcPts val="800"/>
              </a:spcAft>
            </a:pPr>
            <a:r>
              <a:rPr lang="he-IL" sz="1100" dirty="0">
                <a:solidFill>
                  <a:srgbClr val="002060"/>
                </a:solidFill>
                <a:latin typeface="Segoe UI" panose="020B0502040204020203" pitchFamily="34" charset="0"/>
                <a:cs typeface="Segoe UI" panose="020B0502040204020203" pitchFamily="34" charset="0"/>
              </a:rPr>
              <a:t>נבחרת ישראל בכדורסל בכיסאות גלגלים שעברה שינויים משמעותיים עם החלפת צוות האימון והצערת הקבוצה, ירדה, לצערנו, לדרג ב'. אין לי ספק שהדבר מחייב בחינת עומק ותמצא הדרך לסייע לנבחרת ולמאמן </a:t>
            </a:r>
            <a:r>
              <a:rPr lang="he-IL" sz="1100" b="1" dirty="0">
                <a:solidFill>
                  <a:srgbClr val="002060"/>
                </a:solidFill>
                <a:latin typeface="Segoe UI" panose="020B0502040204020203" pitchFamily="34" charset="0"/>
                <a:cs typeface="Segoe UI" panose="020B0502040204020203" pitchFamily="34" charset="0"/>
              </a:rPr>
              <a:t>ליאור דרור </a:t>
            </a:r>
            <a:r>
              <a:rPr lang="he-IL" sz="1100" dirty="0">
                <a:solidFill>
                  <a:srgbClr val="002060"/>
                </a:solidFill>
                <a:latin typeface="Segoe UI" panose="020B0502040204020203" pitchFamily="34" charset="0"/>
                <a:cs typeface="Segoe UI" panose="020B0502040204020203" pitchFamily="34" charset="0"/>
              </a:rPr>
              <a:t>להוביל לחזרתה לדרג א.</a:t>
            </a:r>
          </a:p>
          <a:p>
            <a:pPr algn="just">
              <a:lnSpc>
                <a:spcPts val="2100"/>
              </a:lnSpc>
              <a:spcAft>
                <a:spcPts val="800"/>
              </a:spcAft>
            </a:pPr>
            <a:r>
              <a:rPr lang="he-IL" sz="1100" dirty="0">
                <a:solidFill>
                  <a:srgbClr val="002060"/>
                </a:solidFill>
                <a:latin typeface="Segoe UI" panose="020B0502040204020203" pitchFamily="34" charset="0"/>
                <a:cs typeface="Segoe UI" panose="020B0502040204020203" pitchFamily="34" charset="0"/>
              </a:rPr>
              <a:t>ברצוני לברך את המאמן </a:t>
            </a:r>
            <a:r>
              <a:rPr lang="he-IL" sz="1100" b="1" dirty="0">
                <a:solidFill>
                  <a:srgbClr val="002060"/>
                </a:solidFill>
                <a:latin typeface="Segoe UI" panose="020B0502040204020203" pitchFamily="34" charset="0"/>
                <a:cs typeface="Segoe UI" panose="020B0502040204020203" pitchFamily="34" charset="0"/>
              </a:rPr>
              <a:t>רז שוהם </a:t>
            </a:r>
            <a:r>
              <a:rPr lang="he-IL" sz="1100" dirty="0">
                <a:solidFill>
                  <a:srgbClr val="002060"/>
                </a:solidFill>
                <a:latin typeface="Segoe UI" panose="020B0502040204020203" pitchFamily="34" charset="0"/>
                <a:cs typeface="Segoe UI" panose="020B0502040204020203" pitchFamily="34" charset="0"/>
              </a:rPr>
              <a:t>ונבחרת הנשים בכדורשער על פודיום חמישי רצוף משנת 2017 באליפות אירופה שהתקיימה החודש בפינלנד. הזכייה במדליית כסף מעודדת במיוחד לאור העובדה שארבע מתוך שש השחקניות שהשתתפו באליפות  עלו מנבחרת העתודה.  ברכות גם </a:t>
            </a:r>
            <a:r>
              <a:rPr lang="he-IL" sz="1100" b="1" dirty="0">
                <a:solidFill>
                  <a:srgbClr val="002060"/>
                </a:solidFill>
                <a:latin typeface="Segoe UI" panose="020B0502040204020203" pitchFamily="34" charset="0"/>
                <a:cs typeface="Segoe UI" panose="020B0502040204020203" pitchFamily="34" charset="0"/>
              </a:rPr>
              <a:t>לשניר כהן </a:t>
            </a:r>
            <a:r>
              <a:rPr lang="he-IL" sz="1100" dirty="0">
                <a:solidFill>
                  <a:srgbClr val="002060"/>
                </a:solidFill>
                <a:latin typeface="Segoe UI" panose="020B0502040204020203" pitchFamily="34" charset="0"/>
                <a:cs typeface="Segoe UI" panose="020B0502040204020203" pitchFamily="34" charset="0"/>
              </a:rPr>
              <a:t>ונבחרת הגברים אותה הוא מאמן, על המקום הרביעי.</a:t>
            </a:r>
          </a:p>
          <a:p>
            <a:pPr algn="just">
              <a:lnSpc>
                <a:spcPts val="2100"/>
              </a:lnSpc>
              <a:spcAft>
                <a:spcPts val="800"/>
              </a:spcAft>
            </a:pPr>
            <a:r>
              <a:rPr lang="he-IL" sz="1100" dirty="0">
                <a:solidFill>
                  <a:srgbClr val="002060"/>
                </a:solidFill>
                <a:latin typeface="Segoe UI" panose="020B0502040204020203" pitchFamily="34" charset="0"/>
                <a:cs typeface="Segoe UI" panose="020B0502040204020203" pitchFamily="34" charset="0"/>
              </a:rPr>
              <a:t>אנו ממשיכים לעסוק בחיזוק המעטפת והחודש ליווה  האנליסט </a:t>
            </a:r>
            <a:r>
              <a:rPr lang="he-IL" sz="1100" b="1" dirty="0">
                <a:solidFill>
                  <a:srgbClr val="002060"/>
                </a:solidFill>
                <a:latin typeface="Segoe UI" panose="020B0502040204020203" pitchFamily="34" charset="0"/>
                <a:cs typeface="Segoe UI" panose="020B0502040204020203" pitchFamily="34" charset="0"/>
              </a:rPr>
              <a:t>אילי שליו  </a:t>
            </a:r>
            <a:r>
              <a:rPr lang="he-IL" sz="1100" dirty="0">
                <a:solidFill>
                  <a:srgbClr val="002060"/>
                </a:solidFill>
                <a:latin typeface="Segoe UI" panose="020B0502040204020203" pitchFamily="34" charset="0"/>
                <a:cs typeface="Segoe UI" panose="020B0502040204020203" pitchFamily="34" charset="0"/>
              </a:rPr>
              <a:t>את נבחרות הכדורשער והכדורסל בכיסאות גלגלים באליפויות אירופה, על כך תוכלו לקרוא בהמשך הפראתון.</a:t>
            </a:r>
          </a:p>
        </p:txBody>
      </p:sp>
      <p:sp>
        <p:nvSpPr>
          <p:cNvPr id="10" name="תיבת טקסט 9">
            <a:extLst>
              <a:ext uri="{FF2B5EF4-FFF2-40B4-BE49-F238E27FC236}">
                <a16:creationId xmlns:a16="http://schemas.microsoft.com/office/drawing/2014/main" id="{76667F32-2C18-49F1-4580-E7565EE1D5B3}"/>
              </a:ext>
            </a:extLst>
          </p:cNvPr>
          <p:cNvSpPr txBox="1"/>
          <p:nvPr/>
        </p:nvSpPr>
        <p:spPr>
          <a:xfrm>
            <a:off x="84868" y="9134338"/>
            <a:ext cx="3361737" cy="261610"/>
          </a:xfrm>
          <a:prstGeom prst="rect">
            <a:avLst/>
          </a:prstGeom>
          <a:noFill/>
        </p:spPr>
        <p:txBody>
          <a:bodyPr wrap="square">
            <a:spAutoFit/>
          </a:bodyPr>
          <a:lstStyle/>
          <a:p>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a:t>
            </a:r>
            <a:endParaRPr lang="he-IL" dirty="0">
              <a:cs typeface="Segoe UI" panose="020B0502040204020203" pitchFamily="34" charset="0"/>
            </a:endParaRPr>
          </a:p>
        </p:txBody>
      </p:sp>
      <p:sp>
        <p:nvSpPr>
          <p:cNvPr id="2" name="כותרת 1">
            <a:extLst>
              <a:ext uri="{FF2B5EF4-FFF2-40B4-BE49-F238E27FC236}">
                <a16:creationId xmlns:a16="http://schemas.microsoft.com/office/drawing/2014/main" id="{CAEB5C2A-F71E-4032-6572-004B5571C13E}"/>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משולחן היו"ר</a:t>
            </a:r>
          </a:p>
        </p:txBody>
      </p:sp>
      <p:sp>
        <p:nvSpPr>
          <p:cNvPr id="19" name="תיבת טקסט 18">
            <a:extLst>
              <a:ext uri="{FF2B5EF4-FFF2-40B4-BE49-F238E27FC236}">
                <a16:creationId xmlns:a16="http://schemas.microsoft.com/office/drawing/2014/main" id="{2E8E7BFF-D584-11B9-F478-69018B54D0C5}"/>
              </a:ext>
            </a:extLst>
          </p:cNvPr>
          <p:cNvSpPr txBox="1"/>
          <p:nvPr/>
        </p:nvSpPr>
        <p:spPr>
          <a:xfrm>
            <a:off x="25752" y="2099146"/>
            <a:ext cx="3450522" cy="4237570"/>
          </a:xfrm>
          <a:prstGeom prst="rect">
            <a:avLst/>
          </a:prstGeom>
          <a:noFill/>
        </p:spPr>
        <p:txBody>
          <a:bodyPr wrap="square">
            <a:spAutoFit/>
          </a:bodyPr>
          <a:lstStyle/>
          <a:p>
            <a:pPr marL="0" marR="0" lvl="0" indent="0" algn="just" defTabSz="914400" rtl="1" eaLnBrk="1" fontAlgn="auto" latinLnBrk="0" hangingPunct="1">
              <a:lnSpc>
                <a:spcPts val="2100"/>
              </a:lnSpc>
              <a:spcBef>
                <a:spcPts val="0"/>
              </a:spcBef>
              <a:spcAft>
                <a:spcPts val="80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 </a:t>
            </a:r>
          </a:p>
          <a:p>
            <a:pPr marL="0" marR="0" lvl="0" indent="0" algn="just" defTabSz="914400" rtl="1" eaLnBrk="1" fontAlgn="auto" latinLnBrk="0" hangingPunct="1">
              <a:lnSpc>
                <a:spcPts val="2100"/>
              </a:lnSpc>
              <a:spcBef>
                <a:spcPts val="0"/>
              </a:spcBef>
              <a:spcAft>
                <a:spcPts val="80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אחת מאבני היסוד של הספורט הפראלימפי היא הסיווג, גם בתחום זה אנו שואפים להתקדם. החודש ערכנו השתלמות בהשתתפות עשרות בעלי עניין, שעסקה בעולם הסיווג, מתוך כוונה להגדיל את מעגל המסווגים ולייעל את תהליכי הסיווג. </a:t>
            </a:r>
          </a:p>
          <a:p>
            <a:pPr marL="0" marR="0" lvl="0" indent="0" algn="just" defTabSz="914400" rtl="1" eaLnBrk="1" fontAlgn="auto" latinLnBrk="0" hangingPunct="1">
              <a:lnSpc>
                <a:spcPts val="2100"/>
              </a:lnSpc>
              <a:spcBef>
                <a:spcPts val="0"/>
              </a:spcBef>
              <a:spcAft>
                <a:spcPts val="80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אחד התחומים בו נערוך בקרוב רפורמה ונקצה עבורו משאבים, הוא תחום השיווק. לאחרונה הנהלת הוועד אישרה פה אחד את מינויה של </a:t>
            </a:r>
            <a:r>
              <a:rPr lang="he-IL" sz="1100" b="1" dirty="0">
                <a:solidFill>
                  <a:srgbClr val="002060"/>
                </a:solidFill>
                <a:latin typeface="Segoe UI" panose="020B0502040204020203" pitchFamily="34" charset="0"/>
                <a:cs typeface="Segoe UI" panose="020B0502040204020203" pitchFamily="34" charset="0"/>
              </a:rPr>
              <a:t>רוני </a:t>
            </a:r>
            <a:r>
              <a:rPr lang="he-IL" sz="1100" b="1" dirty="0" err="1">
                <a:solidFill>
                  <a:srgbClr val="002060"/>
                </a:solidFill>
                <a:latin typeface="Segoe UI" panose="020B0502040204020203" pitchFamily="34" charset="0"/>
                <a:cs typeface="Segoe UI" panose="020B0502040204020203" pitchFamily="34" charset="0"/>
              </a:rPr>
              <a:t>יבזורי</a:t>
            </a:r>
            <a:r>
              <a:rPr lang="he-IL" sz="1100" b="1" dirty="0">
                <a:solidFill>
                  <a:srgbClr val="002060"/>
                </a:solidFill>
                <a:latin typeface="Segoe UI" panose="020B0502040204020203" pitchFamily="34" charset="0"/>
                <a:cs typeface="Segoe UI" panose="020B0502040204020203" pitchFamily="34" charset="0"/>
              </a:rPr>
              <a:t> </a:t>
            </a:r>
            <a:r>
              <a:rPr lang="he-IL" sz="1100" dirty="0">
                <a:solidFill>
                  <a:srgbClr val="002060"/>
                </a:solidFill>
                <a:latin typeface="Segoe UI" panose="020B0502040204020203" pitchFamily="34" charset="0"/>
                <a:cs typeface="Segoe UI" panose="020B0502040204020203" pitchFamily="34" charset="0"/>
              </a:rPr>
              <a:t>למנהלת השיווק, ומכאן אני מאחל לרוני הצלחה בתפקיד החדש והמאתגר.</a:t>
            </a:r>
          </a:p>
          <a:p>
            <a:pPr marL="0" marR="0" lvl="0" indent="0" algn="just" defTabSz="914400" rtl="1" eaLnBrk="1" fontAlgn="auto" latinLnBrk="0" hangingPunct="1">
              <a:lnSpc>
                <a:spcPts val="2100"/>
              </a:lnSpc>
              <a:spcBef>
                <a:spcPts val="0"/>
              </a:spcBef>
              <a:spcAft>
                <a:spcPts val="80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בקריאה לשובם המיידי של כל 6 החטופים.</a:t>
            </a:r>
          </a:p>
          <a:p>
            <a:pPr marL="0" marR="0" lvl="0" indent="0" algn="just" defTabSz="914400" rtl="1" eaLnBrk="1" fontAlgn="auto" latinLnBrk="0" hangingPunct="1">
              <a:lnSpc>
                <a:spcPts val="2100"/>
              </a:lnSpc>
              <a:spcBef>
                <a:spcPts val="0"/>
              </a:spcBef>
              <a:spcAft>
                <a:spcPts val="80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משה מוץ מטלון – יו"ר הוועד הפראלימפי הישראלי וההתאחדות הישראלית לספורט נכים.</a:t>
            </a:r>
          </a:p>
        </p:txBody>
      </p:sp>
      <p:sp>
        <p:nvSpPr>
          <p:cNvPr id="3" name="מלבן 2">
            <a:extLst>
              <a:ext uri="{FF2B5EF4-FFF2-40B4-BE49-F238E27FC236}">
                <a16:creationId xmlns:a16="http://schemas.microsoft.com/office/drawing/2014/main" id="{08CB96F9-04FF-226C-9DCF-C9EDA0B52FB6}"/>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descr="תמונה שמכילה טקסט, גופן, גרפיקה, לוגו&#10;&#10;תוכן שנוצר על-ידי בינה מלאכותית עשוי להיות שגוי.">
            <a:extLst>
              <a:ext uri="{FF2B5EF4-FFF2-40B4-BE49-F238E27FC236}">
                <a16:creationId xmlns:a16="http://schemas.microsoft.com/office/drawing/2014/main" id="{4112CE75-4561-1CAD-8FE5-33BC6635C38C}"/>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9" name="תיבת טקסט 8">
            <a:extLst>
              <a:ext uri="{FF2B5EF4-FFF2-40B4-BE49-F238E27FC236}">
                <a16:creationId xmlns:a16="http://schemas.microsoft.com/office/drawing/2014/main" id="{41D284E3-359B-8198-98D0-BC7C659574EB}"/>
              </a:ext>
            </a:extLst>
          </p:cNvPr>
          <p:cNvSpPr txBox="1"/>
          <p:nvPr/>
        </p:nvSpPr>
        <p:spPr>
          <a:xfrm>
            <a:off x="14991" y="2022599"/>
            <a:ext cx="3500438" cy="307777"/>
          </a:xfrm>
          <a:prstGeom prst="rect">
            <a:avLst/>
          </a:prstGeom>
          <a:solidFill>
            <a:srgbClr val="00B0F0">
              <a:alpha val="58000"/>
            </a:srgbClr>
          </a:solidFill>
        </p:spPr>
        <p:txBody>
          <a:bodyPr wrap="square" lIns="0" rIns="0"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קרן עזריאלי </a:t>
            </a:r>
            <a:r>
              <a:rPr kumimoji="0" lang="he-IL"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שותפים לקידום הספורט הפראלימפי</a:t>
            </a:r>
            <a:endParaRPr kumimoji="0" lang="en-IL"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4" name="תמונה 13" descr="תמונה שמכילה גופן, טקסט, גרפיקה, תרשים&#10;&#10;תוכן בינה מלאכותית גנרטיבית עשוי להיות שגוי.">
            <a:extLst>
              <a:ext uri="{FF2B5EF4-FFF2-40B4-BE49-F238E27FC236}">
                <a16:creationId xmlns:a16="http://schemas.microsoft.com/office/drawing/2014/main" id="{80C170D2-EB6A-9F17-9585-0036E3A941F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07573" y="1182173"/>
            <a:ext cx="1507380" cy="781216"/>
          </a:xfrm>
          <a:prstGeom prst="rect">
            <a:avLst/>
          </a:prstGeom>
        </p:spPr>
      </p:pic>
      <p:sp>
        <p:nvSpPr>
          <p:cNvPr id="15" name="תיבת טקסט 14">
            <a:extLst>
              <a:ext uri="{FF2B5EF4-FFF2-40B4-BE49-F238E27FC236}">
                <a16:creationId xmlns:a16="http://schemas.microsoft.com/office/drawing/2014/main" id="{0E631F65-1FB1-2D00-6D24-CF4E982039A0}"/>
              </a:ext>
            </a:extLst>
          </p:cNvPr>
          <p:cNvSpPr txBox="1"/>
          <p:nvPr/>
        </p:nvSpPr>
        <p:spPr>
          <a:xfrm>
            <a:off x="-63675" y="9049699"/>
            <a:ext cx="3510280" cy="430887"/>
          </a:xfrm>
          <a:prstGeom prst="rect">
            <a:avLst/>
          </a:prstGeom>
          <a:noFill/>
        </p:spPr>
        <p:txBody>
          <a:bodyPr wrap="square">
            <a:spAutoFit/>
          </a:bodyPr>
          <a:lstStyle/>
          <a:p>
            <a:pPr marL="0" marR="0" lvl="0" indent="0" algn="just" defTabSz="914400" rtl="1" eaLnBrk="1" fontAlgn="auto" latinLnBrk="0" hangingPunct="1">
              <a:spcBef>
                <a:spcPts val="0"/>
              </a:spcBef>
              <a:spcAft>
                <a:spcPts val="800"/>
              </a:spcAft>
              <a:buClrTx/>
              <a:buSzTx/>
              <a:buFontTx/>
              <a:buNone/>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ניצלנו את השתלמות הסיווג לחגוג לרמי ז</a:t>
            </a:r>
            <a:r>
              <a:rPr lang="he-IL" sz="1100" dirty="0">
                <a:solidFill>
                  <a:srgbClr val="002060"/>
                </a:solidFill>
                <a:latin typeface="Segoe UI" panose="020B0502040204020203" pitchFamily="34" charset="0"/>
                <a:cs typeface="Segoe UI" panose="020B0502040204020203" pitchFamily="34" charset="0"/>
              </a:rPr>
              <a:t>'</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ק רופא הוועד יום הולדת.</a:t>
            </a:r>
          </a:p>
        </p:txBody>
      </p:sp>
      <p:pic>
        <p:nvPicPr>
          <p:cNvPr id="12" name="תמונה 11" descr="מוץ יושב על גיסא גלגלים לידו רמי עומד עם בלון בצורת לב עליו כתוב יום הולדת שמח">
            <a:extLst>
              <a:ext uri="{FF2B5EF4-FFF2-40B4-BE49-F238E27FC236}">
                <a16:creationId xmlns:a16="http://schemas.microsoft.com/office/drawing/2014/main" id="{CC79917E-5873-DA5F-4F04-4ED662F1A503}"/>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471488" y="6465102"/>
            <a:ext cx="2642771" cy="2468078"/>
          </a:xfrm>
          <a:prstGeom prst="rect">
            <a:avLst/>
          </a:prstGeom>
        </p:spPr>
      </p:pic>
    </p:spTree>
    <p:extLst>
      <p:ext uri="{BB962C8B-B14F-4D97-AF65-F5344CB8AC3E}">
        <p14:creationId xmlns:p14="http://schemas.microsoft.com/office/powerpoint/2010/main" val="1771849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2C5F8-5506-8DD7-1B92-12346025E294}"/>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88ACE4E0-54FF-A66E-735B-4A6760186D43}"/>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6858000" cy="1470012"/>
          </a:xfrm>
          <a:prstGeom prst="rect">
            <a:avLst/>
          </a:prstGeom>
        </p:spPr>
      </p:pic>
      <p:sp>
        <p:nvSpPr>
          <p:cNvPr id="5" name="TextBox 4">
            <a:extLst>
              <a:ext uri="{FF2B5EF4-FFF2-40B4-BE49-F238E27FC236}">
                <a16:creationId xmlns:a16="http://schemas.microsoft.com/office/drawing/2014/main" id="{797A245E-C58C-E0D2-A367-2AA27B47FA81}"/>
              </a:ext>
            </a:extLst>
          </p:cNvPr>
          <p:cNvSpPr txBox="1"/>
          <p:nvPr/>
        </p:nvSpPr>
        <p:spPr>
          <a:xfrm>
            <a:off x="2580724" y="371959"/>
            <a:ext cx="4230705" cy="523220"/>
          </a:xfrm>
          <a:prstGeom prst="rect">
            <a:avLst/>
          </a:prstGeom>
          <a:noFill/>
        </p:spPr>
        <p:txBody>
          <a:bodyPr wrap="square" rtlCol="1">
            <a:spAutoFit/>
          </a:bodyPr>
          <a:lstStyle/>
          <a:p>
            <a:r>
              <a:rPr lang="he-IL" sz="2800" b="1" dirty="0">
                <a:solidFill>
                  <a:schemeClr val="bg1"/>
                </a:solidFill>
                <a:latin typeface="Segoe UI Semilight" panose="020B0402040204020203" pitchFamily="34" charset="0"/>
                <a:cs typeface="Segoe UI Semilight" panose="020B0402040204020203" pitchFamily="34" charset="0"/>
              </a:rPr>
              <a:t>05 סקירת המנכ"ל</a:t>
            </a:r>
          </a:p>
        </p:txBody>
      </p:sp>
      <p:sp>
        <p:nvSpPr>
          <p:cNvPr id="13" name="מקבילית 12">
            <a:extLst>
              <a:ext uri="{FF2B5EF4-FFF2-40B4-BE49-F238E27FC236}">
                <a16:creationId xmlns:a16="http://schemas.microsoft.com/office/drawing/2014/main" id="{CA951217-01C5-8DA3-200D-F5EE7469F193}"/>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he-IL" sz="1600" b="1" dirty="0">
                <a:solidFill>
                  <a:srgbClr val="001F7A"/>
                </a:solidFill>
                <a:latin typeface="Segoe UI" panose="020B0502040204020203" pitchFamily="34" charset="0"/>
                <a:cs typeface="Segoe UI" panose="020B0502040204020203" pitchFamily="34" charset="0"/>
              </a:rPr>
              <a:t>נובמבר 2025 גיליון 121</a:t>
            </a:r>
          </a:p>
        </p:txBody>
      </p:sp>
      <p:pic>
        <p:nvPicPr>
          <p:cNvPr id="16" name="תמונה 15">
            <a:extLst>
              <a:ext uri="{FF2B5EF4-FFF2-40B4-BE49-F238E27FC236}">
                <a16:creationId xmlns:a16="http://schemas.microsoft.com/office/drawing/2014/main" id="{8B84DDE1-7E93-CFC7-76CD-7AA50BE3ADAA}"/>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
        <p:nvSpPr>
          <p:cNvPr id="10" name="תיבת טקסט 9">
            <a:extLst>
              <a:ext uri="{FF2B5EF4-FFF2-40B4-BE49-F238E27FC236}">
                <a16:creationId xmlns:a16="http://schemas.microsoft.com/office/drawing/2014/main" id="{6A223FDA-351C-9148-1E4D-C0B2F9723685}"/>
              </a:ext>
            </a:extLst>
          </p:cNvPr>
          <p:cNvSpPr txBox="1"/>
          <p:nvPr/>
        </p:nvSpPr>
        <p:spPr>
          <a:xfrm>
            <a:off x="84868" y="9134338"/>
            <a:ext cx="3361737" cy="261610"/>
          </a:xfrm>
          <a:prstGeom prst="rect">
            <a:avLst/>
          </a:prstGeom>
          <a:noFill/>
        </p:spPr>
        <p:txBody>
          <a:bodyPr wrap="square">
            <a:spAutoFit/>
          </a:bodyPr>
          <a:lstStyle/>
          <a:p>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a:t>
            </a:r>
            <a:endParaRPr lang="he-IL" dirty="0">
              <a:cs typeface="Segoe UI" panose="020B0502040204020203" pitchFamily="34" charset="0"/>
            </a:endParaRPr>
          </a:p>
        </p:txBody>
      </p:sp>
      <p:sp>
        <p:nvSpPr>
          <p:cNvPr id="2" name="כותרת 1">
            <a:extLst>
              <a:ext uri="{FF2B5EF4-FFF2-40B4-BE49-F238E27FC236}">
                <a16:creationId xmlns:a16="http://schemas.microsoft.com/office/drawing/2014/main" id="{FDEF9921-C0D2-30BE-C74C-A94E5D6D0F72}"/>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סקירת מנכ"ל</a:t>
            </a:r>
          </a:p>
        </p:txBody>
      </p:sp>
      <p:sp>
        <p:nvSpPr>
          <p:cNvPr id="3" name="מלבן 2">
            <a:extLst>
              <a:ext uri="{FF2B5EF4-FFF2-40B4-BE49-F238E27FC236}">
                <a16:creationId xmlns:a16="http://schemas.microsoft.com/office/drawing/2014/main" id="{DE1C93E1-17BE-CE1F-FB73-541E328CBA6B}"/>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descr="תמונה שמכילה טקסט, גופן, גרפיקה, לוגו&#10;&#10;תוכן שנוצר על-ידי בינה מלאכותית עשוי להיות שגוי.">
            <a:extLst>
              <a:ext uri="{FF2B5EF4-FFF2-40B4-BE49-F238E27FC236}">
                <a16:creationId xmlns:a16="http://schemas.microsoft.com/office/drawing/2014/main" id="{5491C808-F6EF-EB8A-63CF-7A1DC3FA94E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7" name="מלבן 6">
            <a:extLst>
              <a:ext uri="{FF2B5EF4-FFF2-40B4-BE49-F238E27FC236}">
                <a16:creationId xmlns:a16="http://schemas.microsoft.com/office/drawing/2014/main" id="{99DF3406-3FC4-013A-A2BC-B3BD6EE373D3}"/>
              </a:ext>
            </a:extLst>
          </p:cNvPr>
          <p:cNvSpPr/>
          <p:nvPr/>
        </p:nvSpPr>
        <p:spPr>
          <a:xfrm>
            <a:off x="3446605" y="981143"/>
            <a:ext cx="3388737" cy="7886005"/>
          </a:xfrm>
          <a:prstGeom prst="rect">
            <a:avLst/>
          </a:prstGeom>
          <a:noFill/>
        </p:spPr>
        <p:txBody>
          <a:bodyPr wrap="square">
            <a:spAutoFit/>
          </a:bodyPr>
          <a:lstStyle/>
          <a:p>
            <a:pPr lvl="0" algn="just">
              <a:lnSpc>
                <a:spcPts val="2700"/>
              </a:lnSpc>
              <a:spcAft>
                <a:spcPts val="800"/>
              </a:spcAft>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משפחה פראלימפית יקרה.</a:t>
            </a:r>
          </a:p>
          <a:p>
            <a:pPr lvl="0" algn="just">
              <a:lnSpc>
                <a:spcPts val="2700"/>
              </a:lnSpc>
              <a:spcAft>
                <a:spcPts val="800"/>
              </a:spcAft>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מאמן שאינו מתחדש ולומד כל הזמן חוטא לתפקידו.</a:t>
            </a:r>
          </a:p>
          <a:p>
            <a:pPr lvl="0" algn="just">
              <a:lnSpc>
                <a:spcPts val="2700"/>
              </a:lnSpc>
              <a:spcAft>
                <a:spcPts val="800"/>
              </a:spcAft>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אחת הדרכים לעשות זאת היא באמצעות השתלמויות.</a:t>
            </a:r>
          </a:p>
          <a:p>
            <a:pPr lvl="0" algn="just">
              <a:lnSpc>
                <a:spcPts val="2700"/>
              </a:lnSpc>
              <a:spcAft>
                <a:spcPts val="800"/>
              </a:spcAft>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כיוון שההתאחדות היא בעצם איגוד רב ענפי אנחנו משתדלים באמצעים ובתכנון מוקדם מוקפד לקיים השתלמויות רב ענפיות שיענו על צרכים של רוב הענפים ובנושאים חוצה ענפים.</a:t>
            </a:r>
          </a:p>
          <a:p>
            <a:pPr lvl="0" algn="just">
              <a:lnSpc>
                <a:spcPts val="2700"/>
              </a:lnSpc>
              <a:spcAft>
                <a:spcPts val="800"/>
              </a:spcAft>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ההשתלמויות הן חובה כי אנו רוצים להעניק </a:t>
            </a:r>
            <a:r>
              <a:rPr kumimoji="0" lang="he-IL" sz="1100"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לספורטאינו</a:t>
            </a: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באמצעות המאמנים את הידע והחידושים בעולמות השונים : הטכנולוגיה, המדע, המחקר, תורת האימון, פיתוח יכולות אישיות, המנטלי, הרפואי ועוד.</a:t>
            </a:r>
          </a:p>
          <a:p>
            <a:pPr lvl="0" algn="just">
              <a:lnSpc>
                <a:spcPts val="2700"/>
              </a:lnSpc>
              <a:spcAft>
                <a:spcPts val="800"/>
              </a:spcAft>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כמו כן אנו מחויבים מול משרד הספורט לבצע זאת כחלק מעמידה בתנאי הסף של המשרד לקבלת תקציבים ממשרד התרבות והספורט.</a:t>
            </a:r>
          </a:p>
          <a:p>
            <a:pPr lvl="0" algn="just">
              <a:lnSpc>
                <a:spcPts val="2700"/>
              </a:lnSpc>
              <a:spcAft>
                <a:spcPts val="800"/>
              </a:spcAft>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השתלמויות אלה הן בנוסף להשתלמויות הענפיות אותן אנו מעודדים לקדם יחד איתכם.</a:t>
            </a:r>
          </a:p>
          <a:p>
            <a:pPr lvl="0" algn="just">
              <a:lnSpc>
                <a:spcPts val="2700"/>
              </a:lnSpc>
              <a:spcAft>
                <a:spcPts val="800"/>
              </a:spcAft>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בברכה</a:t>
            </a:r>
            <a:endPar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endParaRPr>
          </a:p>
          <a:p>
            <a:pPr lvl="0" algn="just">
              <a:lnSpc>
                <a:spcPts val="2700"/>
              </a:lnSpc>
              <a:spcAft>
                <a:spcPts val="800"/>
              </a:spcAft>
            </a:pP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ניסים סספורטס</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מנכ"ל ההתאחדות הישראלית לספורט נכים.</a:t>
            </a:r>
          </a:p>
          <a:p>
            <a:pPr lvl="0" algn="just">
              <a:lnSpc>
                <a:spcPts val="2700"/>
              </a:lnSpc>
              <a:spcAft>
                <a:spcPts val="800"/>
              </a:spcAft>
            </a:pPr>
            <a:endPar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endParaRPr>
          </a:p>
        </p:txBody>
      </p:sp>
      <p:sp>
        <p:nvSpPr>
          <p:cNvPr id="9" name="תיבת טקסט 8">
            <a:extLst>
              <a:ext uri="{FF2B5EF4-FFF2-40B4-BE49-F238E27FC236}">
                <a16:creationId xmlns:a16="http://schemas.microsoft.com/office/drawing/2014/main" id="{4D360F83-394C-319D-4D03-F387B50CFF5D}"/>
              </a:ext>
            </a:extLst>
          </p:cNvPr>
          <p:cNvSpPr txBox="1"/>
          <p:nvPr/>
        </p:nvSpPr>
        <p:spPr>
          <a:xfrm>
            <a:off x="20715" y="7557752"/>
            <a:ext cx="3396405" cy="1838196"/>
          </a:xfrm>
          <a:prstGeom prst="rect">
            <a:avLst/>
          </a:prstGeom>
          <a:solidFill>
            <a:schemeClr val="accent1">
              <a:lumMod val="20000"/>
              <a:lumOff val="80000"/>
            </a:schemeClr>
          </a:solidFill>
        </p:spPr>
        <p:txBody>
          <a:bodyPr wrap="square">
            <a:spAutoFit/>
          </a:bodyPr>
          <a:lstStyle/>
          <a:p>
            <a:pPr algn="just">
              <a:lnSpc>
                <a:spcPct val="150000"/>
              </a:lnSpc>
            </a:pPr>
            <a:r>
              <a:rPr lang="en-US" sz="1100" b="1" dirty="0">
                <a:solidFill>
                  <a:srgbClr val="002060"/>
                </a:solidFill>
                <a:latin typeface="Segoe UI" panose="020B0502040204020203" pitchFamily="34" charset="0"/>
                <a:cs typeface="Segoe UI" panose="020B0502040204020203" pitchFamily="34" charset="0"/>
              </a:rPr>
              <a:t>Blood Flow Restriction (BFR) Training</a:t>
            </a:r>
            <a:endParaRPr lang="he-IL" sz="1100" b="1" dirty="0">
              <a:solidFill>
                <a:srgbClr val="002060"/>
              </a:solidFill>
              <a:latin typeface="Segoe UI" panose="020B0502040204020203" pitchFamily="34" charset="0"/>
              <a:cs typeface="Segoe UI" panose="020B0502040204020203" pitchFamily="34" charset="0"/>
            </a:endParaRPr>
          </a:p>
          <a:p>
            <a:pPr algn="just">
              <a:lnSpc>
                <a:spcPct val="150000"/>
              </a:lnSpc>
            </a:pPr>
            <a:r>
              <a:rPr lang="he-IL" sz="1100" dirty="0">
                <a:solidFill>
                  <a:srgbClr val="002060"/>
                </a:solidFill>
                <a:latin typeface="Segoe UI" panose="020B0502040204020203" pitchFamily="34" charset="0"/>
                <a:cs typeface="Segoe UI" panose="020B0502040204020203" pitchFamily="34" charset="0"/>
              </a:rPr>
              <a:t>אימון בהגבלת זרימת דם הינו יישום מוביל וחדשני בעולם האימון והפיזיותרפיה.</a:t>
            </a:r>
          </a:p>
          <a:p>
            <a:pPr algn="just">
              <a:lnSpc>
                <a:spcPct val="150000"/>
              </a:lnSpc>
            </a:pPr>
            <a:r>
              <a:rPr lang="he-IL" sz="1100" dirty="0">
                <a:solidFill>
                  <a:srgbClr val="002060"/>
                </a:solidFill>
                <a:latin typeface="Segoe UI" panose="020B0502040204020203" pitchFamily="34" charset="0"/>
                <a:cs typeface="Segoe UI" panose="020B0502040204020203" pitchFamily="34" charset="0"/>
              </a:rPr>
              <a:t>באמצעות רצועות לחץ ייעודיות, מצמצמים את זרימת הדם הוורידית לשרירים בזמן פעילות, ומצליחים להפעיל את השרירים בעומס נמוך תוך יצירת תגובה אנאבולית זהה כמעט לאימון עצים.</a:t>
            </a:r>
          </a:p>
        </p:txBody>
      </p:sp>
      <p:sp>
        <p:nvSpPr>
          <p:cNvPr id="8" name="תיבת טקסט 7">
            <a:extLst>
              <a:ext uri="{FF2B5EF4-FFF2-40B4-BE49-F238E27FC236}">
                <a16:creationId xmlns:a16="http://schemas.microsoft.com/office/drawing/2014/main" id="{7874758E-FACF-1E36-C4E5-1D4037228904}"/>
              </a:ext>
            </a:extLst>
          </p:cNvPr>
          <p:cNvSpPr txBox="1"/>
          <p:nvPr/>
        </p:nvSpPr>
        <p:spPr>
          <a:xfrm>
            <a:off x="-34925" y="2145635"/>
            <a:ext cx="3500438" cy="307777"/>
          </a:xfrm>
          <a:prstGeom prst="rect">
            <a:avLst/>
          </a:prstGeom>
          <a:solidFill>
            <a:srgbClr val="00B0F0">
              <a:alpha val="58000"/>
            </a:srgbClr>
          </a:solidFill>
        </p:spPr>
        <p:txBody>
          <a:bodyPr wrap="square" lIns="0" rIns="0"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DANIEL HOWARD FOUNDATION</a:t>
            </a:r>
            <a:endParaRPr kumimoji="0" lang="en-IL"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4" name="Picture 2">
            <a:extLst>
              <a:ext uri="{FF2B5EF4-FFF2-40B4-BE49-F238E27FC236}">
                <a16:creationId xmlns:a16="http://schemas.microsoft.com/office/drawing/2014/main" id="{DC67C02F-B51A-D59C-7B29-5AE82DE00537}"/>
              </a:ext>
            </a:extLst>
          </p:cNvPr>
          <p:cNvPicPr>
            <a:picLocks noChangeAspect="1" noChangeArrowheads="1"/>
          </p:cNvPicPr>
          <p:nvPr/>
        </p:nvPicPr>
        <p:blipFill>
          <a:blip r:embed="rId5"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872990" y="1166231"/>
            <a:ext cx="1404064" cy="9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תמונה 14" descr="השתלמות שנתית מקצועית למאמנים ולספורטאים בנושא:&#10;&#10;אימון בהגבלת זרימת דם  (BFR)- לשיקום, התאוששות ופיתוח יכולות גופניות&#10;יום שלישי, 4 בנובמבר 2025 | מכון וינגייט&#10;14:00 התכנסות ודברי פתיחה &#10;14:15–15:00  הדגמה מעשית | ניב כהן ומור ספיר  - יישום השיטה בענף הטיפוס הפראלימפי&#10;15:00–15:30 הרצאה תאורטית | מה למדנו מהמחקרים על השיטה: Prof. Jeremy Loenneke&#10;15:30–16:00 הרצאה יישומית |Dr. Nicholas Rolnick &#10;16:00–16:15 שאלות למרצים&#10;16:15–16:30 הפסקת כיבוד &#10;16:30–17:00 הדגמות | פיליפ הלפרט – איך מתחילים, איך עובדים עם ספורטאים מענפים שונים&#10;&#10;">
            <a:extLst>
              <a:ext uri="{FF2B5EF4-FFF2-40B4-BE49-F238E27FC236}">
                <a16:creationId xmlns:a16="http://schemas.microsoft.com/office/drawing/2014/main" id="{C1FFACE5-DDAA-609F-6FEE-E5A95A3FE97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600" y="2683680"/>
            <a:ext cx="3217918" cy="47783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92250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FC67C-BC88-94F6-4A8C-1A576E47C79E}"/>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96FAF8E7-F43D-DE1E-0DA7-8716065CA91E}"/>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6858000" cy="1470012"/>
          </a:xfrm>
          <a:prstGeom prst="rect">
            <a:avLst/>
          </a:prstGeom>
        </p:spPr>
      </p:pic>
      <p:sp>
        <p:nvSpPr>
          <p:cNvPr id="5" name="TextBox 4">
            <a:extLst>
              <a:ext uri="{FF2B5EF4-FFF2-40B4-BE49-F238E27FC236}">
                <a16:creationId xmlns:a16="http://schemas.microsoft.com/office/drawing/2014/main" id="{33906BAA-DCF8-918F-FE61-8FEF07BE5D39}"/>
              </a:ext>
            </a:extLst>
          </p:cNvPr>
          <p:cNvSpPr txBox="1"/>
          <p:nvPr/>
        </p:nvSpPr>
        <p:spPr>
          <a:xfrm>
            <a:off x="2580724" y="371959"/>
            <a:ext cx="4230705" cy="523220"/>
          </a:xfrm>
          <a:prstGeom prst="rect">
            <a:avLst/>
          </a:prstGeom>
          <a:noFill/>
        </p:spPr>
        <p:txBody>
          <a:bodyPr wrap="square" rtlCol="1">
            <a:spAutoFit/>
          </a:bodyPr>
          <a:lstStyle/>
          <a:p>
            <a:r>
              <a:rPr lang="he-IL" sz="2800" b="1" dirty="0">
                <a:solidFill>
                  <a:schemeClr val="bg1"/>
                </a:solidFill>
                <a:latin typeface="Segoe UI Semilight" panose="020B0402040204020203" pitchFamily="34" charset="0"/>
                <a:cs typeface="Segoe UI Semilight" panose="020B0402040204020203" pitchFamily="34" charset="0"/>
              </a:rPr>
              <a:t>06 הישג החודש </a:t>
            </a:r>
          </a:p>
        </p:txBody>
      </p:sp>
      <p:sp>
        <p:nvSpPr>
          <p:cNvPr id="13" name="מקבילית 12">
            <a:extLst>
              <a:ext uri="{FF2B5EF4-FFF2-40B4-BE49-F238E27FC236}">
                <a16:creationId xmlns:a16="http://schemas.microsoft.com/office/drawing/2014/main" id="{EF7D89AA-4CCD-58E9-CD7F-A0B1E6B19F2E}"/>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he-IL" sz="1600" b="1" dirty="0">
                <a:solidFill>
                  <a:srgbClr val="001F7A"/>
                </a:solidFill>
                <a:latin typeface="Segoe UI" panose="020B0502040204020203" pitchFamily="34" charset="0"/>
                <a:cs typeface="Segoe UI" panose="020B0502040204020203" pitchFamily="34" charset="0"/>
              </a:rPr>
              <a:t>נובמבר 2025 גיליון 121</a:t>
            </a:r>
          </a:p>
        </p:txBody>
      </p:sp>
      <p:pic>
        <p:nvPicPr>
          <p:cNvPr id="16" name="תמונה 15">
            <a:extLst>
              <a:ext uri="{FF2B5EF4-FFF2-40B4-BE49-F238E27FC236}">
                <a16:creationId xmlns:a16="http://schemas.microsoft.com/office/drawing/2014/main" id="{2E14C108-05BE-DC20-B26F-4E25DD2C7310}"/>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
        <p:nvSpPr>
          <p:cNvPr id="10" name="תיבת טקסט 9">
            <a:extLst>
              <a:ext uri="{FF2B5EF4-FFF2-40B4-BE49-F238E27FC236}">
                <a16:creationId xmlns:a16="http://schemas.microsoft.com/office/drawing/2014/main" id="{CCA11ED9-4E36-7978-4463-25967729C203}"/>
              </a:ext>
            </a:extLst>
          </p:cNvPr>
          <p:cNvSpPr txBox="1"/>
          <p:nvPr/>
        </p:nvSpPr>
        <p:spPr>
          <a:xfrm>
            <a:off x="84868" y="9134338"/>
            <a:ext cx="3361737" cy="261610"/>
          </a:xfrm>
          <a:prstGeom prst="rect">
            <a:avLst/>
          </a:prstGeom>
          <a:noFill/>
        </p:spPr>
        <p:txBody>
          <a:bodyPr wrap="square">
            <a:spAutoFit/>
          </a:bodyPr>
          <a:lstStyle/>
          <a:p>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a:t>
            </a:r>
            <a:endParaRPr lang="he-IL" dirty="0">
              <a:cs typeface="Segoe UI" panose="020B0502040204020203" pitchFamily="34" charset="0"/>
            </a:endParaRPr>
          </a:p>
        </p:txBody>
      </p:sp>
      <p:sp>
        <p:nvSpPr>
          <p:cNvPr id="6" name="כותרת 5">
            <a:extLst>
              <a:ext uri="{FF2B5EF4-FFF2-40B4-BE49-F238E27FC236}">
                <a16:creationId xmlns:a16="http://schemas.microsoft.com/office/drawing/2014/main" id="{C5C973F6-EE42-FC73-336C-82675017AEC4}"/>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הישג החודש</a:t>
            </a:r>
          </a:p>
        </p:txBody>
      </p:sp>
      <p:sp>
        <p:nvSpPr>
          <p:cNvPr id="2" name="מלבן 1">
            <a:extLst>
              <a:ext uri="{FF2B5EF4-FFF2-40B4-BE49-F238E27FC236}">
                <a16:creationId xmlns:a16="http://schemas.microsoft.com/office/drawing/2014/main" id="{96E32523-E1BC-CFA1-BBBF-4D353E78CB98}"/>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תמונה 6" descr="תמונה שמכילה טקסט, גופן, גרפיקה, לוגו&#10;&#10;תוכן שנוצר על-ידי בינה מלאכותית עשוי להיות שגוי.">
            <a:extLst>
              <a:ext uri="{FF2B5EF4-FFF2-40B4-BE49-F238E27FC236}">
                <a16:creationId xmlns:a16="http://schemas.microsoft.com/office/drawing/2014/main" id="{A998F09C-4F28-B6DB-03C4-0F386A2957F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11" name="תיבת טקסט 10">
            <a:extLst>
              <a:ext uri="{FF2B5EF4-FFF2-40B4-BE49-F238E27FC236}">
                <a16:creationId xmlns:a16="http://schemas.microsoft.com/office/drawing/2014/main" id="{10EA3D45-D594-7213-AD70-29F6930E0914}"/>
              </a:ext>
            </a:extLst>
          </p:cNvPr>
          <p:cNvSpPr txBox="1"/>
          <p:nvPr/>
        </p:nvSpPr>
        <p:spPr>
          <a:xfrm>
            <a:off x="-26916" y="1906209"/>
            <a:ext cx="3500438" cy="307777"/>
          </a:xfrm>
          <a:prstGeom prst="rect">
            <a:avLst/>
          </a:prstGeom>
          <a:solidFill>
            <a:srgbClr val="00B0F0">
              <a:alpha val="58000"/>
            </a:srgbClr>
          </a:solidFill>
        </p:spPr>
        <p:txBody>
          <a:bodyPr wrap="square" lIns="0" rIns="0" rtlCol="0">
            <a:spAutoFit/>
          </a:bodyPr>
          <a:lstStyle/>
          <a:p>
            <a:pPr algn="ctr"/>
            <a:r>
              <a:rPr lang="he-IL" sz="1400" b="1" dirty="0">
                <a:solidFill>
                  <a:srgbClr val="002060"/>
                </a:solidFill>
                <a:latin typeface="Calibri" panose="020F0502020204030204" pitchFamily="34" charset="0"/>
                <a:cs typeface="Calibri" panose="020F0502020204030204" pitchFamily="34" charset="0"/>
              </a:rPr>
              <a:t>אל על </a:t>
            </a:r>
            <a:r>
              <a:rPr lang="he-IL" sz="1400" dirty="0">
                <a:solidFill>
                  <a:srgbClr val="002060"/>
                </a:solidFill>
                <a:latin typeface="Calibri" panose="020F0502020204030204" pitchFamily="34" charset="0"/>
                <a:cs typeface="Calibri" panose="020F0502020204030204" pitchFamily="34" charset="0"/>
              </a:rPr>
              <a:t>שותפים לקידום הספורט הפראלימפי</a:t>
            </a:r>
            <a:endParaRPr lang="x-none" sz="1400" dirty="0">
              <a:solidFill>
                <a:srgbClr val="002060"/>
              </a:solidFill>
              <a:latin typeface="Calibri" panose="020F0502020204030204" pitchFamily="34" charset="0"/>
              <a:cs typeface="Calibri" panose="020F0502020204030204" pitchFamily="34" charset="0"/>
            </a:endParaRPr>
          </a:p>
        </p:txBody>
      </p:sp>
      <p:pic>
        <p:nvPicPr>
          <p:cNvPr id="12" name="Picture 8" descr="elal logo">
            <a:extLst>
              <a:ext uri="{FF2B5EF4-FFF2-40B4-BE49-F238E27FC236}">
                <a16:creationId xmlns:a16="http://schemas.microsoft.com/office/drawing/2014/main" id="{F42DE38C-629D-2279-E85A-7F903DD4D1D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3374" y="1314841"/>
            <a:ext cx="3184219" cy="3846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15">
            <a:extLst>
              <a:ext uri="{FF2B5EF4-FFF2-40B4-BE49-F238E27FC236}">
                <a16:creationId xmlns:a16="http://schemas.microsoft.com/office/drawing/2014/main" id="{0F6E3D9D-5D33-5F96-1E0F-01A84E6F731C}"/>
              </a:ext>
            </a:extLst>
          </p:cNvPr>
          <p:cNvSpPr txBox="1"/>
          <p:nvPr/>
        </p:nvSpPr>
        <p:spPr>
          <a:xfrm>
            <a:off x="3382429" y="1110324"/>
            <a:ext cx="3475571"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30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a:t>
            </a:r>
          </a:p>
        </p:txBody>
      </p:sp>
      <p:sp>
        <p:nvSpPr>
          <p:cNvPr id="9" name="מקבילית 8">
            <a:extLst>
              <a:ext uri="{FF2B5EF4-FFF2-40B4-BE49-F238E27FC236}">
                <a16:creationId xmlns:a16="http://schemas.microsoft.com/office/drawing/2014/main" id="{FD4F1033-E322-AEF3-0FD0-A6D737445F27}"/>
              </a:ext>
              <a:ext uri="{C183D7F6-B498-43B3-948B-1728B52AA6E4}">
                <adec:decorative xmlns:adec="http://schemas.microsoft.com/office/drawing/2017/decorative" val="1"/>
              </a:ext>
            </a:extLst>
          </p:cNvPr>
          <p:cNvSpPr/>
          <p:nvPr/>
        </p:nvSpPr>
        <p:spPr>
          <a:xfrm>
            <a:off x="3722998" y="1085648"/>
            <a:ext cx="3475570" cy="334900"/>
          </a:xfrm>
          <a:prstGeom prst="parallelogram">
            <a:avLst>
              <a:gd name="adj" fmla="val 7438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Segoe UI" panose="020B0502040204020203" pitchFamily="34" charset="0"/>
            </a:endParaRPr>
          </a:p>
        </p:txBody>
      </p:sp>
      <p:sp>
        <p:nvSpPr>
          <p:cNvPr id="14" name="תיבת טקסט 13">
            <a:extLst>
              <a:ext uri="{FF2B5EF4-FFF2-40B4-BE49-F238E27FC236}">
                <a16:creationId xmlns:a16="http://schemas.microsoft.com/office/drawing/2014/main" id="{17E8E0ED-173D-19A8-3F00-68700107959D}"/>
              </a:ext>
            </a:extLst>
          </p:cNvPr>
          <p:cNvSpPr txBox="1"/>
          <p:nvPr/>
        </p:nvSpPr>
        <p:spPr>
          <a:xfrm>
            <a:off x="3767754" y="994808"/>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lang="he-IL" b="1" dirty="0">
                <a:solidFill>
                  <a:prstClr val="white"/>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כדורשער</a:t>
            </a:r>
            <a:endParaRPr kumimoji="0" lang="he-IL"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endParaRPr>
          </a:p>
        </p:txBody>
      </p:sp>
      <p:sp>
        <p:nvSpPr>
          <p:cNvPr id="18" name="תיבת טקסט 17">
            <a:extLst>
              <a:ext uri="{FF2B5EF4-FFF2-40B4-BE49-F238E27FC236}">
                <a16:creationId xmlns:a16="http://schemas.microsoft.com/office/drawing/2014/main" id="{E4D3C305-F25A-30FA-3740-C0FAD8E9C416}"/>
              </a:ext>
            </a:extLst>
          </p:cNvPr>
          <p:cNvSpPr txBox="1"/>
          <p:nvPr/>
        </p:nvSpPr>
        <p:spPr>
          <a:xfrm>
            <a:off x="16688" y="2340980"/>
            <a:ext cx="3372371" cy="2025426"/>
          </a:xfrm>
          <a:prstGeom prst="rect">
            <a:avLst/>
          </a:prstGeom>
          <a:solidFill>
            <a:schemeClr val="accent1">
              <a:lumMod val="40000"/>
              <a:lumOff val="60000"/>
            </a:schemeClr>
          </a:solidFill>
        </p:spPr>
        <p:txBody>
          <a:bodyPr wrap="square">
            <a:spAutoFit/>
          </a:bodyPr>
          <a:lstStyle/>
          <a:p>
            <a:pPr lvl="0" algn="just">
              <a:lnSpc>
                <a:spcPts val="1500"/>
              </a:lnSpc>
              <a:spcAft>
                <a:spcPts val="800"/>
              </a:spcAft>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נבחרת ישראל בכדורשער נשים - סגנית אלופת אירופה לשנת 2025!</a:t>
            </a:r>
          </a:p>
          <a:p>
            <a:pPr lvl="0" algn="just">
              <a:lnSpc>
                <a:spcPts val="1500"/>
              </a:lnSpc>
              <a:spcAft>
                <a:spcPts val="800"/>
              </a:spcAft>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סגל: </a:t>
            </a:r>
            <a:r>
              <a:rPr lang="he-IL" sz="1100" b="1" dirty="0" err="1">
                <a:solidFill>
                  <a:srgbClr val="002060"/>
                </a:solidFill>
                <a:latin typeface="Segoe UI" panose="020B0502040204020203" pitchFamily="34" charset="0"/>
                <a:cs typeface="Segoe UI" panose="020B0502040204020203" pitchFamily="34" charset="0"/>
                <a:sym typeface="Wingdings" panose="05000000000000000000" pitchFamily="2" charset="2"/>
              </a:rPr>
              <a:t>אלהם</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 מחמיד </a:t>
            </a:r>
            <a:r>
              <a:rPr lang="he-IL" sz="1100" b="1" dirty="0" err="1">
                <a:solidFill>
                  <a:srgbClr val="002060"/>
                </a:solidFill>
                <a:latin typeface="Segoe UI" panose="020B0502040204020203" pitchFamily="34" charset="0"/>
                <a:cs typeface="Segoe UI" panose="020B0502040204020203" pitchFamily="34" charset="0"/>
                <a:sym typeface="Wingdings" panose="05000000000000000000" pitchFamily="2" charset="2"/>
              </a:rPr>
              <a:t>רוזין</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 רוני אוחיון, </a:t>
            </a:r>
            <a:r>
              <a:rPr lang="he-IL" sz="1100" b="1" dirty="0" err="1">
                <a:solidFill>
                  <a:srgbClr val="002060"/>
                </a:solidFill>
                <a:latin typeface="Segoe UI" panose="020B0502040204020203" pitchFamily="34" charset="0"/>
                <a:cs typeface="Segoe UI" panose="020B0502040204020203" pitchFamily="34" charset="0"/>
                <a:sym typeface="Wingdings" panose="05000000000000000000" pitchFamily="2" charset="2"/>
              </a:rPr>
              <a:t>סלסביל</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 </a:t>
            </a:r>
            <a:r>
              <a:rPr lang="he-IL" sz="1100" b="1" dirty="0" err="1">
                <a:solidFill>
                  <a:srgbClr val="002060"/>
                </a:solidFill>
                <a:latin typeface="Segoe UI" panose="020B0502040204020203" pitchFamily="34" charset="0"/>
                <a:cs typeface="Segoe UI" panose="020B0502040204020203" pitchFamily="34" charset="0"/>
                <a:sym typeface="Wingdings" panose="05000000000000000000" pitchFamily="2" charset="2"/>
              </a:rPr>
              <a:t>סועאד</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 רעות ארצי, הדס בר ניצן ושירה עטיה</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a:t>
            </a:r>
          </a:p>
          <a:p>
            <a:pPr lvl="0" algn="just">
              <a:lnSpc>
                <a:spcPts val="1500"/>
              </a:lnSpc>
              <a:spcAft>
                <a:spcPts val="800"/>
              </a:spcAft>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המעטפת באליפות:</a:t>
            </a:r>
          </a:p>
          <a:p>
            <a:pPr lvl="0" algn="just">
              <a:lnSpc>
                <a:spcPts val="1500"/>
              </a:lnSpc>
              <a:spcAft>
                <a:spcPts val="800"/>
              </a:spcAft>
            </a:pP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מאמן - </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רז שהם</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עוזרי מאמן </a:t>
            </a:r>
            <a:r>
              <a:rPr lang="he-IL" sz="1100" b="1" dirty="0" err="1">
                <a:solidFill>
                  <a:srgbClr val="002060"/>
                </a:solidFill>
                <a:latin typeface="Segoe UI" panose="020B0502040204020203" pitchFamily="34" charset="0"/>
                <a:cs typeface="Segoe UI" panose="020B0502040204020203" pitchFamily="34" charset="0"/>
                <a:sym typeface="Wingdings" panose="05000000000000000000" pitchFamily="2" charset="2"/>
              </a:rPr>
              <a:t>וויסאל</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 </a:t>
            </a:r>
            <a:r>
              <a:rPr lang="he-IL" sz="1100" b="1" dirty="0" err="1">
                <a:solidFill>
                  <a:srgbClr val="002060"/>
                </a:solidFill>
                <a:latin typeface="Segoe UI" panose="020B0502040204020203" pitchFamily="34" charset="0"/>
                <a:cs typeface="Segoe UI" panose="020B0502040204020203" pitchFamily="34" charset="0"/>
                <a:sym typeface="Wingdings" panose="05000000000000000000" pitchFamily="2" charset="2"/>
              </a:rPr>
              <a:t>שופניה</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 ואריאל </a:t>
            </a:r>
            <a:r>
              <a:rPr lang="he-IL" sz="1100" b="1" dirty="0" err="1">
                <a:solidFill>
                  <a:srgbClr val="002060"/>
                </a:solidFill>
                <a:latin typeface="Segoe UI" panose="020B0502040204020203" pitchFamily="34" charset="0"/>
                <a:cs typeface="Segoe UI" panose="020B0502040204020203" pitchFamily="34" charset="0"/>
                <a:sym typeface="Wingdings" panose="05000000000000000000" pitchFamily="2" charset="2"/>
              </a:rPr>
              <a:t>פוארטה</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a:t>
            </a:r>
          </a:p>
          <a:p>
            <a:pPr lvl="0" algn="just">
              <a:lnSpc>
                <a:spcPts val="1500"/>
              </a:lnSpc>
              <a:spcAft>
                <a:spcPts val="800"/>
              </a:spcAft>
            </a:pP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דורית משרקי </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פיזיותרפיסטית, </a:t>
            </a:r>
            <a:r>
              <a:rPr lang="he-IL" sz="1100" b="1" dirty="0">
                <a:solidFill>
                  <a:srgbClr val="002060"/>
                </a:solidFill>
                <a:latin typeface="Segoe UI" panose="020B0502040204020203" pitchFamily="34" charset="0"/>
                <a:cs typeface="Segoe UI" panose="020B0502040204020203" pitchFamily="34" charset="0"/>
                <a:sym typeface="Wingdings" panose="05000000000000000000" pitchFamily="2" charset="2"/>
              </a:rPr>
              <a:t>עילאי שליו </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 אנליסט</a:t>
            </a:r>
          </a:p>
        </p:txBody>
      </p:sp>
      <p:sp>
        <p:nvSpPr>
          <p:cNvPr id="15" name="מלבן 14">
            <a:extLst>
              <a:ext uri="{FF2B5EF4-FFF2-40B4-BE49-F238E27FC236}">
                <a16:creationId xmlns:a16="http://schemas.microsoft.com/office/drawing/2014/main" id="{D5EE1C1B-62E3-6D64-766F-109349B1E266}"/>
              </a:ext>
            </a:extLst>
          </p:cNvPr>
          <p:cNvSpPr/>
          <p:nvPr/>
        </p:nvSpPr>
        <p:spPr>
          <a:xfrm>
            <a:off x="3450522" y="1491314"/>
            <a:ext cx="3392487" cy="7639784"/>
          </a:xfrm>
          <a:prstGeom prst="rect">
            <a:avLst/>
          </a:prstGeom>
          <a:noFill/>
        </p:spPr>
        <p:txBody>
          <a:bodyPr wrap="square">
            <a:spAutoFit/>
          </a:bodyPr>
          <a:lstStyle/>
          <a:p>
            <a:pPr lvl="0" algn="just">
              <a:lnSpc>
                <a:spcPct val="150000"/>
              </a:lnSpc>
              <a:spcAft>
                <a:spcPts val="800"/>
              </a:spcAft>
            </a:pPr>
            <a:r>
              <a:rPr lang="he-IL" sz="1100" b="1" dirty="0">
                <a:solidFill>
                  <a:srgbClr val="002060"/>
                </a:solidFill>
                <a:latin typeface="Segoe UI" panose="020B0502040204020203" pitchFamily="34" charset="0"/>
                <a:cs typeface="Segoe UI" panose="020B0502040204020203" pitchFamily="34" charset="0"/>
              </a:rPr>
              <a:t>אליפות אירופה</a:t>
            </a:r>
          </a:p>
          <a:p>
            <a:pPr lvl="0" algn="just">
              <a:lnSpc>
                <a:spcPct val="150000"/>
              </a:lnSpc>
              <a:spcAft>
                <a:spcPts val="800"/>
              </a:spcAft>
            </a:pPr>
            <a:r>
              <a:rPr lang="he-IL" sz="1100" dirty="0">
                <a:solidFill>
                  <a:srgbClr val="002060"/>
                </a:solidFill>
                <a:latin typeface="Segoe UI" panose="020B0502040204020203" pitchFamily="34" charset="0"/>
                <a:cs typeface="Segoe UI" panose="020B0502040204020203" pitchFamily="34" charset="0"/>
              </a:rPr>
              <a:t>נבחרת הנשים בכדורשער בהדרכתו של המאמן </a:t>
            </a:r>
            <a:r>
              <a:rPr lang="he-IL" sz="1100" b="1" dirty="0">
                <a:solidFill>
                  <a:srgbClr val="002060"/>
                </a:solidFill>
                <a:latin typeface="Segoe UI" panose="020B0502040204020203" pitchFamily="34" charset="0"/>
                <a:cs typeface="Segoe UI" panose="020B0502040204020203" pitchFamily="34" charset="0"/>
              </a:rPr>
              <a:t>רז שהם </a:t>
            </a:r>
            <a:r>
              <a:rPr lang="he-IL" sz="1100" dirty="0">
                <a:solidFill>
                  <a:srgbClr val="002060"/>
                </a:solidFill>
                <a:latin typeface="Segoe UI" panose="020B0502040204020203" pitchFamily="34" charset="0"/>
                <a:cs typeface="Segoe UI" panose="020B0502040204020203" pitchFamily="34" charset="0"/>
              </a:rPr>
              <a:t>בהישג חסר תקדים: פודיום חמישי רצוף באליפות אירופה מאז שנת 2017. </a:t>
            </a:r>
          </a:p>
          <a:p>
            <a:pPr lvl="0" algn="just">
              <a:lnSpc>
                <a:spcPct val="150000"/>
              </a:lnSpc>
              <a:spcAft>
                <a:spcPts val="800"/>
              </a:spcAft>
            </a:pPr>
            <a:r>
              <a:rPr lang="he-IL" sz="1100" dirty="0">
                <a:solidFill>
                  <a:srgbClr val="002060"/>
                </a:solidFill>
                <a:latin typeface="Segoe UI" panose="020B0502040204020203" pitchFamily="34" charset="0"/>
                <a:cs typeface="Segoe UI" panose="020B0502040204020203" pitchFamily="34" charset="0"/>
              </a:rPr>
              <a:t>זו הנבחרת בענף קבוצתי ההישגית ביותר בישראל לאורך זמן. מה שמפתיע באליפות הנוכחית הוא שבניגוד לפעמים הקודמות שהשינויים בסגל היו מינוריים (בין 0 חילופים לחילוף אחד) הפעם החליטו לתת הזדמנות לצעירות ורק 2 ספורטאיות: </a:t>
            </a:r>
            <a:r>
              <a:rPr lang="he-IL" sz="1100" b="1" dirty="0">
                <a:solidFill>
                  <a:srgbClr val="002060"/>
                </a:solidFill>
                <a:latin typeface="Segoe UI" panose="020B0502040204020203" pitchFamily="34" charset="0"/>
                <a:cs typeface="Segoe UI" panose="020B0502040204020203" pitchFamily="34" charset="0"/>
              </a:rPr>
              <a:t>רוני אוחיון </a:t>
            </a:r>
            <a:r>
              <a:rPr lang="he-IL" sz="1100" b="1" dirty="0" err="1">
                <a:solidFill>
                  <a:srgbClr val="002060"/>
                </a:solidFill>
                <a:latin typeface="Segoe UI" panose="020B0502040204020203" pitchFamily="34" charset="0"/>
                <a:cs typeface="Segoe UI" panose="020B0502040204020203" pitchFamily="34" charset="0"/>
              </a:rPr>
              <a:t>ואלהם</a:t>
            </a:r>
            <a:r>
              <a:rPr lang="he-IL" sz="1100" b="1" dirty="0">
                <a:solidFill>
                  <a:srgbClr val="002060"/>
                </a:solidFill>
                <a:latin typeface="Segoe UI" panose="020B0502040204020203" pitchFamily="34" charset="0"/>
                <a:cs typeface="Segoe UI" panose="020B0502040204020203" pitchFamily="34" charset="0"/>
              </a:rPr>
              <a:t> מחמיד </a:t>
            </a:r>
            <a:r>
              <a:rPr lang="he-IL" sz="1100" dirty="0">
                <a:solidFill>
                  <a:srgbClr val="002060"/>
                </a:solidFill>
                <a:latin typeface="Segoe UI" panose="020B0502040204020203" pitchFamily="34" charset="0"/>
                <a:cs typeface="Segoe UI" panose="020B0502040204020203" pitchFamily="34" charset="0"/>
              </a:rPr>
              <a:t>נשארו מהסגל שזכה במדליית הכסף במשחקים הפראלימפיים 2024 ומדליית הכסף באליפות אירופה 2023. </a:t>
            </a:r>
          </a:p>
          <a:p>
            <a:pPr lvl="0" algn="just">
              <a:lnSpc>
                <a:spcPct val="150000"/>
              </a:lnSpc>
              <a:spcAft>
                <a:spcPts val="800"/>
              </a:spcAft>
            </a:pPr>
            <a:r>
              <a:rPr lang="he-IL" sz="1100" dirty="0">
                <a:solidFill>
                  <a:srgbClr val="002060"/>
                </a:solidFill>
                <a:latin typeface="Segoe UI" panose="020B0502040204020203" pitchFamily="34" charset="0"/>
                <a:cs typeface="Segoe UI" panose="020B0502040204020203" pitchFamily="34" charset="0"/>
              </a:rPr>
              <a:t>בשלב הבתים נצחה הנבחרת את כל ארבעת המשחקים:</a:t>
            </a:r>
          </a:p>
          <a:p>
            <a:pPr marL="171450" lvl="0" indent="-171450" algn="just">
              <a:lnSpc>
                <a:spcPct val="150000"/>
              </a:lnSpc>
              <a:spcAft>
                <a:spcPts val="800"/>
              </a:spcAft>
              <a:buFont typeface="Wingdings" panose="05000000000000000000" pitchFamily="2" charset="2"/>
              <a:buChar char="§"/>
            </a:pPr>
            <a:r>
              <a:rPr lang="he-IL" sz="1100" dirty="0">
                <a:solidFill>
                  <a:srgbClr val="002060"/>
                </a:solidFill>
                <a:latin typeface="Segoe UI" panose="020B0502040204020203" pitchFamily="34" charset="0"/>
                <a:cs typeface="Segoe UI" panose="020B0502040204020203" pitchFamily="34" charset="0"/>
              </a:rPr>
              <a:t>ניצחון 0-3 על יוון</a:t>
            </a:r>
          </a:p>
          <a:p>
            <a:pPr marL="171450" lvl="0" indent="-171450" algn="just">
              <a:lnSpc>
                <a:spcPct val="150000"/>
              </a:lnSpc>
              <a:spcAft>
                <a:spcPts val="800"/>
              </a:spcAft>
              <a:buFont typeface="Wingdings" panose="05000000000000000000" pitchFamily="2" charset="2"/>
              <a:buChar char="§"/>
            </a:pPr>
            <a:r>
              <a:rPr lang="he-IL" sz="1100" dirty="0">
                <a:solidFill>
                  <a:srgbClr val="002060"/>
                </a:solidFill>
                <a:latin typeface="Segoe UI" panose="020B0502040204020203" pitchFamily="34" charset="0"/>
                <a:cs typeface="Segoe UI" panose="020B0502040204020203" pitchFamily="34" charset="0"/>
              </a:rPr>
              <a:t>ניצחון 3-8 על צרפת </a:t>
            </a:r>
          </a:p>
          <a:p>
            <a:pPr marL="171450" lvl="0" indent="-171450" algn="just">
              <a:lnSpc>
                <a:spcPct val="150000"/>
              </a:lnSpc>
              <a:spcAft>
                <a:spcPts val="800"/>
              </a:spcAft>
              <a:buFont typeface="Wingdings" panose="05000000000000000000" pitchFamily="2" charset="2"/>
              <a:buChar char="§"/>
            </a:pPr>
            <a:r>
              <a:rPr lang="he-IL" sz="1100" dirty="0">
                <a:solidFill>
                  <a:srgbClr val="002060"/>
                </a:solidFill>
                <a:latin typeface="Segoe UI" panose="020B0502040204020203" pitchFamily="34" charset="0"/>
                <a:cs typeface="Segoe UI" panose="020B0502040204020203" pitchFamily="34" charset="0"/>
              </a:rPr>
              <a:t>ניצחון 1-7 על אוקראינה</a:t>
            </a:r>
          </a:p>
          <a:p>
            <a:pPr marL="171450" lvl="0" indent="-171450" algn="just">
              <a:lnSpc>
                <a:spcPct val="150000"/>
              </a:lnSpc>
              <a:spcAft>
                <a:spcPts val="800"/>
              </a:spcAft>
              <a:buFont typeface="Wingdings" panose="05000000000000000000" pitchFamily="2" charset="2"/>
              <a:buChar char="§"/>
            </a:pPr>
            <a:r>
              <a:rPr lang="he-IL" sz="1100" dirty="0">
                <a:solidFill>
                  <a:srgbClr val="002060"/>
                </a:solidFill>
                <a:latin typeface="Segoe UI" panose="020B0502040204020203" pitchFamily="34" charset="0"/>
                <a:cs typeface="Segoe UI" panose="020B0502040204020203" pitchFamily="34" charset="0"/>
              </a:rPr>
              <a:t>ניצחון 4-9 על ספרד</a:t>
            </a:r>
          </a:p>
          <a:p>
            <a:pPr lvl="0" algn="just">
              <a:lnSpc>
                <a:spcPct val="150000"/>
              </a:lnSpc>
              <a:spcAft>
                <a:spcPts val="800"/>
              </a:spcAft>
            </a:pPr>
            <a:r>
              <a:rPr lang="he-IL" sz="1100" dirty="0">
                <a:solidFill>
                  <a:srgbClr val="002060"/>
                </a:solidFill>
                <a:latin typeface="Segoe UI" panose="020B0502040204020203" pitchFamily="34" charset="0"/>
                <a:cs typeface="Segoe UI" panose="020B0502040204020203" pitchFamily="34" charset="0"/>
              </a:rPr>
              <a:t>ברבע הגמר ניצחה הנבחרת את פולין 4-8 ובחצי הגמר שוב את אוקראינה 0-2. רק בגמר נעצרה הנבחרת כשהפסידה לטורקיה 10-3</a:t>
            </a:r>
          </a:p>
          <a:p>
            <a:pPr lvl="0" algn="just">
              <a:lnSpc>
                <a:spcPct val="150000"/>
              </a:lnSpc>
              <a:spcAft>
                <a:spcPts val="800"/>
              </a:spcAft>
            </a:pPr>
            <a:r>
              <a:rPr lang="he-IL" sz="1100" dirty="0">
                <a:solidFill>
                  <a:srgbClr val="002060"/>
                </a:solidFill>
                <a:latin typeface="Segoe UI" panose="020B0502040204020203" pitchFamily="34" charset="0"/>
                <a:cs typeface="Segoe UI" panose="020B0502040204020203" pitchFamily="34" charset="0"/>
              </a:rPr>
              <a:t>מבקיעות השערים בטורניר:</a:t>
            </a:r>
          </a:p>
          <a:p>
            <a:pPr lvl="0" algn="just">
              <a:lnSpc>
                <a:spcPct val="150000"/>
              </a:lnSpc>
              <a:spcAft>
                <a:spcPts val="800"/>
              </a:spcAft>
            </a:pPr>
            <a:r>
              <a:rPr lang="he-IL" sz="1100" dirty="0" err="1">
                <a:solidFill>
                  <a:srgbClr val="002060"/>
                </a:solidFill>
                <a:latin typeface="Segoe UI" panose="020B0502040204020203" pitchFamily="34" charset="0"/>
                <a:cs typeface="Segoe UI" panose="020B0502040204020203" pitchFamily="34" charset="0"/>
              </a:rPr>
              <a:t>אלהם</a:t>
            </a:r>
            <a:r>
              <a:rPr lang="he-IL" sz="1100" dirty="0">
                <a:solidFill>
                  <a:srgbClr val="002060"/>
                </a:solidFill>
                <a:latin typeface="Segoe UI" panose="020B0502040204020203" pitchFamily="34" charset="0"/>
                <a:cs typeface="Segoe UI" panose="020B0502040204020203" pitchFamily="34" charset="0"/>
              </a:rPr>
              <a:t> מחמיד </a:t>
            </a:r>
            <a:r>
              <a:rPr lang="he-IL" sz="1100" dirty="0" err="1">
                <a:solidFill>
                  <a:srgbClr val="002060"/>
                </a:solidFill>
                <a:latin typeface="Segoe UI" panose="020B0502040204020203" pitchFamily="34" charset="0"/>
                <a:cs typeface="Segoe UI" panose="020B0502040204020203" pitchFamily="34" charset="0"/>
              </a:rPr>
              <a:t>רוזין</a:t>
            </a:r>
            <a:r>
              <a:rPr lang="he-IL" sz="1100" dirty="0">
                <a:solidFill>
                  <a:srgbClr val="002060"/>
                </a:solidFill>
                <a:latin typeface="Segoe UI" panose="020B0502040204020203" pitchFamily="34" charset="0"/>
                <a:cs typeface="Segoe UI" panose="020B0502040204020203" pitchFamily="34" charset="0"/>
              </a:rPr>
              <a:t> – 15 שערים, </a:t>
            </a:r>
            <a:r>
              <a:rPr lang="he-IL" sz="1100" dirty="0" err="1">
                <a:solidFill>
                  <a:srgbClr val="002060"/>
                </a:solidFill>
                <a:latin typeface="Segoe UI" panose="020B0502040204020203" pitchFamily="34" charset="0"/>
                <a:cs typeface="Segoe UI" panose="020B0502040204020203" pitchFamily="34" charset="0"/>
              </a:rPr>
              <a:t>סלסביל</a:t>
            </a:r>
            <a:r>
              <a:rPr lang="he-IL" sz="1100" dirty="0">
                <a:solidFill>
                  <a:srgbClr val="002060"/>
                </a:solidFill>
                <a:latin typeface="Segoe UI" panose="020B0502040204020203" pitchFamily="34" charset="0"/>
                <a:cs typeface="Segoe UI" panose="020B0502040204020203" pitchFamily="34" charset="0"/>
              </a:rPr>
              <a:t> </a:t>
            </a:r>
            <a:r>
              <a:rPr lang="he-IL" sz="1100" dirty="0" err="1">
                <a:solidFill>
                  <a:srgbClr val="002060"/>
                </a:solidFill>
                <a:latin typeface="Segoe UI" panose="020B0502040204020203" pitchFamily="34" charset="0"/>
                <a:cs typeface="Segoe UI" panose="020B0502040204020203" pitchFamily="34" charset="0"/>
              </a:rPr>
              <a:t>סועאד</a:t>
            </a:r>
            <a:r>
              <a:rPr lang="he-IL" sz="1100" dirty="0">
                <a:solidFill>
                  <a:srgbClr val="002060"/>
                </a:solidFill>
                <a:latin typeface="Segoe UI" panose="020B0502040204020203" pitchFamily="34" charset="0"/>
                <a:cs typeface="Segoe UI" panose="020B0502040204020203" pitchFamily="34" charset="0"/>
              </a:rPr>
              <a:t> – 13</a:t>
            </a:r>
          </a:p>
          <a:p>
            <a:pPr lvl="0" algn="just">
              <a:lnSpc>
                <a:spcPct val="150000"/>
              </a:lnSpc>
              <a:spcAft>
                <a:spcPts val="800"/>
              </a:spcAft>
            </a:pPr>
            <a:r>
              <a:rPr lang="he-IL" sz="1100" dirty="0">
                <a:solidFill>
                  <a:srgbClr val="002060"/>
                </a:solidFill>
                <a:latin typeface="Segoe UI" panose="020B0502040204020203" pitchFamily="34" charset="0"/>
                <a:cs typeface="Segoe UI" panose="020B0502040204020203" pitchFamily="34" charset="0"/>
              </a:rPr>
              <a:t>רוני אוחיון – 9, רעות ארצי - 2</a:t>
            </a:r>
          </a:p>
          <a:p>
            <a:pPr lvl="0" algn="just">
              <a:lnSpc>
                <a:spcPct val="150000"/>
              </a:lnSpc>
              <a:spcAft>
                <a:spcPts val="800"/>
              </a:spcAft>
            </a:pPr>
            <a:endParaRPr lang="he-IL" sz="1100" dirty="0">
              <a:solidFill>
                <a:srgbClr val="002060"/>
              </a:solidFill>
              <a:latin typeface="Segoe UI" panose="020B0502040204020203" pitchFamily="34" charset="0"/>
              <a:cs typeface="Segoe UI" panose="020B0502040204020203" pitchFamily="34" charset="0"/>
            </a:endParaRPr>
          </a:p>
        </p:txBody>
      </p:sp>
      <p:sp>
        <p:nvSpPr>
          <p:cNvPr id="34" name="תיבת טקסט 33">
            <a:extLst>
              <a:ext uri="{FF2B5EF4-FFF2-40B4-BE49-F238E27FC236}">
                <a16:creationId xmlns:a16="http://schemas.microsoft.com/office/drawing/2014/main" id="{FAE5CB8D-8073-FD74-B32D-15C6525E8A8C}"/>
              </a:ext>
            </a:extLst>
          </p:cNvPr>
          <p:cNvSpPr txBox="1"/>
          <p:nvPr/>
        </p:nvSpPr>
        <p:spPr>
          <a:xfrm>
            <a:off x="67262" y="9151879"/>
            <a:ext cx="3361738" cy="430887"/>
          </a:xfrm>
          <a:prstGeom prst="rect">
            <a:avLst/>
          </a:prstGeom>
          <a:noFill/>
        </p:spPr>
        <p:txBody>
          <a:bodyPr wrap="square">
            <a:spAutoFit/>
          </a:bodyPr>
          <a:lstStyle/>
          <a:p>
            <a:r>
              <a:rPr kumimoji="0" lang="he-IL" sz="1100" b="0"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אלהם</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ובעלה מיכאל </a:t>
            </a:r>
            <a:r>
              <a:rPr kumimoji="0" lang="he-IL" sz="1100" b="0"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רוזין</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שמשחק בנבחרת הגברים. הילדים נשארו אצל סבא וסבתא.</a:t>
            </a:r>
            <a:endParaRPr lang="he-IL" dirty="0"/>
          </a:p>
        </p:txBody>
      </p:sp>
      <p:pic>
        <p:nvPicPr>
          <p:cNvPr id="2050" name="Picture 2" descr="נבחרת הכדורשער נשים עם מדליות כסף על החזה ודגל ישראל‏‏">
            <a:extLst>
              <a:ext uri="{FF2B5EF4-FFF2-40B4-BE49-F238E27FC236}">
                <a16:creationId xmlns:a16="http://schemas.microsoft.com/office/drawing/2014/main" id="{8217C66A-9EBB-D730-A53C-B88971FB91B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380" y="4465958"/>
            <a:ext cx="3427809" cy="2284413"/>
          </a:xfrm>
          <a:prstGeom prst="rect">
            <a:avLst/>
          </a:prstGeom>
          <a:noFill/>
          <a:extLst>
            <a:ext uri="{909E8E84-426E-40DD-AFC4-6F175D3DCCD1}">
              <a14:hiddenFill xmlns:a14="http://schemas.microsoft.com/office/drawing/2010/main">
                <a:solidFill>
                  <a:srgbClr val="FFFFFF"/>
                </a:solidFill>
              </a14:hiddenFill>
            </a:ext>
          </a:extLst>
        </p:spPr>
      </p:pic>
      <p:sp>
        <p:nvSpPr>
          <p:cNvPr id="17" name="תיבת טקסט 16">
            <a:extLst>
              <a:ext uri="{FF2B5EF4-FFF2-40B4-BE49-F238E27FC236}">
                <a16:creationId xmlns:a16="http://schemas.microsoft.com/office/drawing/2014/main" id="{F4DF3ED4-A950-96D1-E76B-A1580CE8F66E}"/>
              </a:ext>
            </a:extLst>
          </p:cNvPr>
          <p:cNvSpPr txBox="1"/>
          <p:nvPr/>
        </p:nvSpPr>
        <p:spPr>
          <a:xfrm>
            <a:off x="-45381" y="6687445"/>
            <a:ext cx="3491985" cy="261610"/>
          </a:xfrm>
          <a:prstGeom prst="rect">
            <a:avLst/>
          </a:prstGeom>
          <a:noFill/>
        </p:spPr>
        <p:txBody>
          <a:bodyPr wrap="square">
            <a:spAutoFit/>
          </a:bodyPr>
          <a:lstStyle/>
          <a:p>
            <a:pPr marR="0" lvl="0" algn="just" defTabSz="914400" rtl="1" eaLnBrk="1" fontAlgn="auto" latinLnBrk="0" hangingPunct="1">
              <a:spcBef>
                <a:spcPts val="0"/>
              </a:spcBef>
              <a:spcAft>
                <a:spcPts val="0"/>
              </a:spcAft>
              <a:buClrTx/>
              <a:buSzTx/>
              <a:tabLst/>
              <a:defRPr/>
            </a:pPr>
            <a:r>
              <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צילום: </a:t>
            </a:r>
            <a:r>
              <a:rPr kumimoji="0" lang="en-US"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Essi </a:t>
            </a:r>
            <a:r>
              <a:rPr kumimoji="0" lang="en-US" sz="1100"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Kultanen</a:t>
            </a:r>
            <a:endParaRPr kumimoji="0" lang="he-IL" sz="110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pic>
        <p:nvPicPr>
          <p:cNvPr id="21" name="תמונה 20" descr="אלהם ומיכאל עם מדי נבחרת ישראל, לאלהם מדליית כסף על החזה">
            <a:extLst>
              <a:ext uri="{FF2B5EF4-FFF2-40B4-BE49-F238E27FC236}">
                <a16:creationId xmlns:a16="http://schemas.microsoft.com/office/drawing/2014/main" id="{4B8FACA9-3C5C-EF47-9308-63A8637F1EB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991" y="6929384"/>
            <a:ext cx="3361737" cy="2241158"/>
          </a:xfrm>
          <a:prstGeom prst="rect">
            <a:avLst/>
          </a:prstGeom>
        </p:spPr>
      </p:pic>
    </p:spTree>
    <p:extLst>
      <p:ext uri="{BB962C8B-B14F-4D97-AF65-F5344CB8AC3E}">
        <p14:creationId xmlns:p14="http://schemas.microsoft.com/office/powerpoint/2010/main" val="3097190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7D402-8D87-C108-471B-84F923D57F85}"/>
            </a:ext>
          </a:extLst>
        </p:cNvPr>
        <p:cNvGrpSpPr/>
        <p:nvPr/>
      </p:nvGrpSpPr>
      <p:grpSpPr>
        <a:xfrm>
          <a:off x="0" y="0"/>
          <a:ext cx="0" cy="0"/>
          <a:chOff x="0" y="0"/>
          <a:chExt cx="0" cy="0"/>
        </a:xfrm>
      </p:grpSpPr>
      <p:pic>
        <p:nvPicPr>
          <p:cNvPr id="20" name="תמונה 19" descr="סגל השחקנים וצוות המעטפת במדי הנבחרת - אוחזים את דגל ישראל בתמונה קבוצתית.">
            <a:extLst>
              <a:ext uri="{FF2B5EF4-FFF2-40B4-BE49-F238E27FC236}">
                <a16:creationId xmlns:a16="http://schemas.microsoft.com/office/drawing/2014/main" id="{77359387-BF43-C31F-AF8F-397EED3A1187}"/>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92600" y="7837663"/>
            <a:ext cx="3314700" cy="1950889"/>
          </a:xfrm>
          <a:prstGeom prst="rect">
            <a:avLst/>
          </a:prstGeom>
        </p:spPr>
      </p:pic>
      <p:pic>
        <p:nvPicPr>
          <p:cNvPr id="2" name="תמונה 1">
            <a:extLst>
              <a:ext uri="{FF2B5EF4-FFF2-40B4-BE49-F238E27FC236}">
                <a16:creationId xmlns:a16="http://schemas.microsoft.com/office/drawing/2014/main" id="{7856F1EC-3C58-AA3A-F264-4338B86C11CF}"/>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6858000" cy="1406516"/>
          </a:xfrm>
          <a:prstGeom prst="rect">
            <a:avLst/>
          </a:prstGeom>
        </p:spPr>
      </p:pic>
      <p:sp>
        <p:nvSpPr>
          <p:cNvPr id="5" name="TextBox 4">
            <a:extLst>
              <a:ext uri="{FF2B5EF4-FFF2-40B4-BE49-F238E27FC236}">
                <a16:creationId xmlns:a16="http://schemas.microsoft.com/office/drawing/2014/main" id="{D96C37D9-A285-F3FB-0B44-42838575D6D5}"/>
              </a:ext>
            </a:extLst>
          </p:cNvPr>
          <p:cNvSpPr txBox="1"/>
          <p:nvPr/>
        </p:nvSpPr>
        <p:spPr>
          <a:xfrm>
            <a:off x="2402015" y="371959"/>
            <a:ext cx="4455986" cy="523220"/>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07 בעולם</a:t>
            </a:r>
          </a:p>
        </p:txBody>
      </p:sp>
      <p:sp>
        <p:nvSpPr>
          <p:cNvPr id="3" name="מקבילית 2">
            <a:extLst>
              <a:ext uri="{FF2B5EF4-FFF2-40B4-BE49-F238E27FC236}">
                <a16:creationId xmlns:a16="http://schemas.microsoft.com/office/drawing/2014/main" id="{E8B754AF-73BE-B365-88D5-8848FB33911A}"/>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srgbClr val="001F7A"/>
                </a:solidFill>
                <a:effectLst/>
                <a:uLnTx/>
                <a:uFillTx/>
                <a:latin typeface="Segoe UI" panose="020B0502040204020203" pitchFamily="34" charset="0"/>
                <a:ea typeface="+mn-ea"/>
                <a:cs typeface="Segoe UI" panose="020B0502040204020203" pitchFamily="34" charset="0"/>
              </a:rPr>
              <a:t>נובמבר 2025 גיליון 121</a:t>
            </a:r>
            <a:endParaRPr kumimoji="0" lang="x-none" sz="1600" b="1" i="0" u="none" strike="noStrike" kern="1200" cap="none" spc="0" normalizeH="0" baseline="0" noProof="0" dirty="0">
              <a:ln>
                <a:noFill/>
              </a:ln>
              <a:solidFill>
                <a:srgbClr val="001F7A"/>
              </a:solidFill>
              <a:effectLst/>
              <a:uLnTx/>
              <a:uFillTx/>
              <a:latin typeface="Segoe UI" panose="020B0502040204020203" pitchFamily="34" charset="0"/>
              <a:ea typeface="+mn-ea"/>
              <a:cs typeface="Segoe UI" panose="020B0502040204020203" pitchFamily="34" charset="0"/>
            </a:endParaRPr>
          </a:p>
        </p:txBody>
      </p:sp>
      <p:pic>
        <p:nvPicPr>
          <p:cNvPr id="8" name="תמונה 7">
            <a:extLst>
              <a:ext uri="{FF2B5EF4-FFF2-40B4-BE49-F238E27FC236}">
                <a16:creationId xmlns:a16="http://schemas.microsoft.com/office/drawing/2014/main" id="{335B8F89-F8DE-04EB-C020-DC8C9D970B46}"/>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
        <p:nvSpPr>
          <p:cNvPr id="9" name="כותרת 8">
            <a:extLst>
              <a:ext uri="{FF2B5EF4-FFF2-40B4-BE49-F238E27FC236}">
                <a16:creationId xmlns:a16="http://schemas.microsoft.com/office/drawing/2014/main" id="{46446D25-F3AF-A87D-9F49-E6FDA083014A}"/>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בעולם</a:t>
            </a:r>
          </a:p>
        </p:txBody>
      </p:sp>
      <p:sp>
        <p:nvSpPr>
          <p:cNvPr id="13" name="תיבת טקסט 12">
            <a:extLst>
              <a:ext uri="{FF2B5EF4-FFF2-40B4-BE49-F238E27FC236}">
                <a16:creationId xmlns:a16="http://schemas.microsoft.com/office/drawing/2014/main" id="{8A760DA2-ED41-DDB3-FE6C-8C6B5BEF1940}"/>
              </a:ext>
            </a:extLst>
          </p:cNvPr>
          <p:cNvSpPr txBox="1"/>
          <p:nvPr/>
        </p:nvSpPr>
        <p:spPr>
          <a:xfrm>
            <a:off x="3480046" y="1463125"/>
            <a:ext cx="3377496" cy="7424340"/>
          </a:xfrm>
          <a:prstGeom prst="rect">
            <a:avLst/>
          </a:prstGeom>
          <a:noFill/>
        </p:spPr>
        <p:txBody>
          <a:bodyPr wrap="square">
            <a:spAutoFit/>
          </a:bodyPr>
          <a:lstStyle/>
          <a:p>
            <a:pPr algn="just">
              <a:lnSpc>
                <a:spcPct val="150000"/>
              </a:lnSpc>
            </a:pPr>
            <a:r>
              <a:rPr lang="he-IL" sz="1100" b="1" dirty="0">
                <a:solidFill>
                  <a:srgbClr val="002060"/>
                </a:solidFill>
                <a:latin typeface="Segoe UI" panose="020B0502040204020203" pitchFamily="34" charset="0"/>
                <a:cs typeface="Segoe UI" panose="020B0502040204020203" pitchFamily="34" charset="0"/>
              </a:rPr>
              <a:t>אליפות אירופה גברים</a:t>
            </a:r>
          </a:p>
          <a:p>
            <a:pPr algn="just">
              <a:lnSpc>
                <a:spcPct val="150000"/>
              </a:lnSpc>
            </a:pPr>
            <a:r>
              <a:rPr lang="he-IL" sz="1100" dirty="0">
                <a:solidFill>
                  <a:srgbClr val="002060"/>
                </a:solidFill>
                <a:latin typeface="Segoe UI" panose="020B0502040204020203" pitchFamily="34" charset="0"/>
                <a:cs typeface="Segoe UI" panose="020B0502040204020203" pitchFamily="34" charset="0"/>
              </a:rPr>
              <a:t>נבחרת הגברים של ישראל סיימה אליפות מוצלחת שקידמה אותה בדרך לקבלת כרטיס לאליפות העולם שתתקיים בשנה הבאה בסין.</a:t>
            </a:r>
          </a:p>
          <a:p>
            <a:pPr algn="just">
              <a:lnSpc>
                <a:spcPct val="150000"/>
              </a:lnSpc>
            </a:pPr>
            <a:r>
              <a:rPr lang="he-IL" sz="1100" dirty="0">
                <a:solidFill>
                  <a:srgbClr val="002060"/>
                </a:solidFill>
                <a:latin typeface="Segoe UI" panose="020B0502040204020203" pitchFamily="34" charset="0"/>
                <a:cs typeface="Segoe UI" panose="020B0502040204020203" pitchFamily="34" charset="0"/>
              </a:rPr>
              <a:t>הנבחרת שחזרה את ההישג מאליפות אירופה הקודמת, סיימה במקום הרביעי והוכיחה שהיא שייכת לדרג א' באירופה. </a:t>
            </a:r>
          </a:p>
          <a:p>
            <a:pPr algn="just">
              <a:lnSpc>
                <a:spcPct val="150000"/>
              </a:lnSpc>
            </a:pPr>
            <a:r>
              <a:rPr lang="he-IL" sz="1100" dirty="0">
                <a:solidFill>
                  <a:srgbClr val="002060"/>
                </a:solidFill>
                <a:latin typeface="Segoe UI" panose="020B0502040204020203" pitchFamily="34" charset="0"/>
                <a:cs typeface="Segoe UI" panose="020B0502040204020203" pitchFamily="34" charset="0"/>
              </a:rPr>
              <a:t>את שלב הבתים פתחה הנבחרת ב 2 הפסדים:</a:t>
            </a:r>
          </a:p>
          <a:p>
            <a:pPr marL="171450" indent="-171450" algn="just">
              <a:lnSpc>
                <a:spcPct val="150000"/>
              </a:lnSpc>
              <a:buFont typeface="Wingdings" panose="05000000000000000000" pitchFamily="2" charset="2"/>
              <a:buChar char="§"/>
            </a:pPr>
            <a:r>
              <a:rPr lang="he-IL" sz="1100" dirty="0">
                <a:solidFill>
                  <a:srgbClr val="002060"/>
                </a:solidFill>
                <a:latin typeface="Segoe UI" panose="020B0502040204020203" pitchFamily="34" charset="0"/>
                <a:cs typeface="Segoe UI" panose="020B0502040204020203" pitchFamily="34" charset="0"/>
              </a:rPr>
              <a:t>3-1 לאוקראינה</a:t>
            </a:r>
          </a:p>
          <a:p>
            <a:pPr marL="171450" indent="-171450" algn="just">
              <a:lnSpc>
                <a:spcPct val="150000"/>
              </a:lnSpc>
              <a:buFont typeface="Wingdings" panose="05000000000000000000" pitchFamily="2" charset="2"/>
              <a:buChar char="§"/>
            </a:pPr>
            <a:r>
              <a:rPr lang="he-IL" sz="1100" dirty="0">
                <a:solidFill>
                  <a:srgbClr val="002060"/>
                </a:solidFill>
                <a:latin typeface="Segoe UI" panose="020B0502040204020203" pitchFamily="34" charset="0"/>
                <a:cs typeface="Segoe UI" panose="020B0502040204020203" pitchFamily="34" charset="0"/>
              </a:rPr>
              <a:t>5-1 לגרמניה</a:t>
            </a:r>
          </a:p>
          <a:p>
            <a:pPr algn="just">
              <a:lnSpc>
                <a:spcPct val="150000"/>
              </a:lnSpc>
            </a:pPr>
            <a:r>
              <a:rPr lang="he-IL" sz="1100" dirty="0">
                <a:solidFill>
                  <a:srgbClr val="002060"/>
                </a:solidFill>
                <a:latin typeface="Segoe UI" panose="020B0502040204020203" pitchFamily="34" charset="0"/>
                <a:cs typeface="Segoe UI" panose="020B0502040204020203" pitchFamily="34" charset="0"/>
              </a:rPr>
              <a:t>לאחר צאת יום הכיפורים, התאוששה הנבחרת ונצחה את 2 המשחקים הנוספים בבית:</a:t>
            </a:r>
          </a:p>
          <a:p>
            <a:pPr marL="171450" indent="-171450" algn="just">
              <a:lnSpc>
                <a:spcPct val="150000"/>
              </a:lnSpc>
              <a:buFont typeface="Wingdings" panose="05000000000000000000" pitchFamily="2" charset="2"/>
              <a:buChar char="§"/>
            </a:pPr>
            <a:r>
              <a:rPr lang="he-IL" sz="1100" dirty="0">
                <a:solidFill>
                  <a:srgbClr val="002060"/>
                </a:solidFill>
                <a:latin typeface="Segoe UI" panose="020B0502040204020203" pitchFamily="34" charset="0"/>
                <a:cs typeface="Segoe UI" panose="020B0502040204020203" pitchFamily="34" charset="0"/>
              </a:rPr>
              <a:t>1-4 ניצחון על פורטוגל </a:t>
            </a:r>
          </a:p>
          <a:p>
            <a:pPr marL="171450" indent="-171450" algn="just">
              <a:lnSpc>
                <a:spcPct val="150000"/>
              </a:lnSpc>
              <a:buFont typeface="Wingdings" panose="05000000000000000000" pitchFamily="2" charset="2"/>
              <a:buChar char="§"/>
            </a:pPr>
            <a:r>
              <a:rPr lang="he-IL" sz="1100" dirty="0">
                <a:solidFill>
                  <a:srgbClr val="002060"/>
                </a:solidFill>
                <a:latin typeface="Segoe UI" panose="020B0502040204020203" pitchFamily="34" charset="0"/>
                <a:cs typeface="Segoe UI" panose="020B0502040204020203" pitchFamily="34" charset="0"/>
              </a:rPr>
              <a:t>2-4 ניצחון על מונטנגרו</a:t>
            </a:r>
          </a:p>
          <a:p>
            <a:pPr algn="just">
              <a:lnSpc>
                <a:spcPct val="150000"/>
              </a:lnSpc>
            </a:pPr>
            <a:r>
              <a:rPr lang="he-IL" sz="1100" dirty="0">
                <a:solidFill>
                  <a:srgbClr val="002060"/>
                </a:solidFill>
                <a:latin typeface="Segoe UI" panose="020B0502040204020203" pitchFamily="34" charset="0"/>
                <a:cs typeface="Segoe UI" panose="020B0502040204020203" pitchFamily="34" charset="0"/>
              </a:rPr>
              <a:t>הנבחרת סיימה את שלב הבתים במקום השלישי ובשלב ההצלבות שיחקה מול הנבחרת שסיימה שנייה בבית המקביל – נבחרת פינלנד. </a:t>
            </a:r>
          </a:p>
          <a:p>
            <a:pPr algn="just">
              <a:lnSpc>
                <a:spcPct val="150000"/>
              </a:lnSpc>
            </a:pPr>
            <a:r>
              <a:rPr lang="he-IL" sz="1100" dirty="0">
                <a:solidFill>
                  <a:srgbClr val="002060"/>
                </a:solidFill>
                <a:latin typeface="Segoe UI" panose="020B0502040204020203" pitchFamily="34" charset="0"/>
                <a:cs typeface="Segoe UI" panose="020B0502040204020203" pitchFamily="34" charset="0"/>
              </a:rPr>
              <a:t>הנבחרת הצליחה להפתיע את הנבחרת הפינית ולנצח 3-4. </a:t>
            </a:r>
          </a:p>
          <a:p>
            <a:pPr algn="just">
              <a:lnSpc>
                <a:spcPct val="150000"/>
              </a:lnSpc>
            </a:pPr>
            <a:r>
              <a:rPr lang="he-IL" sz="1100" dirty="0">
                <a:solidFill>
                  <a:srgbClr val="002060"/>
                </a:solidFill>
                <a:latin typeface="Segoe UI" panose="020B0502040204020203" pitchFamily="34" charset="0"/>
                <a:cs typeface="Segoe UI" panose="020B0502040204020203" pitchFamily="34" charset="0"/>
              </a:rPr>
              <a:t>בשלב חצי הגמר פגשה הנבחרת שוב את אוקראינה, לה הפסידה 6-2. </a:t>
            </a:r>
          </a:p>
          <a:p>
            <a:pPr algn="just">
              <a:lnSpc>
                <a:spcPct val="150000"/>
              </a:lnSpc>
            </a:pPr>
            <a:r>
              <a:rPr lang="he-IL" sz="1100" dirty="0">
                <a:solidFill>
                  <a:srgbClr val="002060"/>
                </a:solidFill>
                <a:latin typeface="Segoe UI" panose="020B0502040204020203" pitchFamily="34" charset="0"/>
                <a:cs typeface="Segoe UI" panose="020B0502040204020203" pitchFamily="34" charset="0"/>
              </a:rPr>
              <a:t>בקרב על מדליית הארד, הפסידה הנבחרת לגרמניה 5-0 וסיימה במקום הרביעי הכללי.</a:t>
            </a:r>
          </a:p>
          <a:p>
            <a:pPr algn="just">
              <a:lnSpc>
                <a:spcPct val="150000"/>
              </a:lnSpc>
            </a:pPr>
            <a:r>
              <a:rPr lang="he-IL" sz="1100" dirty="0">
                <a:solidFill>
                  <a:srgbClr val="002060"/>
                </a:solidFill>
                <a:latin typeface="Segoe UI" panose="020B0502040204020203" pitchFamily="34" charset="0"/>
                <a:cs typeface="Segoe UI" panose="020B0502040204020203" pitchFamily="34" charset="0"/>
              </a:rPr>
              <a:t>המאמן שניר כהן אמר בסיום:   "הנבחרת שלנו עברה שינוי בסגל בשנתיים האחרונות נאלצנו לבצע התאמות בסגנון ושיטת המשחק שלנו, עם מיקוד מאוד גדול ביכולת ההגנתית שנראתה לעין לאורך שלבים משמעותיים מהטורניר לעיני כולם, מה שהביא אותנו מרחק נגיעה מחלום המדליה. </a:t>
            </a:r>
            <a:r>
              <a:rPr lang="he-IL" sz="1100" dirty="0">
                <a:solidFill>
                  <a:srgbClr val="002060"/>
                </a:solidFill>
                <a:latin typeface="Segoe UI" panose="020B0502040204020203" pitchFamily="34" charset="0"/>
                <a:cs typeface="Segoe UI" panose="020B0502040204020203" pitchFamily="34" charset="0"/>
                <a:sym typeface="Wingdings" panose="05000000000000000000" pitchFamily="2" charset="2"/>
              </a:rPr>
              <a:t></a:t>
            </a:r>
            <a:endParaRPr lang="he-IL" sz="1100" dirty="0">
              <a:solidFill>
                <a:srgbClr val="002060"/>
              </a:solidFill>
              <a:latin typeface="Segoe UI" panose="020B0502040204020203" pitchFamily="34" charset="0"/>
              <a:cs typeface="Segoe UI" panose="020B0502040204020203" pitchFamily="34" charset="0"/>
            </a:endParaRPr>
          </a:p>
        </p:txBody>
      </p:sp>
      <p:sp>
        <p:nvSpPr>
          <p:cNvPr id="17" name="מלבן 16">
            <a:extLst>
              <a:ext uri="{FF2B5EF4-FFF2-40B4-BE49-F238E27FC236}">
                <a16:creationId xmlns:a16="http://schemas.microsoft.com/office/drawing/2014/main" id="{2352017B-08E4-42C1-6362-90B9FA2AA1C4}"/>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9" name="תמונה 18" descr="תמונה שמכילה טקסט, גופן, גרפיקה, לוגו&#10;&#10;תוכן שנוצר על-ידי בינה מלאכותית עשוי להיות שגוי.">
            <a:extLst>
              <a:ext uri="{FF2B5EF4-FFF2-40B4-BE49-F238E27FC236}">
                <a16:creationId xmlns:a16="http://schemas.microsoft.com/office/drawing/2014/main" id="{C18ECF91-22CC-574C-1878-3422698F607E}"/>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4" name="מקבילית 3">
            <a:extLst>
              <a:ext uri="{FF2B5EF4-FFF2-40B4-BE49-F238E27FC236}">
                <a16:creationId xmlns:a16="http://schemas.microsoft.com/office/drawing/2014/main" id="{A5F2687B-52B4-8B99-F670-0B0302DC8168}"/>
              </a:ext>
              <a:ext uri="{C183D7F6-B498-43B3-948B-1728B52AA6E4}">
                <adec:decorative xmlns:adec="http://schemas.microsoft.com/office/drawing/2017/decorative" val="1"/>
              </a:ext>
            </a:extLst>
          </p:cNvPr>
          <p:cNvSpPr/>
          <p:nvPr/>
        </p:nvSpPr>
        <p:spPr>
          <a:xfrm>
            <a:off x="3722998" y="1085648"/>
            <a:ext cx="3475570" cy="334900"/>
          </a:xfrm>
          <a:prstGeom prst="parallelogram">
            <a:avLst>
              <a:gd name="adj" fmla="val 7438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Segoe UI" panose="020B0502040204020203" pitchFamily="34" charset="0"/>
            </a:endParaRPr>
          </a:p>
        </p:txBody>
      </p:sp>
      <p:sp>
        <p:nvSpPr>
          <p:cNvPr id="7" name="תיבת טקסט 6">
            <a:extLst>
              <a:ext uri="{FF2B5EF4-FFF2-40B4-BE49-F238E27FC236}">
                <a16:creationId xmlns:a16="http://schemas.microsoft.com/office/drawing/2014/main" id="{8DF75605-B6C4-E6B3-9D24-8EC05E6F17B4}"/>
              </a:ext>
            </a:extLst>
          </p:cNvPr>
          <p:cNvSpPr txBox="1"/>
          <p:nvPr/>
        </p:nvSpPr>
        <p:spPr>
          <a:xfrm>
            <a:off x="3767754" y="994808"/>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כדורשער</a:t>
            </a:r>
          </a:p>
        </p:txBody>
      </p:sp>
      <p:sp>
        <p:nvSpPr>
          <p:cNvPr id="14" name="תיבת טקסט 13">
            <a:extLst>
              <a:ext uri="{FF2B5EF4-FFF2-40B4-BE49-F238E27FC236}">
                <a16:creationId xmlns:a16="http://schemas.microsoft.com/office/drawing/2014/main" id="{5E1B0732-D70D-6AAA-48E0-A6F0C389AB3B}"/>
              </a:ext>
            </a:extLst>
          </p:cNvPr>
          <p:cNvSpPr txBox="1"/>
          <p:nvPr/>
        </p:nvSpPr>
        <p:spPr>
          <a:xfrm>
            <a:off x="-34925" y="2077119"/>
            <a:ext cx="3500438" cy="307777"/>
          </a:xfrm>
          <a:prstGeom prst="rect">
            <a:avLst/>
          </a:prstGeom>
          <a:solidFill>
            <a:srgbClr val="00B0F0">
              <a:alpha val="58000"/>
            </a:srgbClr>
          </a:solidFill>
        </p:spPr>
        <p:txBody>
          <a:bodyPr wrap="square" lIns="0" rIns="0" rtlCol="0">
            <a:spAutoFit/>
          </a:bodyPr>
          <a:lstStyle/>
          <a:p>
            <a:pPr algn="ctr"/>
            <a:r>
              <a:rPr lang="he-IL" sz="1400" b="1" dirty="0">
                <a:solidFill>
                  <a:srgbClr val="002060"/>
                </a:solidFill>
                <a:latin typeface="Calibri" panose="020F0502020204030204" pitchFamily="34" charset="0"/>
                <a:cs typeface="Calibri" panose="020F0502020204030204" pitchFamily="34" charset="0"/>
              </a:rPr>
              <a:t>קרן </a:t>
            </a:r>
            <a:r>
              <a:rPr lang="he-IL" sz="1400" b="1" dirty="0" err="1">
                <a:solidFill>
                  <a:srgbClr val="002060"/>
                </a:solidFill>
                <a:latin typeface="Calibri" panose="020F0502020204030204" pitchFamily="34" charset="0"/>
                <a:cs typeface="Calibri" panose="020F0502020204030204" pitchFamily="34" charset="0"/>
              </a:rPr>
              <a:t>סאסא</a:t>
            </a:r>
            <a:r>
              <a:rPr lang="he-IL" sz="1400" b="1" dirty="0">
                <a:solidFill>
                  <a:srgbClr val="002060"/>
                </a:solidFill>
                <a:latin typeface="Calibri" panose="020F0502020204030204" pitchFamily="34" charset="0"/>
                <a:cs typeface="Calibri" panose="020F0502020204030204" pitchFamily="34" charset="0"/>
              </a:rPr>
              <a:t> סטון </a:t>
            </a:r>
            <a:r>
              <a:rPr lang="he-IL" sz="1400" dirty="0">
                <a:solidFill>
                  <a:srgbClr val="002060"/>
                </a:solidFill>
                <a:latin typeface="Calibri" panose="020F0502020204030204" pitchFamily="34" charset="0"/>
                <a:cs typeface="Calibri" panose="020F0502020204030204" pitchFamily="34" charset="0"/>
              </a:rPr>
              <a:t>שותפים לקידום הספורט הפראלימפי</a:t>
            </a:r>
            <a:endParaRPr lang="x-none" sz="1400" dirty="0">
              <a:solidFill>
                <a:srgbClr val="002060"/>
              </a:solidFill>
              <a:latin typeface="Calibri" panose="020F0502020204030204" pitchFamily="34" charset="0"/>
              <a:cs typeface="Calibri" panose="020F0502020204030204" pitchFamily="34" charset="0"/>
            </a:endParaRPr>
          </a:p>
        </p:txBody>
      </p:sp>
      <p:pic>
        <p:nvPicPr>
          <p:cNvPr id="16" name="תמונה 15" descr="תמונה שמכילה גופן, טקסט, גרפיקה, לוגו&#10;&#10;תוכן שנוצר על-ידי בינה מלאכותית עשוי להיות שגוי.">
            <a:extLst>
              <a:ext uri="{FF2B5EF4-FFF2-40B4-BE49-F238E27FC236}">
                <a16:creationId xmlns:a16="http://schemas.microsoft.com/office/drawing/2014/main" id="{33062FE4-249E-41B5-D107-E56FDDB6528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13240" y="1221444"/>
            <a:ext cx="1402730" cy="832871"/>
          </a:xfrm>
          <a:prstGeom prst="rect">
            <a:avLst/>
          </a:prstGeom>
        </p:spPr>
      </p:pic>
      <p:sp>
        <p:nvSpPr>
          <p:cNvPr id="11" name="תיבת טקסט 10">
            <a:extLst>
              <a:ext uri="{FF2B5EF4-FFF2-40B4-BE49-F238E27FC236}">
                <a16:creationId xmlns:a16="http://schemas.microsoft.com/office/drawing/2014/main" id="{03C26AD7-B3E2-8392-69AD-D651A1BE2F01}"/>
              </a:ext>
            </a:extLst>
          </p:cNvPr>
          <p:cNvSpPr txBox="1"/>
          <p:nvPr/>
        </p:nvSpPr>
        <p:spPr>
          <a:xfrm>
            <a:off x="0" y="2407700"/>
            <a:ext cx="3471307" cy="3742050"/>
          </a:xfrm>
          <a:prstGeom prst="rect">
            <a:avLst/>
          </a:prstGeom>
          <a:noFill/>
        </p:spPr>
        <p:txBody>
          <a:bodyPr wrap="square">
            <a:spAutoFit/>
          </a:bodyPr>
          <a:lstStyle/>
          <a:p>
            <a:pPr>
              <a:lnSpc>
                <a:spcPts val="2160"/>
              </a:lnSpc>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אנחנו יודעים להתעלות כל פעם מחדש על כל הציפיות ונחזור לעבוד מאוד קשה ולייצר המשכיות והוכחה חד משמעית, שהמקום שלנו הוא בטופ! </a:t>
            </a:r>
          </a:p>
          <a:p>
            <a:pPr>
              <a:lnSpc>
                <a:spcPts val="2160"/>
              </a:lnSpc>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תודה רבה לכל העוקבים והדוחפים ואמן שנזכה לראות את כל החטופים שלנו במהרה עם משפחותיהם 🙏".</a:t>
            </a:r>
          </a:p>
          <a:p>
            <a:pPr>
              <a:lnSpc>
                <a:spcPts val="2160"/>
              </a:lnSpc>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שחקני נבחרת הגברים:</a:t>
            </a:r>
          </a:p>
          <a:p>
            <a:pPr>
              <a:lnSpc>
                <a:spcPts val="2160"/>
              </a:lnSpc>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דורון חודדה, מיכאל </a:t>
            </a:r>
            <a:r>
              <a:rPr kumimoji="0" lang="he-IL" sz="1100" b="0"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רוזין</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a:t>
            </a:r>
            <a:r>
              <a:rPr kumimoji="0" lang="he-IL" sz="1100" b="0"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ריקרדו</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פרז, ניב בן איש, אור בן דוד ושי אבני. </a:t>
            </a:r>
          </a:p>
          <a:p>
            <a:pPr>
              <a:lnSpc>
                <a:spcPts val="2160"/>
              </a:lnSpc>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המעטפת המקצועית באליפות:</a:t>
            </a:r>
          </a:p>
          <a:p>
            <a:pPr>
              <a:lnSpc>
                <a:spcPts val="2160"/>
              </a:lnSpc>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מאמן: שניר כהן, עוזר מאמן: ניזר </a:t>
            </a:r>
            <a:r>
              <a:rPr kumimoji="0" lang="he-IL" sz="1100" b="0"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מחאג׳נה</a:t>
            </a: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a:lnSpc>
                <a:spcPts val="2160"/>
              </a:lnSpc>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מעסה: אלה ערן, יועצת מנטאלית: עינב נשיא.</a:t>
            </a:r>
          </a:p>
          <a:p>
            <a:pPr>
              <a:lnSpc>
                <a:spcPts val="2160"/>
              </a:lnSpc>
            </a:pPr>
            <a:r>
              <a:rPr kumimoji="0" lang="he-IL" sz="10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צילום: </a:t>
            </a:r>
            <a:r>
              <a:rPr kumimoji="0" lang="en-US" sz="10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Essi </a:t>
            </a:r>
            <a:r>
              <a:rPr kumimoji="0" lang="en-US" sz="1000" b="0"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Kultanen</a:t>
            </a: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171450" indent="-171450">
              <a:lnSpc>
                <a:spcPts val="2160"/>
              </a:lnSpc>
              <a:buFont typeface="Arial" panose="020B0604020202020204" pitchFamily="34" charset="0"/>
              <a:buChar char="•"/>
            </a:pPr>
            <a:endParaRPr lang="he-IL" dirty="0"/>
          </a:p>
        </p:txBody>
      </p:sp>
      <p:pic>
        <p:nvPicPr>
          <p:cNvPr id="15" name="תמונה 14" descr="2 שחקני כדורשער בהגנה">
            <a:extLst>
              <a:ext uri="{FF2B5EF4-FFF2-40B4-BE49-F238E27FC236}">
                <a16:creationId xmlns:a16="http://schemas.microsoft.com/office/drawing/2014/main" id="{ACFC25AA-A3C5-590C-4B63-FCCFB386C871}"/>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95241" y="6000750"/>
            <a:ext cx="3314700" cy="1657350"/>
          </a:xfrm>
          <a:prstGeom prst="rect">
            <a:avLst/>
          </a:prstGeom>
        </p:spPr>
      </p:pic>
    </p:spTree>
    <p:extLst>
      <p:ext uri="{BB962C8B-B14F-4D97-AF65-F5344CB8AC3E}">
        <p14:creationId xmlns:p14="http://schemas.microsoft.com/office/powerpoint/2010/main" val="2858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C11B1-8529-B2B3-D31F-DDA70935D539}"/>
            </a:ext>
          </a:extLst>
        </p:cNvPr>
        <p:cNvGrpSpPr/>
        <p:nvPr/>
      </p:nvGrpSpPr>
      <p:grpSpPr>
        <a:xfrm>
          <a:off x="0" y="0"/>
          <a:ext cx="0" cy="0"/>
          <a:chOff x="0" y="0"/>
          <a:chExt cx="0" cy="0"/>
        </a:xfrm>
      </p:grpSpPr>
      <p:pic>
        <p:nvPicPr>
          <p:cNvPr id="2" name="תמונה 1">
            <a:extLst>
              <a:ext uri="{FF2B5EF4-FFF2-40B4-BE49-F238E27FC236}">
                <a16:creationId xmlns:a16="http://schemas.microsoft.com/office/drawing/2014/main" id="{07AFE959-A402-EA17-11DE-DA31229D2AE9}"/>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
            <a:ext cx="6858000" cy="1406516"/>
          </a:xfrm>
          <a:prstGeom prst="rect">
            <a:avLst/>
          </a:prstGeom>
        </p:spPr>
      </p:pic>
      <p:sp>
        <p:nvSpPr>
          <p:cNvPr id="5" name="TextBox 4">
            <a:extLst>
              <a:ext uri="{FF2B5EF4-FFF2-40B4-BE49-F238E27FC236}">
                <a16:creationId xmlns:a16="http://schemas.microsoft.com/office/drawing/2014/main" id="{3E3120B8-89AB-008F-6D9A-6C09F1CB7196}"/>
              </a:ext>
            </a:extLst>
          </p:cNvPr>
          <p:cNvSpPr txBox="1"/>
          <p:nvPr/>
        </p:nvSpPr>
        <p:spPr>
          <a:xfrm>
            <a:off x="2402015" y="371959"/>
            <a:ext cx="4455986" cy="523220"/>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08 בעולם</a:t>
            </a:r>
          </a:p>
        </p:txBody>
      </p:sp>
      <p:sp>
        <p:nvSpPr>
          <p:cNvPr id="3" name="מקבילית 2">
            <a:extLst>
              <a:ext uri="{FF2B5EF4-FFF2-40B4-BE49-F238E27FC236}">
                <a16:creationId xmlns:a16="http://schemas.microsoft.com/office/drawing/2014/main" id="{40676E4A-8878-42D4-2662-DC3D61EB4385}"/>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srgbClr val="001F7A"/>
                </a:solidFill>
                <a:effectLst/>
                <a:uLnTx/>
                <a:uFillTx/>
                <a:latin typeface="Segoe UI" panose="020B0502040204020203" pitchFamily="34" charset="0"/>
                <a:ea typeface="+mn-ea"/>
                <a:cs typeface="Segoe UI" panose="020B0502040204020203" pitchFamily="34" charset="0"/>
              </a:rPr>
              <a:t>נובמבר 2025 גיליון 121</a:t>
            </a:r>
            <a:endParaRPr kumimoji="0" lang="x-none" sz="1600" b="1" i="0" u="none" strike="noStrike" kern="1200" cap="none" spc="0" normalizeH="0" baseline="0" noProof="0" dirty="0">
              <a:ln>
                <a:noFill/>
              </a:ln>
              <a:solidFill>
                <a:srgbClr val="001F7A"/>
              </a:solidFill>
              <a:effectLst/>
              <a:uLnTx/>
              <a:uFillTx/>
              <a:latin typeface="Segoe UI" panose="020B0502040204020203" pitchFamily="34" charset="0"/>
              <a:ea typeface="+mn-ea"/>
              <a:cs typeface="Segoe UI" panose="020B0502040204020203" pitchFamily="34" charset="0"/>
            </a:endParaRPr>
          </a:p>
        </p:txBody>
      </p:sp>
      <p:pic>
        <p:nvPicPr>
          <p:cNvPr id="8" name="תמונה 7">
            <a:extLst>
              <a:ext uri="{FF2B5EF4-FFF2-40B4-BE49-F238E27FC236}">
                <a16:creationId xmlns:a16="http://schemas.microsoft.com/office/drawing/2014/main" id="{ECF1A6ED-6DB1-3E78-DF04-B14CB93B1DFD}"/>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
        <p:nvSpPr>
          <p:cNvPr id="9" name="כותרת 8">
            <a:extLst>
              <a:ext uri="{FF2B5EF4-FFF2-40B4-BE49-F238E27FC236}">
                <a16:creationId xmlns:a16="http://schemas.microsoft.com/office/drawing/2014/main" id="{4E3BE177-003D-94C0-72B7-D30AAD57D01E}"/>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בעולם</a:t>
            </a:r>
          </a:p>
        </p:txBody>
      </p:sp>
      <p:sp>
        <p:nvSpPr>
          <p:cNvPr id="17" name="מלבן 16">
            <a:extLst>
              <a:ext uri="{FF2B5EF4-FFF2-40B4-BE49-F238E27FC236}">
                <a16:creationId xmlns:a16="http://schemas.microsoft.com/office/drawing/2014/main" id="{F6F66C78-8F2D-25D8-996B-E3DAFF4D3ACD}"/>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9" name="תמונה 18" descr="תמונה שמכילה טקסט, גופן, גרפיקה, לוגו&#10;&#10;תוכן שנוצר על-ידי בינה מלאכותית עשוי להיות שגוי.">
            <a:extLst>
              <a:ext uri="{FF2B5EF4-FFF2-40B4-BE49-F238E27FC236}">
                <a16:creationId xmlns:a16="http://schemas.microsoft.com/office/drawing/2014/main" id="{E36F6D51-CA1C-16B0-7C3E-1522198A1AE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4" name="מקבילית 3">
            <a:extLst>
              <a:ext uri="{FF2B5EF4-FFF2-40B4-BE49-F238E27FC236}">
                <a16:creationId xmlns:a16="http://schemas.microsoft.com/office/drawing/2014/main" id="{F4E822C5-22AC-2161-C33A-1B5EB16D4563}"/>
              </a:ext>
              <a:ext uri="{C183D7F6-B498-43B3-948B-1728B52AA6E4}">
                <adec:decorative xmlns:adec="http://schemas.microsoft.com/office/drawing/2017/decorative" val="1"/>
              </a:ext>
            </a:extLst>
          </p:cNvPr>
          <p:cNvSpPr/>
          <p:nvPr/>
        </p:nvSpPr>
        <p:spPr>
          <a:xfrm>
            <a:off x="3722998" y="1085648"/>
            <a:ext cx="3475570" cy="334900"/>
          </a:xfrm>
          <a:prstGeom prst="parallelogram">
            <a:avLst>
              <a:gd name="adj" fmla="val 7438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Segoe UI" panose="020B0502040204020203" pitchFamily="34" charset="0"/>
            </a:endParaRPr>
          </a:p>
        </p:txBody>
      </p:sp>
      <p:sp>
        <p:nvSpPr>
          <p:cNvPr id="7" name="תיבת טקסט 6">
            <a:extLst>
              <a:ext uri="{FF2B5EF4-FFF2-40B4-BE49-F238E27FC236}">
                <a16:creationId xmlns:a16="http://schemas.microsoft.com/office/drawing/2014/main" id="{E2D18027-9496-528D-3212-FA23FC4382B8}"/>
              </a:ext>
            </a:extLst>
          </p:cNvPr>
          <p:cNvSpPr txBox="1"/>
          <p:nvPr/>
        </p:nvSpPr>
        <p:spPr>
          <a:xfrm>
            <a:off x="3767754" y="994808"/>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כדורסל</a:t>
            </a:r>
          </a:p>
        </p:txBody>
      </p:sp>
      <p:sp>
        <p:nvSpPr>
          <p:cNvPr id="6" name="תיבת טקסט 5">
            <a:extLst>
              <a:ext uri="{FF2B5EF4-FFF2-40B4-BE49-F238E27FC236}">
                <a16:creationId xmlns:a16="http://schemas.microsoft.com/office/drawing/2014/main" id="{8D947CF6-91E6-4B43-781C-564B5FA631DA}"/>
              </a:ext>
            </a:extLst>
          </p:cNvPr>
          <p:cNvSpPr txBox="1"/>
          <p:nvPr/>
        </p:nvSpPr>
        <p:spPr>
          <a:xfrm>
            <a:off x="-22260" y="2063121"/>
            <a:ext cx="3500438" cy="307777"/>
          </a:xfrm>
          <a:prstGeom prst="rect">
            <a:avLst/>
          </a:prstGeom>
          <a:solidFill>
            <a:srgbClr val="00B0F0">
              <a:alpha val="58000"/>
            </a:srgbClr>
          </a:solidFill>
        </p:spPr>
        <p:txBody>
          <a:bodyPr wrap="square" lIns="0" rIns="0" rtlCol="0">
            <a:spAutoFit/>
          </a:bodyPr>
          <a:lstStyle/>
          <a:p>
            <a:pPr algn="ctr"/>
            <a:r>
              <a:rPr lang="he-IL" sz="1400" b="1" dirty="0">
                <a:solidFill>
                  <a:srgbClr val="002060"/>
                </a:solidFill>
                <a:latin typeface="Calibri" panose="020F0502020204030204" pitchFamily="34" charset="0"/>
                <a:cs typeface="Calibri" panose="020F0502020204030204" pitchFamily="34" charset="0"/>
              </a:rPr>
              <a:t>אלביט </a:t>
            </a:r>
            <a:r>
              <a:rPr lang="he-IL" sz="1400" dirty="0">
                <a:solidFill>
                  <a:srgbClr val="002060"/>
                </a:solidFill>
                <a:latin typeface="Calibri" panose="020F0502020204030204" pitchFamily="34" charset="0"/>
                <a:cs typeface="Calibri" panose="020F0502020204030204" pitchFamily="34" charset="0"/>
              </a:rPr>
              <a:t>שותפים לקידום הספורט הפראלימפי</a:t>
            </a:r>
            <a:endParaRPr lang="x-none" sz="1400" dirty="0">
              <a:solidFill>
                <a:srgbClr val="002060"/>
              </a:solidFill>
              <a:latin typeface="Calibri" panose="020F0502020204030204" pitchFamily="34" charset="0"/>
              <a:cs typeface="Calibri" panose="020F0502020204030204" pitchFamily="34" charset="0"/>
            </a:endParaRPr>
          </a:p>
        </p:txBody>
      </p:sp>
      <p:pic>
        <p:nvPicPr>
          <p:cNvPr id="10" name="תמונה 9" descr="תמונה שמכילה גופן, גרפיקה, משולש, לוגו&#10;&#10;התיאור נוצר באופן אוטומטי">
            <a:extLst>
              <a:ext uri="{FF2B5EF4-FFF2-40B4-BE49-F238E27FC236}">
                <a16:creationId xmlns:a16="http://schemas.microsoft.com/office/drawing/2014/main" id="{24D0C39E-4E29-5EC8-73F9-9B46A355E8E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1354" y="1271626"/>
            <a:ext cx="1769114" cy="629275"/>
          </a:xfrm>
          <a:prstGeom prst="rect">
            <a:avLst/>
          </a:prstGeom>
        </p:spPr>
      </p:pic>
      <p:sp>
        <p:nvSpPr>
          <p:cNvPr id="15" name="תיבת טקסט 14">
            <a:extLst>
              <a:ext uri="{FF2B5EF4-FFF2-40B4-BE49-F238E27FC236}">
                <a16:creationId xmlns:a16="http://schemas.microsoft.com/office/drawing/2014/main" id="{0695EFB2-7299-4F96-4178-B9443EA52A54}"/>
              </a:ext>
            </a:extLst>
          </p:cNvPr>
          <p:cNvSpPr txBox="1"/>
          <p:nvPr/>
        </p:nvSpPr>
        <p:spPr>
          <a:xfrm>
            <a:off x="3478178" y="1433231"/>
            <a:ext cx="3371979" cy="7684027"/>
          </a:xfrm>
          <a:prstGeom prst="rect">
            <a:avLst/>
          </a:prstGeom>
          <a:noFill/>
        </p:spPr>
        <p:txBody>
          <a:bodyPr wrap="square">
            <a:spAutoFit/>
          </a:bodyPr>
          <a:lstStyle/>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Tahoma" panose="020B0604030504040204" pitchFamily="34" charset="0"/>
                <a:cs typeface="Segoe UI" panose="020B0502040204020203" pitchFamily="34" charset="0"/>
              </a:rPr>
              <a:t>אליפות אירופה</a:t>
            </a:r>
            <a:endParaRPr kumimoji="0" lang="he-IL" sz="1100" b="1" i="0" u="none" strike="noStrike" kern="1200" cap="none" spc="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100" b="0" i="0" u="none" strike="noStrike" kern="1200" cap="none" spc="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נבחרת ישראל בכדורסל בכיסאות גלגלים בהדרכתו של המאמן </a:t>
            </a:r>
            <a:r>
              <a:rPr kumimoji="0" lang="he-IL" sz="1100" b="1" i="0" u="none" strike="noStrike" kern="1200" cap="none" spc="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ליאור דרור</a:t>
            </a:r>
            <a:r>
              <a:rPr kumimoji="0" lang="he-IL" sz="1100" b="0" i="0" u="none" strike="noStrike" kern="1200" cap="none" spc="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סיימה את אליפות אירופה במקום ה 11 ותשחק בשנה הבאה בדרג ב', במטרה לחזור מהר ככל האפשר בחזרה לדרג א'.</a:t>
            </a:r>
          </a:p>
          <a:p>
            <a:pPr marL="0" marR="0" lvl="0" indent="0" algn="just" defTabSz="914400" rtl="1" eaLnBrk="1" fontAlgn="auto" latinLnBrk="0" hangingPunct="1">
              <a:lnSpc>
                <a:spcPts val="1800"/>
              </a:lnSpc>
              <a:spcBef>
                <a:spcPts val="0"/>
              </a:spcBef>
              <a:spcAft>
                <a:spcPts val="0"/>
              </a:spcAft>
              <a:buClrTx/>
              <a:buSzTx/>
              <a:buFontTx/>
              <a:buNone/>
              <a:tabLst/>
              <a:defRPr/>
            </a:pPr>
            <a:r>
              <a:rPr lang="he-IL" sz="11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הנבחרת החליפה את צוות האימון, הרכב </a:t>
            </a:r>
            <a:r>
              <a:rPr lang="he-IL" sz="1100" dirty="0" err="1">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הנבחאת</a:t>
            </a:r>
            <a:r>
              <a:rPr lang="he-IL" sz="11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 התחדש לקראת האליפות הנוכחית, כאשר באליפות אירופה בשנת 23 היה ממוצע הגילאים כ 30 שנים בעוד הפעם היה ממוצע הגילאים כ 25 שנים, בנוסף רבים מחברי הנבחרת שיחקו או משחקים כרגע בחו"ל.</a:t>
            </a:r>
          </a:p>
          <a:p>
            <a:pPr marL="0" marR="0" lvl="0" indent="0" algn="just" defTabSz="914400" rtl="1" eaLnBrk="1" fontAlgn="auto" latinLnBrk="0" hangingPunct="1">
              <a:lnSpc>
                <a:spcPts val="1800"/>
              </a:lnSpc>
              <a:spcBef>
                <a:spcPts val="0"/>
              </a:spcBef>
              <a:spcAft>
                <a:spcPts val="0"/>
              </a:spcAft>
              <a:buClrTx/>
              <a:buSzTx/>
              <a:buFontTx/>
              <a:buNone/>
              <a:tabLst/>
              <a:defRPr/>
            </a:pPr>
            <a:endParaRPr kumimoji="0" lang="he-IL" sz="1100" b="0" i="0" u="none" strike="noStrike" kern="1200" cap="none" spc="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100" b="0" i="0" u="none" strike="noStrike" kern="1200" cap="none" spc="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הפעם הקודמת </a:t>
            </a:r>
            <a:r>
              <a:rPr lang="he-IL" sz="11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בה</a:t>
            </a:r>
            <a:r>
              <a:rPr kumimoji="0" lang="he-IL" sz="1100" b="0" i="0" u="none" strike="noStrike" kern="1200" cap="none" spc="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ירדה הנבחרת לדרג ב' היתה בשנת 2013,  ולאחר טורניר אחד, שבה לדרג א'.</a:t>
            </a: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100" b="0" i="0" u="none" strike="noStrike" kern="1200" cap="none" spc="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בשנים האחרונות לא הצליחה הנבחרת להתברג בין 8 הגדולות ובכל פעם התמודדה על ההישארות בדרג א' והצליחה בכך. </a:t>
            </a:r>
          </a:p>
          <a:p>
            <a:pPr marL="0" marR="0" lvl="0" indent="0" algn="just" defTabSz="914400" rtl="1" eaLnBrk="1" fontAlgn="auto" latinLnBrk="0" hangingPunct="1">
              <a:lnSpc>
                <a:spcPts val="1800"/>
              </a:lnSpc>
              <a:spcBef>
                <a:spcPts val="0"/>
              </a:spcBef>
              <a:spcAft>
                <a:spcPts val="0"/>
              </a:spcAft>
              <a:buClrTx/>
              <a:buSzTx/>
              <a:buFontTx/>
              <a:buNone/>
              <a:tabLst/>
              <a:defRPr/>
            </a:pPr>
            <a:r>
              <a:rPr lang="he-IL" sz="11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למרות שיפור ניכר ביחס הסלים, בהשוואה לאליפויות אירופה הקודמות, לא עמדה הנבחרת במשימה להישאר בדרג א'. הנבחרת אף החמיצה הזדמנות לעלות ל 8 הגדולות לאחר הפסד לנבחרת הולנד, במשחק שנגרר ל 3 הארכות. </a:t>
            </a:r>
          </a:p>
          <a:p>
            <a:pPr marL="0" marR="0" lvl="0" indent="0" algn="just" defTabSz="914400" rtl="1" eaLnBrk="1" fontAlgn="auto" latinLnBrk="0" hangingPunct="1">
              <a:lnSpc>
                <a:spcPts val="1800"/>
              </a:lnSpc>
              <a:spcBef>
                <a:spcPts val="0"/>
              </a:spcBef>
              <a:spcAft>
                <a:spcPts val="0"/>
              </a:spcAft>
              <a:buClrTx/>
              <a:buSzTx/>
              <a:buFontTx/>
              <a:buNone/>
              <a:tabLst/>
              <a:defRPr/>
            </a:pPr>
            <a:endParaRPr lang="he-IL" sz="1100"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endParaRP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100" b="0" i="0" u="none" strike="noStrike" kern="1200" cap="none" spc="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הנבחרת כללה את השחקנים: </a:t>
            </a:r>
            <a:r>
              <a:rPr kumimoji="0" lang="he-IL" sz="1100" b="1" i="0" u="none" strike="noStrike" kern="1200" cap="none" spc="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זיו אליהו, עשהאל שבו, עמית </a:t>
            </a:r>
            <a:r>
              <a:rPr kumimoji="0" lang="he-IL" sz="1100" b="1" i="0" u="none" strike="noStrike" kern="1200" cap="none" spc="0" normalizeH="0" baseline="0" noProof="0" dirty="0" err="1">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ויגודה</a:t>
            </a:r>
            <a:r>
              <a:rPr kumimoji="0" lang="he-IL" sz="1100" b="1" i="0" u="none" strike="noStrike" kern="1200" cap="none" spc="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עידו מימון, מאור לסרי, נתן </a:t>
            </a:r>
            <a:r>
              <a:rPr kumimoji="0" lang="he-IL" sz="1100" b="1" i="0" u="none" strike="noStrike" kern="1200" cap="none" spc="0" normalizeH="0" baseline="0" noProof="0" dirty="0" err="1">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בוז׳נה</a:t>
            </a:r>
            <a:r>
              <a:rPr kumimoji="0" lang="he-IL" sz="1100" b="1" i="0" u="none" strike="noStrike" kern="1200" cap="none" spc="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a:t>
            </a:r>
            <a:r>
              <a:rPr kumimoji="0" lang="he-IL" sz="1100" b="1" i="0" u="none" strike="noStrike" kern="1200" cap="none" spc="0" normalizeH="0" baseline="0" noProof="0" dirty="0" err="1">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ראדי</a:t>
            </a:r>
            <a:r>
              <a:rPr kumimoji="0" lang="he-IL" sz="1100" b="1" i="0" u="none" strike="noStrike" kern="1200" cap="none" spc="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דגמין, </a:t>
            </a:r>
            <a:r>
              <a:rPr kumimoji="0" lang="he-IL" sz="1100" b="1" i="0" u="none" strike="noStrike" kern="1200" cap="none" spc="0" normalizeH="0" baseline="0" noProof="0" dirty="0" err="1">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אבראהים</a:t>
            </a:r>
            <a:r>
              <a:rPr kumimoji="0" lang="he-IL" sz="1100" b="1" i="0" u="none" strike="noStrike" kern="1200" cap="none" spc="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בהו, נדב מנחם, עילי ירחי, אלון </a:t>
            </a:r>
            <a:r>
              <a:rPr kumimoji="0" lang="he-IL" sz="1100" b="1" i="0" u="none" strike="noStrike" kern="1200" cap="none" spc="0" normalizeH="0" baseline="0" noProof="0" dirty="0" err="1">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גריידינגר</a:t>
            </a:r>
            <a:r>
              <a:rPr kumimoji="0" lang="he-IL" sz="1100" b="1" i="0" u="none" strike="noStrike" kern="1200" cap="none" spc="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ושי ברביבי.</a:t>
            </a: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100" b="0" i="0" u="none" strike="noStrike" kern="1200" cap="none" spc="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צוות מקצועי:</a:t>
            </a:r>
          </a:p>
          <a:p>
            <a:pPr marL="0" marR="0" lvl="0" indent="0" algn="just" defTabSz="914400" rtl="1" eaLnBrk="1" fontAlgn="auto" latinLnBrk="0" hangingPunct="1">
              <a:lnSpc>
                <a:spcPts val="1800"/>
              </a:lnSpc>
              <a:spcBef>
                <a:spcPts val="0"/>
              </a:spcBef>
              <a:spcAft>
                <a:spcPts val="0"/>
              </a:spcAft>
              <a:buClrTx/>
              <a:buSzTx/>
              <a:buFontTx/>
              <a:buNone/>
              <a:tabLst/>
              <a:defRPr/>
            </a:pPr>
            <a:r>
              <a:rPr kumimoji="0" lang="he-IL" sz="1100" b="1" i="0" u="none" strike="noStrike" kern="1200" cap="none" spc="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דוד קורן </a:t>
            </a:r>
            <a:r>
              <a:rPr kumimoji="0" lang="he-IL" sz="1100" b="0" i="0" u="none" strike="noStrike" kern="1200" cap="none" spc="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ראש משלחת, </a:t>
            </a:r>
            <a:r>
              <a:rPr kumimoji="0" lang="he-IL" sz="1100" b="1" i="0" u="none" strike="noStrike" kern="1200" cap="none" spc="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טל רם </a:t>
            </a:r>
            <a:r>
              <a:rPr kumimoji="0" lang="he-IL" sz="1100" b="0" i="0" u="none" strike="noStrike" kern="1200" cap="none" spc="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מנהל נבחרת, </a:t>
            </a:r>
            <a:r>
              <a:rPr kumimoji="0" lang="he-IL" sz="1100" b="1" i="0" u="none" strike="noStrike" kern="1200" cap="none" spc="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ליאור דרור</a:t>
            </a:r>
            <a:r>
              <a:rPr kumimoji="0" lang="he-IL" sz="1100" b="0" i="0" u="none" strike="noStrike" kern="1200" cap="none" spc="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 מאמן, </a:t>
            </a:r>
            <a:r>
              <a:rPr kumimoji="0" lang="he-IL" sz="1100" b="1" i="0" u="none" strike="noStrike" kern="1200" cap="none" spc="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גדי </a:t>
            </a:r>
            <a:r>
              <a:rPr kumimoji="0" lang="he-IL" sz="1100" b="1" i="0" u="none" strike="noStrike" kern="1200" cap="none" spc="0" normalizeH="0" baseline="0" noProof="0" dirty="0" err="1">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סלוביק</a:t>
            </a:r>
            <a:r>
              <a:rPr kumimoji="0" lang="he-IL" sz="1100" b="1" i="0" u="none" strike="noStrike" kern="1200" cap="none" spc="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a:t>
            </a:r>
            <a:r>
              <a:rPr kumimoji="0" lang="he-IL" sz="1100" b="0" i="0" u="none" strike="noStrike" kern="1200" cap="none" spc="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עוזר מאמן, </a:t>
            </a:r>
            <a:r>
              <a:rPr kumimoji="0" lang="he-IL" sz="1100" b="1" i="0" u="none" strike="noStrike" kern="1200" cap="none" spc="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טופז לושי קיי </a:t>
            </a:r>
            <a:r>
              <a:rPr kumimoji="0" lang="he-IL" sz="1100" b="0" i="0" u="none" strike="noStrike" kern="1200" cap="none" spc="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מאמנת כושר, </a:t>
            </a:r>
            <a:r>
              <a:rPr kumimoji="0" lang="he-IL" sz="1100" b="1" i="0" u="none" strike="noStrike" kern="1200" cap="none" spc="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אפרת </a:t>
            </a:r>
            <a:r>
              <a:rPr kumimoji="0" lang="he-IL" sz="1100" b="1" i="0" u="none" strike="noStrike" kern="1200" cap="none" spc="0" normalizeH="0" baseline="0" noProof="0" dirty="0" err="1">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פנחסוב</a:t>
            </a:r>
            <a:r>
              <a:rPr kumimoji="0" lang="he-IL" sz="1100" b="1" i="0" u="none" strike="noStrike" kern="1200" cap="none" spc="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a:t>
            </a:r>
            <a:r>
              <a:rPr kumimoji="0" lang="he-IL" sz="1100" b="0" i="0" u="none" strike="noStrike" kern="1200" cap="none" spc="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פסיכולוגית, </a:t>
            </a:r>
            <a:r>
              <a:rPr kumimoji="0" lang="he-IL" sz="1100" b="1" i="0" u="none" strike="noStrike" kern="1200" cap="none" spc="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דורית משרקי </a:t>
            </a:r>
            <a:r>
              <a:rPr kumimoji="0" lang="he-IL" sz="1100" b="0" i="0" u="none" strike="noStrike" kern="1200" cap="none" spc="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a:t>
            </a:r>
            <a:r>
              <a:rPr kumimoji="0" lang="he-IL" sz="1100" b="0" i="0" u="none" strike="noStrike" kern="1200" cap="none" spc="0" normalizeH="0" baseline="0" noProof="0" dirty="0" err="1">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ספורתרפיסטית</a:t>
            </a:r>
            <a:r>
              <a:rPr kumimoji="0" lang="he-IL" sz="1100" b="0" i="0" u="none" strike="noStrike" kern="1200" cap="none" spc="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a:t>
            </a:r>
            <a:r>
              <a:rPr kumimoji="0" lang="he-IL" sz="1100" b="1" i="0" u="none" strike="noStrike" kern="1200" cap="none" spc="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דרור אבן זהב </a:t>
            </a:r>
            <a:r>
              <a:rPr kumimoji="0" lang="he-IL" sz="1100" b="0" i="0" u="none" strike="noStrike" kern="1200" cap="none" spc="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איש טכני</a:t>
            </a:r>
          </a:p>
          <a:p>
            <a:pPr marL="0" marR="0" lvl="0" indent="0" algn="just" defTabSz="914400" rtl="1" eaLnBrk="1" fontAlgn="auto" latinLnBrk="0" hangingPunct="1">
              <a:lnSpc>
                <a:spcPts val="1800"/>
              </a:lnSpc>
              <a:spcBef>
                <a:spcPts val="0"/>
              </a:spcBef>
              <a:spcAft>
                <a:spcPts val="0"/>
              </a:spcAft>
              <a:buClrTx/>
              <a:buSzTx/>
              <a:buFontTx/>
              <a:buNone/>
              <a:tabLst/>
              <a:defRPr/>
            </a:pPr>
            <a:r>
              <a:rPr lang="he-IL" sz="1100" b="1" dirty="0">
                <a:solidFill>
                  <a:srgbClr val="002060"/>
                </a:solidFill>
                <a:latin typeface="Segoe UI Semilight" panose="020B0402040204020203" pitchFamily="34" charset="0"/>
                <a:ea typeface="Tahoma" panose="020B0604030504040204" pitchFamily="34" charset="0"/>
                <a:cs typeface="Segoe UI Semilight" panose="020B0402040204020203" pitchFamily="34" charset="0"/>
              </a:rPr>
              <a:t>א</a:t>
            </a:r>
            <a:r>
              <a:rPr kumimoji="0" lang="he-IL" sz="1100" b="1" i="0" u="none" strike="noStrike" kern="1200" cap="none" spc="0" normalizeH="0" baseline="0" noProof="0" dirty="0" err="1">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ילי</a:t>
            </a:r>
            <a:r>
              <a:rPr kumimoji="0" lang="he-IL" sz="1100" b="1" i="0" u="none" strike="noStrike" kern="1200" cap="none" spc="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 שליו - אנליסט</a:t>
            </a:r>
            <a:r>
              <a:rPr kumimoji="0" lang="he-IL" sz="1100" b="0" i="0" u="none" strike="noStrike" kern="1200" cap="none" spc="0" normalizeH="0" baseline="0" noProof="0" dirty="0">
                <a:ln>
                  <a:noFill/>
                </a:ln>
                <a:solidFill>
                  <a:srgbClr val="002060"/>
                </a:solidFill>
                <a:effectLst/>
                <a:uLnTx/>
                <a:uFillTx/>
                <a:latin typeface="Segoe UI Semilight" panose="020B0402040204020203" pitchFamily="34" charset="0"/>
                <a:ea typeface="Tahoma" panose="020B0604030504040204" pitchFamily="34" charset="0"/>
                <a:cs typeface="Segoe UI Semilight" panose="020B0402040204020203" pitchFamily="34" charset="0"/>
              </a:rPr>
              <a:t>.</a:t>
            </a: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sp>
        <p:nvSpPr>
          <p:cNvPr id="20" name="תיבת טקסט 19">
            <a:extLst>
              <a:ext uri="{FF2B5EF4-FFF2-40B4-BE49-F238E27FC236}">
                <a16:creationId xmlns:a16="http://schemas.microsoft.com/office/drawing/2014/main" id="{6D20EDC4-FC75-47EF-88F6-0BCCE4381F14}"/>
              </a:ext>
            </a:extLst>
          </p:cNvPr>
          <p:cNvSpPr txBox="1"/>
          <p:nvPr/>
        </p:nvSpPr>
        <p:spPr>
          <a:xfrm>
            <a:off x="77067" y="2347906"/>
            <a:ext cx="3371979" cy="4003532"/>
          </a:xfrm>
          <a:prstGeom prst="rect">
            <a:avLst/>
          </a:prstGeom>
          <a:noFill/>
        </p:spPr>
        <p:txBody>
          <a:bodyPr wrap="square">
            <a:spAutoFit/>
          </a:bodyPr>
          <a:lstStyle/>
          <a:p>
            <a:pPr marL="0" marR="0" lvl="0" indent="0" algn="just" defTabSz="914400" rtl="1" eaLnBrk="1" fontAlgn="auto" latinLnBrk="0" hangingPunct="1">
              <a:lnSpc>
                <a:spcPts val="2160"/>
              </a:lnSpc>
              <a:spcBef>
                <a:spcPts val="0"/>
              </a:spcBef>
              <a:spcAft>
                <a:spcPts val="0"/>
              </a:spcAft>
              <a:buClrTx/>
              <a:buSzTx/>
              <a:buFontTx/>
              <a:buNone/>
              <a:tabLst/>
              <a:defRPr/>
            </a:pPr>
            <a:r>
              <a:rPr lang="he-IL" sz="1100" dirty="0">
                <a:solidFill>
                  <a:srgbClr val="002060"/>
                </a:solidFill>
                <a:latin typeface="Segoe UI" panose="020B0502040204020203" pitchFamily="34" charset="0"/>
                <a:cs typeface="Segoe UI" panose="020B0502040204020203" pitchFamily="34" charset="0"/>
              </a:rPr>
              <a:t>המשחקים בשלב הבתים:</a:t>
            </a:r>
          </a:p>
          <a:p>
            <a:pPr marL="171450" marR="0" lvl="0" indent="-171450" algn="just" defTabSz="914400" rtl="1" eaLnBrk="1" fontAlgn="auto" latinLnBrk="0" hangingPunct="1">
              <a:lnSpc>
                <a:spcPts val="2160"/>
              </a:lnSpc>
              <a:spcBef>
                <a:spcPts val="0"/>
              </a:spcBef>
              <a:spcAft>
                <a:spcPts val="0"/>
              </a:spcAft>
              <a:buClrTx/>
              <a:buSzTx/>
              <a:buFont typeface="Wingdings" panose="05000000000000000000" pitchFamily="2" charset="2"/>
              <a:buChar char="§"/>
              <a:tabLst/>
              <a:defRPr/>
            </a:pPr>
            <a:r>
              <a:rPr lang="he-IL" sz="1100" dirty="0">
                <a:solidFill>
                  <a:srgbClr val="002060"/>
                </a:solidFill>
                <a:latin typeface="Segoe UI" panose="020B0502040204020203" pitchFamily="34" charset="0"/>
                <a:cs typeface="Segoe UI" panose="020B0502040204020203" pitchFamily="34" charset="0"/>
              </a:rPr>
              <a:t>הפסד לבריטניה 80-64.</a:t>
            </a:r>
          </a:p>
          <a:p>
            <a:pPr marL="171450" marR="0" lvl="0" indent="-171450" algn="just" defTabSz="914400" rtl="1" eaLnBrk="1" fontAlgn="auto" latinLnBrk="0" hangingPunct="1">
              <a:lnSpc>
                <a:spcPts val="2160"/>
              </a:lnSpc>
              <a:spcBef>
                <a:spcPts val="0"/>
              </a:spcBef>
              <a:spcAft>
                <a:spcPts val="0"/>
              </a:spcAft>
              <a:buClrTx/>
              <a:buSzTx/>
              <a:buFont typeface="Wingdings" panose="05000000000000000000" pitchFamily="2" charset="2"/>
              <a:buChar char="§"/>
              <a:tabLst/>
              <a:defRPr/>
            </a:pPr>
            <a:r>
              <a:rPr lang="he-IL" sz="1100" dirty="0">
                <a:solidFill>
                  <a:srgbClr val="002060"/>
                </a:solidFill>
                <a:latin typeface="Segoe UI" panose="020B0502040204020203" pitchFamily="34" charset="0"/>
                <a:cs typeface="Segoe UI" panose="020B0502040204020203" pitchFamily="34" charset="0"/>
              </a:rPr>
              <a:t>הפסד לצרפת 83-60.</a:t>
            </a:r>
          </a:p>
          <a:p>
            <a:pPr marL="171450" marR="0" lvl="0" indent="-171450" algn="just" defTabSz="914400" rtl="1" eaLnBrk="1" fontAlgn="auto" latinLnBrk="0" hangingPunct="1">
              <a:lnSpc>
                <a:spcPts val="2160"/>
              </a:lnSpc>
              <a:spcBef>
                <a:spcPts val="0"/>
              </a:spcBef>
              <a:spcAft>
                <a:spcPts val="0"/>
              </a:spcAft>
              <a:buClrTx/>
              <a:buSzTx/>
              <a:buFont typeface="Wingdings" panose="05000000000000000000" pitchFamily="2" charset="2"/>
              <a:buChar char="§"/>
              <a:tabLst/>
              <a:defRPr/>
            </a:pPr>
            <a:r>
              <a:rPr lang="he-IL" sz="1100" dirty="0">
                <a:solidFill>
                  <a:srgbClr val="002060"/>
                </a:solidFill>
                <a:latin typeface="Segoe UI" panose="020B0502040204020203" pitchFamily="34" charset="0"/>
                <a:cs typeface="Segoe UI" panose="020B0502040204020203" pitchFamily="34" charset="0"/>
              </a:rPr>
              <a:t>ניצחון על שוויץ 43-83</a:t>
            </a:r>
          </a:p>
          <a:p>
            <a:pPr marL="171450" marR="0" lvl="0" indent="-171450" algn="just" defTabSz="914400" rtl="1" eaLnBrk="1" fontAlgn="auto" latinLnBrk="0" hangingPunct="1">
              <a:lnSpc>
                <a:spcPts val="2160"/>
              </a:lnSpc>
              <a:spcBef>
                <a:spcPts val="0"/>
              </a:spcBef>
              <a:spcAft>
                <a:spcPts val="0"/>
              </a:spcAft>
              <a:buClrTx/>
              <a:buSzTx/>
              <a:buFont typeface="Wingdings" panose="05000000000000000000" pitchFamily="2" charset="2"/>
              <a:buChar char="§"/>
              <a:tabLst/>
              <a:defRPr/>
            </a:pPr>
            <a:r>
              <a:rPr lang="he-IL" sz="1100" dirty="0">
                <a:solidFill>
                  <a:srgbClr val="002060"/>
                </a:solidFill>
                <a:latin typeface="Segoe UI" panose="020B0502040204020203" pitchFamily="34" charset="0"/>
                <a:cs typeface="Segoe UI" panose="020B0502040204020203" pitchFamily="34" charset="0"/>
              </a:rPr>
              <a:t>הפסד להולנד לאחר 2 הארכות 58-53</a:t>
            </a:r>
          </a:p>
          <a:p>
            <a:pPr marL="171450" marR="0" lvl="0" indent="-171450" algn="just" defTabSz="914400" rtl="1" eaLnBrk="1" fontAlgn="auto" latinLnBrk="0" hangingPunct="1">
              <a:lnSpc>
                <a:spcPts val="2160"/>
              </a:lnSpc>
              <a:spcBef>
                <a:spcPts val="0"/>
              </a:spcBef>
              <a:spcAft>
                <a:spcPts val="0"/>
              </a:spcAft>
              <a:buClrTx/>
              <a:buSzTx/>
              <a:buFont typeface="Wingdings" panose="05000000000000000000" pitchFamily="2" charset="2"/>
              <a:buChar char="§"/>
              <a:tabLst/>
              <a:defRPr/>
            </a:pPr>
            <a:r>
              <a:rPr lang="he-IL" sz="1100" dirty="0">
                <a:solidFill>
                  <a:srgbClr val="002060"/>
                </a:solidFill>
                <a:latin typeface="Segoe UI" panose="020B0502040204020203" pitchFamily="34" charset="0"/>
                <a:cs typeface="Segoe UI" panose="020B0502040204020203" pitchFamily="34" charset="0"/>
              </a:rPr>
              <a:t>הפסד לאיטליה  83-49</a:t>
            </a:r>
          </a:p>
          <a:p>
            <a:pPr marR="0" lvl="0" algn="just" defTabSz="914400" rtl="1" eaLnBrk="1" fontAlgn="auto" latinLnBrk="0" hangingPunct="1">
              <a:lnSpc>
                <a:spcPts val="2160"/>
              </a:lnSpc>
              <a:spcBef>
                <a:spcPts val="0"/>
              </a:spcBef>
              <a:spcAft>
                <a:spcPts val="0"/>
              </a:spcAft>
              <a:buClrTx/>
              <a:buSzTx/>
              <a:tabLst/>
              <a:defRPr/>
            </a:pPr>
            <a:r>
              <a:rPr lang="he-IL" sz="1100" dirty="0">
                <a:solidFill>
                  <a:srgbClr val="002060"/>
                </a:solidFill>
                <a:latin typeface="Segoe UI" panose="020B0502040204020203" pitchFamily="34" charset="0"/>
                <a:cs typeface="Segoe UI" panose="020B0502040204020203" pitchFamily="34" charset="0"/>
              </a:rPr>
              <a:t>בקרב על ההישארות, פגשה את נבחרת אוסטריה ולאחר מספר מהפכים בהובלה לאורך כל המשחק, הוכרעה בנקודה 62-61.</a:t>
            </a:r>
          </a:p>
          <a:p>
            <a:pPr marR="0" lvl="0" algn="just" defTabSz="914400" rtl="1" eaLnBrk="1" fontAlgn="auto" latinLnBrk="0" hangingPunct="1">
              <a:lnSpc>
                <a:spcPts val="2160"/>
              </a:lnSpc>
              <a:spcBef>
                <a:spcPts val="0"/>
              </a:spcBef>
              <a:spcAft>
                <a:spcPts val="0"/>
              </a:spcAft>
              <a:buClrTx/>
              <a:buSzTx/>
              <a:tabLst/>
              <a:defRPr/>
            </a:pPr>
            <a:r>
              <a:rPr lang="he-IL" sz="1100" dirty="0">
                <a:solidFill>
                  <a:srgbClr val="002060"/>
                </a:solidFill>
                <a:latin typeface="Segoe UI" panose="020B0502040204020203" pitchFamily="34" charset="0"/>
                <a:cs typeface="Segoe UI" panose="020B0502040204020203" pitchFamily="34" charset="0"/>
              </a:rPr>
              <a:t>במשחק על מקום 11 ניצחה הנבחרת את בוסניה הרצגובינה 44-102.</a:t>
            </a:r>
          </a:p>
          <a:p>
            <a:pPr marR="0" lvl="0" algn="just" defTabSz="914400" rtl="1" eaLnBrk="1" fontAlgn="auto" latinLnBrk="0" hangingPunct="1">
              <a:lnSpc>
                <a:spcPts val="2160"/>
              </a:lnSpc>
              <a:spcBef>
                <a:spcPts val="0"/>
              </a:spcBef>
              <a:spcAft>
                <a:spcPts val="0"/>
              </a:spcAft>
              <a:buClrTx/>
              <a:buSzTx/>
              <a:tabLst/>
              <a:defRPr/>
            </a:pPr>
            <a:r>
              <a:rPr lang="he-IL" sz="1100" dirty="0">
                <a:solidFill>
                  <a:srgbClr val="002060"/>
                </a:solidFill>
                <a:latin typeface="Segoe UI" panose="020B0502040204020203" pitchFamily="34" charset="0"/>
                <a:cs typeface="Segoe UI" panose="020B0502040204020203" pitchFamily="34" charset="0"/>
              </a:rPr>
              <a:t>צילומים: </a:t>
            </a:r>
            <a:r>
              <a:rPr lang="he-IL" sz="1100" dirty="0" err="1">
                <a:solidFill>
                  <a:srgbClr val="002060"/>
                </a:solidFill>
                <a:latin typeface="Segoe UI" panose="020B0502040204020203" pitchFamily="34" charset="0"/>
                <a:cs typeface="Segoe UI" panose="020B0502040204020203" pitchFamily="34" charset="0"/>
              </a:rPr>
              <a:t>מנסור</a:t>
            </a:r>
            <a:r>
              <a:rPr lang="he-IL" sz="1100" dirty="0">
                <a:solidFill>
                  <a:srgbClr val="002060"/>
                </a:solidFill>
                <a:latin typeface="Segoe UI" panose="020B0502040204020203" pitchFamily="34" charset="0"/>
                <a:cs typeface="Segoe UI" panose="020B0502040204020203" pitchFamily="34" charset="0"/>
              </a:rPr>
              <a:t> אחמד.</a:t>
            </a:r>
          </a:p>
          <a:p>
            <a:pPr marL="171450" marR="0" lvl="0" indent="-171450" algn="just" defTabSz="914400" rtl="1" eaLnBrk="1" fontAlgn="auto" latinLnBrk="0" hangingPunct="1">
              <a:lnSpc>
                <a:spcPts val="2160"/>
              </a:lnSpc>
              <a:spcBef>
                <a:spcPts val="0"/>
              </a:spcBef>
              <a:spcAft>
                <a:spcPts val="0"/>
              </a:spcAft>
              <a:buClrTx/>
              <a:buSzTx/>
              <a:buFont typeface="Wingdings" panose="05000000000000000000" pitchFamily="2" charset="2"/>
              <a:buChar char="§"/>
              <a:tabLst/>
              <a:defRPr/>
            </a:pPr>
            <a:endParaRPr lang="he-IL" sz="1100" dirty="0">
              <a:solidFill>
                <a:srgbClr val="002060"/>
              </a:solidFill>
              <a:latin typeface="Segoe UI" panose="020B0502040204020203" pitchFamily="34" charset="0"/>
              <a:cs typeface="Segoe UI" panose="020B0502040204020203" pitchFamily="34" charset="0"/>
            </a:endParaRPr>
          </a:p>
          <a:p>
            <a:pPr marL="0" marR="0" lvl="0" indent="0" algn="just" defTabSz="914400" rtl="1" eaLnBrk="1" fontAlgn="auto" latinLnBrk="0" hangingPunct="1">
              <a:lnSpc>
                <a:spcPts val="2160"/>
              </a:lnSpc>
              <a:spcBef>
                <a:spcPts val="0"/>
              </a:spcBef>
              <a:spcAft>
                <a:spcPts val="0"/>
              </a:spcAft>
              <a:buClrTx/>
              <a:buSzTx/>
              <a:buFontTx/>
              <a:buNone/>
              <a:tabLst/>
              <a:defRPr/>
            </a:pP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pic>
        <p:nvPicPr>
          <p:cNvPr id="1026" name="Picture 2" descr="נבחרת ישראל בכדורסל בכיסאות גלגלים - סגל + צוות בתמונה קבוצתית במגרש כדורסל, עם דגל ישראל">
            <a:extLst>
              <a:ext uri="{FF2B5EF4-FFF2-40B4-BE49-F238E27FC236}">
                <a16:creationId xmlns:a16="http://schemas.microsoft.com/office/drawing/2014/main" id="{7FC6736A-06D6-91D7-E8AB-56BDFAD48790}"/>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a:fillRect/>
          </a:stretch>
        </p:blipFill>
        <p:spPr bwMode="auto">
          <a:xfrm>
            <a:off x="-19993" y="5771195"/>
            <a:ext cx="3429000" cy="15195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צוות המעטפת עומד בהמנון ‏‏">
            <a:extLst>
              <a:ext uri="{FF2B5EF4-FFF2-40B4-BE49-F238E27FC236}">
                <a16:creationId xmlns:a16="http://schemas.microsoft.com/office/drawing/2014/main" id="{BBAD1B3C-163D-DC78-2E3E-B3D8C1BFE639}"/>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a:fillRect/>
          </a:stretch>
        </p:blipFill>
        <p:spPr bwMode="auto">
          <a:xfrm>
            <a:off x="7843" y="7537157"/>
            <a:ext cx="3427809" cy="1748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719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E1258-D289-C071-636F-12179E4635C3}"/>
            </a:ext>
          </a:extLst>
        </p:cNvPr>
        <p:cNvGrpSpPr/>
        <p:nvPr/>
      </p:nvGrpSpPr>
      <p:grpSpPr>
        <a:xfrm>
          <a:off x="0" y="0"/>
          <a:ext cx="0" cy="0"/>
          <a:chOff x="0" y="0"/>
          <a:chExt cx="0" cy="0"/>
        </a:xfrm>
      </p:grpSpPr>
      <p:pic>
        <p:nvPicPr>
          <p:cNvPr id="2" name="תמונה 1">
            <a:extLst>
              <a:ext uri="{FF2B5EF4-FFF2-40B4-BE49-F238E27FC236}">
                <a16:creationId xmlns:a16="http://schemas.microsoft.com/office/drawing/2014/main" id="{0C215E55-B7B9-3067-D671-D0308A85ED89}"/>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
            <a:ext cx="6858000" cy="1406516"/>
          </a:xfrm>
          <a:prstGeom prst="rect">
            <a:avLst/>
          </a:prstGeom>
        </p:spPr>
      </p:pic>
      <p:sp>
        <p:nvSpPr>
          <p:cNvPr id="5" name="TextBox 4">
            <a:extLst>
              <a:ext uri="{FF2B5EF4-FFF2-40B4-BE49-F238E27FC236}">
                <a16:creationId xmlns:a16="http://schemas.microsoft.com/office/drawing/2014/main" id="{1B017381-BD28-99FD-6BE9-82D470DF3A96}"/>
              </a:ext>
            </a:extLst>
          </p:cNvPr>
          <p:cNvSpPr txBox="1"/>
          <p:nvPr/>
        </p:nvSpPr>
        <p:spPr>
          <a:xfrm>
            <a:off x="2402015" y="371959"/>
            <a:ext cx="4455986" cy="523220"/>
          </a:xfrm>
          <a:prstGeom prst="rect">
            <a:avLst/>
          </a:prstGeom>
          <a:noFill/>
        </p:spPr>
        <p:txBody>
          <a:bodyPr wrap="square" rtlCol="1">
            <a:spAutoFit/>
          </a:bodyPr>
          <a:lstStyle/>
          <a:p>
            <a:r>
              <a:rPr lang="he-IL" sz="2800" b="1" dirty="0">
                <a:solidFill>
                  <a:schemeClr val="bg1"/>
                </a:solidFill>
                <a:latin typeface="Segoe UI Semilight" panose="020B0402040204020203" pitchFamily="34" charset="0"/>
                <a:cs typeface="Segoe UI Semilight" panose="020B0402040204020203" pitchFamily="34" charset="0"/>
              </a:rPr>
              <a:t>09 בעולם</a:t>
            </a:r>
          </a:p>
        </p:txBody>
      </p:sp>
      <p:sp>
        <p:nvSpPr>
          <p:cNvPr id="10" name="מקבילית 9">
            <a:extLst>
              <a:ext uri="{FF2B5EF4-FFF2-40B4-BE49-F238E27FC236}">
                <a16:creationId xmlns:a16="http://schemas.microsoft.com/office/drawing/2014/main" id="{F588153D-4BE2-D8D9-3CDE-617A390095D0}"/>
              </a:ext>
              <a:ext uri="{C183D7F6-B498-43B3-948B-1728B52AA6E4}">
                <adec:decorative xmlns:adec="http://schemas.microsoft.com/office/drawing/2017/decorative" val="1"/>
              </a:ext>
            </a:extLst>
          </p:cNvPr>
          <p:cNvSpPr/>
          <p:nvPr/>
        </p:nvSpPr>
        <p:spPr>
          <a:xfrm>
            <a:off x="3796520" y="1172912"/>
            <a:ext cx="3475570" cy="334900"/>
          </a:xfrm>
          <a:prstGeom prst="parallelogram">
            <a:avLst>
              <a:gd name="adj" fmla="val 7438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7030A0"/>
              </a:solidFill>
              <a:cs typeface="Segoe UI" panose="020B0502040204020203" pitchFamily="34" charset="0"/>
            </a:endParaRPr>
          </a:p>
        </p:txBody>
      </p:sp>
      <p:sp>
        <p:nvSpPr>
          <p:cNvPr id="11" name="תיבת טקסט 10">
            <a:extLst>
              <a:ext uri="{FF2B5EF4-FFF2-40B4-BE49-F238E27FC236}">
                <a16:creationId xmlns:a16="http://schemas.microsoft.com/office/drawing/2014/main" id="{7EA258D9-3C6F-60C3-393B-28F727074723}"/>
              </a:ext>
            </a:extLst>
          </p:cNvPr>
          <p:cNvSpPr txBox="1"/>
          <p:nvPr/>
        </p:nvSpPr>
        <p:spPr>
          <a:xfrm>
            <a:off x="3841276" y="1082072"/>
            <a:ext cx="3004694" cy="471830"/>
          </a:xfrm>
          <a:prstGeom prst="rect">
            <a:avLst/>
          </a:prstGeom>
          <a:noFill/>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lang="he-IL" b="1"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טניס בכיסאות גלגלים</a:t>
            </a:r>
            <a:endParaRPr kumimoji="0" lang="he-IL"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Segoe UI" panose="020B0502040204020203" pitchFamily="34" charset="0"/>
              <a:cs typeface="Segoe UI" panose="020B0502040204020203" pitchFamily="34" charset="0"/>
            </a:endParaRPr>
          </a:p>
        </p:txBody>
      </p:sp>
      <p:sp>
        <p:nvSpPr>
          <p:cNvPr id="3" name="מקבילית 2">
            <a:extLst>
              <a:ext uri="{FF2B5EF4-FFF2-40B4-BE49-F238E27FC236}">
                <a16:creationId xmlns:a16="http://schemas.microsoft.com/office/drawing/2014/main" id="{B0422744-75FD-9CE6-2A8F-2CD3FBA699AD}"/>
              </a:ext>
            </a:extLst>
          </p:cNvPr>
          <p:cNvSpPr/>
          <p:nvPr/>
        </p:nvSpPr>
        <p:spPr>
          <a:xfrm>
            <a:off x="14991" y="9531705"/>
            <a:ext cx="4197245" cy="390592"/>
          </a:xfrm>
          <a:prstGeom prst="parallelogram">
            <a:avLst>
              <a:gd name="adj" fmla="val 49635"/>
            </a:avLst>
          </a:prstGeom>
          <a:solidFill>
            <a:srgbClr val="9AD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he-IL" sz="1600" b="1" dirty="0">
                <a:solidFill>
                  <a:srgbClr val="001F7A"/>
                </a:solidFill>
                <a:latin typeface="Segoe UI" panose="020B0502040204020203" pitchFamily="34" charset="0"/>
                <a:cs typeface="Segoe UI" panose="020B0502040204020203" pitchFamily="34" charset="0"/>
              </a:rPr>
              <a:t>נובמבר 2025 גיליון 121</a:t>
            </a:r>
            <a:endParaRPr lang="x-none" sz="1600" b="1" dirty="0">
              <a:solidFill>
                <a:srgbClr val="001F7A"/>
              </a:solidFill>
              <a:latin typeface="Segoe UI" panose="020B0502040204020203" pitchFamily="34" charset="0"/>
              <a:cs typeface="Segoe UI" panose="020B0502040204020203" pitchFamily="34" charset="0"/>
            </a:endParaRPr>
          </a:p>
        </p:txBody>
      </p:sp>
      <p:pic>
        <p:nvPicPr>
          <p:cNvPr id="8" name="תמונה 7">
            <a:extLst>
              <a:ext uri="{FF2B5EF4-FFF2-40B4-BE49-F238E27FC236}">
                <a16:creationId xmlns:a16="http://schemas.microsoft.com/office/drawing/2014/main" id="{77DCE3DC-F36A-1681-23A5-ACCD75DADAA7}"/>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9836" y="8544252"/>
            <a:ext cx="3657917" cy="1950889"/>
          </a:xfrm>
          <a:prstGeom prst="rect">
            <a:avLst/>
          </a:prstGeom>
        </p:spPr>
      </p:pic>
      <p:sp>
        <p:nvSpPr>
          <p:cNvPr id="9" name="כותרת 8">
            <a:extLst>
              <a:ext uri="{FF2B5EF4-FFF2-40B4-BE49-F238E27FC236}">
                <a16:creationId xmlns:a16="http://schemas.microsoft.com/office/drawing/2014/main" id="{F9762FC0-55F1-9283-F369-27BA5C4CCAF5}"/>
              </a:ext>
            </a:extLst>
          </p:cNvPr>
          <p:cNvSpPr>
            <a:spLocks noGrp="1"/>
          </p:cNvSpPr>
          <p:nvPr>
            <p:ph type="title"/>
          </p:nvPr>
        </p:nvSpPr>
        <p:spPr>
          <a:xfrm>
            <a:off x="471488" y="-1914702"/>
            <a:ext cx="5915025" cy="1914702"/>
          </a:xfrm>
        </p:spPr>
        <p:txBody>
          <a:bodyPr vert="horz" lIns="91440" tIns="45720" rIns="91440" bIns="45720" rtlCol="0" anchor="b">
            <a:normAutofit/>
          </a:bodyPr>
          <a:lstStyle/>
          <a:p>
            <a:r>
              <a:rPr lang="he-IL" dirty="0"/>
              <a:t>בעולם</a:t>
            </a:r>
          </a:p>
        </p:txBody>
      </p:sp>
      <p:sp>
        <p:nvSpPr>
          <p:cNvPr id="12" name="מלבן 11">
            <a:extLst>
              <a:ext uri="{FF2B5EF4-FFF2-40B4-BE49-F238E27FC236}">
                <a16:creationId xmlns:a16="http://schemas.microsoft.com/office/drawing/2014/main" id="{4701590E-224F-8AB2-337F-7DDFF7D42688}"/>
              </a:ext>
            </a:extLst>
          </p:cNvPr>
          <p:cNvSpPr/>
          <p:nvPr/>
        </p:nvSpPr>
        <p:spPr>
          <a:xfrm>
            <a:off x="219188" y="182880"/>
            <a:ext cx="1163313" cy="573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3" name="תמונה 12" descr="תמונה שמכילה טקסט, גופן, גרפיקה, לוגו&#10;&#10;תוכן שנוצר על-ידי בינה מלאכותית עשוי להיות שגוי.">
            <a:extLst>
              <a:ext uri="{FF2B5EF4-FFF2-40B4-BE49-F238E27FC236}">
                <a16:creationId xmlns:a16="http://schemas.microsoft.com/office/drawing/2014/main" id="{EB9FB469-8120-FA86-BC5F-FCA8D3E3ACC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2600" y="409695"/>
            <a:ext cx="1277469" cy="239188"/>
          </a:xfrm>
          <a:prstGeom prst="rect">
            <a:avLst/>
          </a:prstGeom>
        </p:spPr>
      </p:pic>
      <p:sp>
        <p:nvSpPr>
          <p:cNvPr id="20" name="תיבת טקסט 19">
            <a:extLst>
              <a:ext uri="{FF2B5EF4-FFF2-40B4-BE49-F238E27FC236}">
                <a16:creationId xmlns:a16="http://schemas.microsoft.com/office/drawing/2014/main" id="{95694DDD-C95A-83C1-427D-85643FC16233}"/>
              </a:ext>
            </a:extLst>
          </p:cNvPr>
          <p:cNvSpPr txBox="1"/>
          <p:nvPr/>
        </p:nvSpPr>
        <p:spPr>
          <a:xfrm>
            <a:off x="14991" y="2423060"/>
            <a:ext cx="3445553" cy="568745"/>
          </a:xfrm>
          <a:prstGeom prst="rect">
            <a:avLst/>
          </a:prstGeom>
          <a:noFill/>
        </p:spPr>
        <p:txBody>
          <a:bodyPr wrap="square">
            <a:spAutoFit/>
          </a:bodyPr>
          <a:lstStyle/>
          <a:p>
            <a:pPr>
              <a:lnSpc>
                <a:spcPct val="150000"/>
              </a:lnSpc>
            </a:pPr>
            <a:endParaRPr lang="he-IL" sz="1100" dirty="0">
              <a:solidFill>
                <a:srgbClr val="002060"/>
              </a:solidFill>
              <a:latin typeface="Segoe UI" panose="020B0502040204020203" pitchFamily="34" charset="0"/>
              <a:cs typeface="Segoe UI" panose="020B0502040204020203" pitchFamily="34" charset="0"/>
            </a:endParaRPr>
          </a:p>
          <a:p>
            <a:pPr>
              <a:lnSpc>
                <a:spcPct val="150000"/>
              </a:lnSpc>
            </a:pPr>
            <a:r>
              <a:rPr lang="he-IL" sz="1100" dirty="0">
                <a:solidFill>
                  <a:srgbClr val="002060"/>
                </a:solidFill>
                <a:latin typeface="Segoe UI" panose="020B0502040204020203" pitchFamily="34" charset="0"/>
                <a:cs typeface="Segoe UI" panose="020B0502040204020203" pitchFamily="34" charset="0"/>
              </a:rPr>
              <a:t> </a:t>
            </a:r>
            <a:endParaRPr lang="he-IL" dirty="0"/>
          </a:p>
        </p:txBody>
      </p:sp>
      <p:sp>
        <p:nvSpPr>
          <p:cNvPr id="16" name="תיבת טקסט 15">
            <a:extLst>
              <a:ext uri="{FF2B5EF4-FFF2-40B4-BE49-F238E27FC236}">
                <a16:creationId xmlns:a16="http://schemas.microsoft.com/office/drawing/2014/main" id="{8D77A9A3-96DA-FF75-739C-B6131067F7B8}"/>
              </a:ext>
            </a:extLst>
          </p:cNvPr>
          <p:cNvSpPr txBox="1"/>
          <p:nvPr/>
        </p:nvSpPr>
        <p:spPr>
          <a:xfrm>
            <a:off x="3412447" y="1537335"/>
            <a:ext cx="3445553" cy="8947834"/>
          </a:xfrm>
          <a:prstGeom prst="rect">
            <a:avLst/>
          </a:prstGeom>
          <a:noFill/>
        </p:spPr>
        <p:txBody>
          <a:bodyPr wrap="square">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אליפות </a:t>
            </a:r>
            <a:r>
              <a:rPr kumimoji="0" lang="he-IL" sz="110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הריווירה</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הצרפתית, סופר סיריוס</a:t>
            </a:r>
          </a:p>
          <a:p>
            <a:pPr marL="171450" indent="-171450">
              <a:lnSpc>
                <a:spcPct val="150000"/>
              </a:lnSpc>
              <a:buFont typeface="Wingdings" panose="05000000000000000000" pitchFamily="2" charset="2"/>
              <a:buChar char="§"/>
            </a:pPr>
            <a:r>
              <a:rPr lang="he-IL" sz="1100" b="1" dirty="0">
                <a:solidFill>
                  <a:srgbClr val="002060"/>
                </a:solidFill>
                <a:latin typeface="Segoe UI" panose="020B0502040204020203" pitchFamily="34" charset="0"/>
                <a:cs typeface="Segoe UI" panose="020B0502040204020203" pitchFamily="34" charset="0"/>
              </a:rPr>
              <a:t>גיא ששון</a:t>
            </a:r>
            <a:r>
              <a:rPr lang="he-IL" sz="1100" dirty="0">
                <a:solidFill>
                  <a:srgbClr val="002060"/>
                </a:solidFill>
                <a:latin typeface="Segoe UI" panose="020B0502040204020203" pitchFamily="34" charset="0"/>
                <a:cs typeface="Segoe UI" panose="020B0502040204020203" pitchFamily="34" charset="0"/>
              </a:rPr>
              <a:t>, 3 בעולם – קלאס '</a:t>
            </a:r>
            <a:r>
              <a:rPr lang="he-IL" sz="1100" dirty="0" err="1">
                <a:solidFill>
                  <a:srgbClr val="002060"/>
                </a:solidFill>
                <a:latin typeface="Segoe UI" panose="020B0502040204020203" pitchFamily="34" charset="0"/>
                <a:cs typeface="Segoe UI" panose="020B0502040204020203" pitchFamily="34" charset="0"/>
              </a:rPr>
              <a:t>קוואד</a:t>
            </a:r>
            <a:r>
              <a:rPr lang="he-IL" sz="1100" dirty="0">
                <a:solidFill>
                  <a:srgbClr val="002060"/>
                </a:solidFill>
                <a:latin typeface="Segoe UI" panose="020B0502040204020203" pitchFamily="34" charset="0"/>
                <a:cs typeface="Segoe UI" panose="020B0502040204020203" pitchFamily="34" charset="0"/>
              </a:rPr>
              <a:t>', אשר מתאמן אצל </a:t>
            </a:r>
            <a:r>
              <a:rPr lang="he-IL" sz="1100" b="1" dirty="0">
                <a:solidFill>
                  <a:srgbClr val="002060"/>
                </a:solidFill>
                <a:latin typeface="Segoe UI" panose="020B0502040204020203" pitchFamily="34" charset="0"/>
                <a:cs typeface="Segoe UI" panose="020B0502040204020203" pitchFamily="34" charset="0"/>
              </a:rPr>
              <a:t>מרטיניק דמאין, </a:t>
            </a:r>
            <a:r>
              <a:rPr lang="he-IL" sz="1100" dirty="0">
                <a:solidFill>
                  <a:srgbClr val="002060"/>
                </a:solidFill>
                <a:latin typeface="Segoe UI" panose="020B0502040204020203" pitchFamily="34" charset="0"/>
                <a:cs typeface="Segoe UI" panose="020B0502040204020203" pitchFamily="34" charset="0"/>
              </a:rPr>
              <a:t>זכה בתואר סגן אלוף הטורניר, לאחר שנוצח בגמר על ידי סם </a:t>
            </a:r>
            <a:r>
              <a:rPr lang="he-IL" sz="1100" dirty="0" err="1">
                <a:solidFill>
                  <a:srgbClr val="002060"/>
                </a:solidFill>
                <a:latin typeface="Segoe UI" panose="020B0502040204020203" pitchFamily="34" charset="0"/>
                <a:cs typeface="Segoe UI" panose="020B0502040204020203" pitchFamily="34" charset="0"/>
              </a:rPr>
              <a:t>שרודר</a:t>
            </a:r>
            <a:r>
              <a:rPr lang="he-IL" sz="1100" dirty="0">
                <a:solidFill>
                  <a:srgbClr val="002060"/>
                </a:solidFill>
                <a:latin typeface="Segoe UI" panose="020B0502040204020203" pitchFamily="34" charset="0"/>
                <a:cs typeface="Segoe UI" panose="020B0502040204020203" pitchFamily="34" charset="0"/>
              </a:rPr>
              <a:t> שמדורג 2 בעולם. צילום: </a:t>
            </a:r>
            <a:r>
              <a:rPr lang="en-US" sz="1100" dirty="0">
                <a:solidFill>
                  <a:srgbClr val="002060"/>
                </a:solidFill>
                <a:latin typeface="Segoe UI" panose="020B0502040204020203" pitchFamily="34" charset="0"/>
                <a:cs typeface="Segoe UI" panose="020B0502040204020203" pitchFamily="34" charset="0"/>
              </a:rPr>
              <a:t>Grégory </a:t>
            </a:r>
            <a:r>
              <a:rPr lang="en-US" sz="1100" dirty="0" err="1">
                <a:solidFill>
                  <a:srgbClr val="002060"/>
                </a:solidFill>
                <a:latin typeface="Segoe UI" panose="020B0502040204020203" pitchFamily="34" charset="0"/>
                <a:cs typeface="Segoe UI" panose="020B0502040204020203" pitchFamily="34" charset="0"/>
              </a:rPr>
              <a:t>Picout</a:t>
            </a:r>
            <a:endParaRPr lang="he-IL" sz="1100" dirty="0">
              <a:solidFill>
                <a:srgbClr val="002060"/>
              </a:solidFill>
              <a:latin typeface="Segoe UI" panose="020B0502040204020203" pitchFamily="34" charset="0"/>
              <a:cs typeface="Segoe UI" panose="020B0502040204020203" pitchFamily="34" charset="0"/>
            </a:endParaRPr>
          </a:p>
          <a:p>
            <a:pPr marL="171450" indent="-171450">
              <a:lnSpc>
                <a:spcPct val="150000"/>
              </a:lnSpc>
              <a:buFont typeface="Wingdings" panose="05000000000000000000" pitchFamily="2" charset="2"/>
              <a:buChar char="§"/>
            </a:pPr>
            <a:endParaRPr lang="he-IL" sz="1100" dirty="0">
              <a:solidFill>
                <a:srgbClr val="002060"/>
              </a:solidFill>
              <a:latin typeface="Segoe UI" panose="020B0502040204020203" pitchFamily="34" charset="0"/>
              <a:cs typeface="Segoe UI" panose="020B0502040204020203" pitchFamily="34" charset="0"/>
            </a:endParaRPr>
          </a:p>
          <a:p>
            <a:pPr marL="171450" indent="-171450">
              <a:lnSpc>
                <a:spcPct val="150000"/>
              </a:lnSpc>
              <a:buFont typeface="Wingdings" panose="05000000000000000000" pitchFamily="2" charset="2"/>
              <a:buChar char="§"/>
            </a:pPr>
            <a:endParaRPr lang="he-IL" sz="1100" dirty="0">
              <a:solidFill>
                <a:srgbClr val="002060"/>
              </a:solidFill>
              <a:latin typeface="Segoe UI" panose="020B0502040204020203" pitchFamily="34" charset="0"/>
              <a:cs typeface="Segoe UI" panose="020B0502040204020203" pitchFamily="34" charset="0"/>
            </a:endParaRPr>
          </a:p>
          <a:p>
            <a:pPr marL="171450" indent="-171450">
              <a:lnSpc>
                <a:spcPct val="150000"/>
              </a:lnSpc>
              <a:buFont typeface="Wingdings" panose="05000000000000000000" pitchFamily="2" charset="2"/>
              <a:buChar char="§"/>
            </a:pPr>
            <a:endParaRPr lang="he-IL" sz="1100" dirty="0">
              <a:solidFill>
                <a:srgbClr val="002060"/>
              </a:solidFill>
              <a:latin typeface="Segoe UI" panose="020B0502040204020203" pitchFamily="34" charset="0"/>
              <a:cs typeface="Segoe UI" panose="020B0502040204020203" pitchFamily="34" charset="0"/>
            </a:endParaRPr>
          </a:p>
          <a:p>
            <a:pPr marL="171450" indent="-171450">
              <a:lnSpc>
                <a:spcPct val="150000"/>
              </a:lnSpc>
              <a:buFont typeface="Wingdings" panose="05000000000000000000" pitchFamily="2" charset="2"/>
              <a:buChar char="§"/>
            </a:pPr>
            <a:endParaRPr lang="he-IL" sz="1100" dirty="0">
              <a:solidFill>
                <a:srgbClr val="002060"/>
              </a:solidFill>
              <a:latin typeface="Segoe UI" panose="020B0502040204020203" pitchFamily="34" charset="0"/>
              <a:cs typeface="Segoe UI" panose="020B0502040204020203" pitchFamily="34" charset="0"/>
            </a:endParaRPr>
          </a:p>
          <a:p>
            <a:pPr marL="171450" indent="-171450">
              <a:lnSpc>
                <a:spcPct val="150000"/>
              </a:lnSpc>
              <a:buFont typeface="Wingdings" panose="05000000000000000000" pitchFamily="2" charset="2"/>
              <a:buChar char="§"/>
            </a:pPr>
            <a:endParaRPr lang="he-IL" sz="1100" dirty="0">
              <a:solidFill>
                <a:srgbClr val="002060"/>
              </a:solidFill>
              <a:latin typeface="Segoe UI" panose="020B0502040204020203" pitchFamily="34" charset="0"/>
              <a:cs typeface="Segoe UI" panose="020B0502040204020203" pitchFamily="34" charset="0"/>
            </a:endParaRPr>
          </a:p>
          <a:p>
            <a:pPr marL="171450" indent="-171450">
              <a:lnSpc>
                <a:spcPct val="150000"/>
              </a:lnSpc>
              <a:buFont typeface="Wingdings" panose="05000000000000000000" pitchFamily="2" charset="2"/>
              <a:buChar char="§"/>
            </a:pPr>
            <a:endParaRPr lang="he-IL" sz="1100" dirty="0">
              <a:solidFill>
                <a:srgbClr val="002060"/>
              </a:solidFill>
              <a:latin typeface="Segoe UI" panose="020B0502040204020203" pitchFamily="34" charset="0"/>
              <a:cs typeface="Segoe UI" panose="020B0502040204020203" pitchFamily="34" charset="0"/>
            </a:endParaRPr>
          </a:p>
          <a:p>
            <a:pPr marL="171450" indent="-171450">
              <a:lnSpc>
                <a:spcPct val="150000"/>
              </a:lnSpc>
              <a:buFont typeface="Wingdings" panose="05000000000000000000" pitchFamily="2" charset="2"/>
              <a:buChar char="§"/>
            </a:pPr>
            <a:endParaRPr lang="he-IL" sz="1100" dirty="0">
              <a:solidFill>
                <a:srgbClr val="002060"/>
              </a:solidFill>
              <a:latin typeface="Segoe UI" panose="020B0502040204020203" pitchFamily="34" charset="0"/>
              <a:cs typeface="Segoe UI" panose="020B0502040204020203" pitchFamily="34" charset="0"/>
            </a:endParaRPr>
          </a:p>
          <a:p>
            <a:pPr marL="171450" indent="-171450">
              <a:lnSpc>
                <a:spcPct val="150000"/>
              </a:lnSpc>
              <a:buFont typeface="Wingdings" panose="05000000000000000000" pitchFamily="2" charset="2"/>
              <a:buChar char="§"/>
            </a:pPr>
            <a:endParaRPr lang="he-IL" sz="1100" dirty="0">
              <a:solidFill>
                <a:srgbClr val="002060"/>
              </a:solidFill>
              <a:latin typeface="Segoe UI" panose="020B0502040204020203" pitchFamily="34" charset="0"/>
              <a:cs typeface="Segoe UI" panose="020B0502040204020203" pitchFamily="34" charset="0"/>
            </a:endParaRPr>
          </a:p>
          <a:p>
            <a:pPr marL="171450" indent="-171450">
              <a:lnSpc>
                <a:spcPct val="150000"/>
              </a:lnSpc>
              <a:buFont typeface="Wingdings" panose="05000000000000000000" pitchFamily="2" charset="2"/>
              <a:buChar char="§"/>
            </a:pPr>
            <a:endParaRPr lang="he-IL" sz="1100" dirty="0">
              <a:solidFill>
                <a:srgbClr val="002060"/>
              </a:solidFill>
              <a:latin typeface="Segoe UI" panose="020B0502040204020203" pitchFamily="34" charset="0"/>
              <a:cs typeface="Segoe UI" panose="020B0502040204020203" pitchFamily="34" charset="0"/>
            </a:endParaRPr>
          </a:p>
          <a:p>
            <a:pPr>
              <a:lnSpc>
                <a:spcPct val="150000"/>
              </a:lnSpc>
            </a:pPr>
            <a:endParaRPr lang="he-IL" sz="1100" b="1" dirty="0">
              <a:solidFill>
                <a:srgbClr val="002060"/>
              </a:solidFill>
              <a:latin typeface="Segoe UI" panose="020B0502040204020203" pitchFamily="34" charset="0"/>
              <a:cs typeface="Segoe UI" panose="020B0502040204020203" pitchFamily="34" charset="0"/>
            </a:endParaRPr>
          </a:p>
          <a:p>
            <a:pPr>
              <a:lnSpc>
                <a:spcPct val="150000"/>
              </a:lnSpc>
            </a:pPr>
            <a:r>
              <a:rPr lang="he-IL" sz="1100" b="1" dirty="0">
                <a:solidFill>
                  <a:srgbClr val="002060"/>
                </a:solidFill>
                <a:latin typeface="Segoe UI" panose="020B0502040204020203" pitchFamily="34" charset="0"/>
                <a:cs typeface="Segoe UI" panose="020B0502040204020203" pitchFamily="34" charset="0"/>
              </a:rPr>
              <a:t>סבב תחרויות בצרפת – סרגי </a:t>
            </a:r>
            <a:r>
              <a:rPr lang="he-IL" sz="1100" b="1" dirty="0" err="1">
                <a:solidFill>
                  <a:srgbClr val="002060"/>
                </a:solidFill>
                <a:latin typeface="Segoe UI" panose="020B0502040204020203" pitchFamily="34" charset="0"/>
                <a:cs typeface="Segoe UI" panose="020B0502040204020203" pitchFamily="34" charset="0"/>
              </a:rPr>
              <a:t>ליסוב</a:t>
            </a:r>
            <a:endParaRPr lang="he-IL" sz="1100" b="1" dirty="0">
              <a:solidFill>
                <a:srgbClr val="002060"/>
              </a:solidFill>
              <a:latin typeface="Segoe UI" panose="020B0502040204020203" pitchFamily="34" charset="0"/>
              <a:cs typeface="Segoe UI" panose="020B0502040204020203" pitchFamily="34" charset="0"/>
            </a:endParaRPr>
          </a:p>
          <a:p>
            <a:pPr>
              <a:lnSpc>
                <a:spcPct val="150000"/>
              </a:lnSpc>
            </a:pPr>
            <a:r>
              <a:rPr lang="he-IL" sz="1100" dirty="0">
                <a:solidFill>
                  <a:srgbClr val="002060"/>
                </a:solidFill>
                <a:latin typeface="Segoe UI" panose="020B0502040204020203" pitchFamily="34" charset="0"/>
                <a:cs typeface="Segoe UI" panose="020B0502040204020203" pitchFamily="34" charset="0"/>
              </a:rPr>
              <a:t>סרגי שדורג  14 בעולם, קלאס 'אופן', יצא ל3 תחרויות בצרפת בסופן התקדם למקום ה 13. המאמנת של סרגי, </a:t>
            </a:r>
            <a:r>
              <a:rPr lang="he-IL" sz="1100" b="1" dirty="0">
                <a:solidFill>
                  <a:srgbClr val="002060"/>
                </a:solidFill>
                <a:latin typeface="Segoe UI" panose="020B0502040204020203" pitchFamily="34" charset="0"/>
                <a:cs typeface="Segoe UI" panose="020B0502040204020203" pitchFamily="34" charset="0"/>
              </a:rPr>
              <a:t>עופרי לנקרי</a:t>
            </a:r>
            <a:r>
              <a:rPr lang="he-IL" sz="1100" dirty="0">
                <a:solidFill>
                  <a:srgbClr val="002060"/>
                </a:solidFill>
                <a:latin typeface="Segoe UI" panose="020B0502040204020203" pitchFamily="34" charset="0"/>
                <a:cs typeface="Segoe UI" panose="020B0502040204020203" pitchFamily="34" charset="0"/>
              </a:rPr>
              <a:t>. </a:t>
            </a:r>
          </a:p>
          <a:p>
            <a:pPr marL="171450" indent="-171450">
              <a:lnSpc>
                <a:spcPct val="150000"/>
              </a:lnSpc>
              <a:buFont typeface="Arial" panose="020B0604020202020204" pitchFamily="34" charset="0"/>
              <a:buChar char="•"/>
            </a:pPr>
            <a:r>
              <a:rPr lang="he-IL" sz="1100" b="1" dirty="0">
                <a:solidFill>
                  <a:srgbClr val="002060"/>
                </a:solidFill>
                <a:latin typeface="Segoe UI" panose="020B0502040204020203" pitchFamily="34" charset="0"/>
                <a:cs typeface="Segoe UI" panose="020B0502040204020203" pitchFamily="34" charset="0"/>
              </a:rPr>
              <a:t>אליפות הריוויירה הצרפתית, סופר סיריוס</a:t>
            </a:r>
          </a:p>
          <a:p>
            <a:pPr marL="355600" lvl="1" indent="-173038">
              <a:lnSpc>
                <a:spcPct val="150000"/>
              </a:lnSpc>
              <a:buFont typeface="Arial" panose="020B0604020202020204" pitchFamily="34" charset="0"/>
              <a:buChar char="•"/>
            </a:pPr>
            <a:r>
              <a:rPr lang="he-IL" sz="1100" b="1" dirty="0">
                <a:solidFill>
                  <a:srgbClr val="002060"/>
                </a:solidFill>
                <a:latin typeface="Segoe UI" panose="020B0502040204020203" pitchFamily="34" charset="0"/>
                <a:cs typeface="Segoe UI" panose="020B0502040204020203" pitchFamily="34" charset="0"/>
              </a:rPr>
              <a:t>טורניר יחידים |</a:t>
            </a:r>
            <a:r>
              <a:rPr lang="he-IL" sz="1100" dirty="0">
                <a:solidFill>
                  <a:srgbClr val="002060"/>
                </a:solidFill>
                <a:latin typeface="Segoe UI" panose="020B0502040204020203" pitchFamily="34" charset="0"/>
                <a:cs typeface="Segoe UI" panose="020B0502040204020203" pitchFamily="34" charset="0"/>
              </a:rPr>
              <a:t> העפיל לסיבוב השני</a:t>
            </a:r>
            <a:endParaRPr lang="he-IL" sz="1100" b="1" dirty="0">
              <a:solidFill>
                <a:srgbClr val="002060"/>
              </a:solidFill>
              <a:latin typeface="Segoe UI" panose="020B0502040204020203" pitchFamily="34" charset="0"/>
              <a:cs typeface="Segoe UI" panose="020B0502040204020203" pitchFamily="34" charset="0"/>
            </a:endParaRPr>
          </a:p>
          <a:p>
            <a:pPr marL="171450" indent="-171450">
              <a:lnSpc>
                <a:spcPct val="150000"/>
              </a:lnSpc>
              <a:buFont typeface="Arial" panose="020B0604020202020204" pitchFamily="34" charset="0"/>
              <a:buChar char="•"/>
            </a:pPr>
            <a:r>
              <a:rPr lang="en-US" sz="1100" b="1" dirty="0">
                <a:solidFill>
                  <a:srgbClr val="002060"/>
                </a:solidFill>
                <a:latin typeface="Segoe UI" panose="020B0502040204020203" pitchFamily="34" charset="0"/>
                <a:cs typeface="Segoe UI" panose="020B0502040204020203" pitchFamily="34" charset="0"/>
              </a:rPr>
              <a:t> </a:t>
            </a:r>
            <a:r>
              <a:rPr lang="en-US" sz="1100" b="1" dirty="0" err="1">
                <a:solidFill>
                  <a:srgbClr val="002060"/>
                </a:solidFill>
                <a:latin typeface="Segoe UI" panose="020B0502040204020203" pitchFamily="34" charset="0"/>
                <a:cs typeface="Segoe UI" panose="020B0502040204020203" pitchFamily="34" charset="0"/>
              </a:rPr>
              <a:t>Paratennis</a:t>
            </a:r>
            <a:r>
              <a:rPr lang="en-US" sz="1100" b="1" dirty="0">
                <a:solidFill>
                  <a:srgbClr val="002060"/>
                </a:solidFill>
                <a:latin typeface="Segoe UI" panose="020B0502040204020203" pitchFamily="34" charset="0"/>
                <a:cs typeface="Segoe UI" panose="020B0502040204020203" pitchFamily="34" charset="0"/>
              </a:rPr>
              <a:t> du Loiret</a:t>
            </a:r>
            <a:r>
              <a:rPr lang="he-IL" sz="1100" b="1" dirty="0">
                <a:solidFill>
                  <a:srgbClr val="002060"/>
                </a:solidFill>
                <a:latin typeface="Segoe UI" panose="020B0502040204020203" pitchFamily="34" charset="0"/>
                <a:cs typeface="Segoe UI" panose="020B0502040204020203" pitchFamily="34" charset="0"/>
              </a:rPr>
              <a:t>, </a:t>
            </a:r>
            <a:r>
              <a:rPr lang="en-US" sz="1100" b="1" dirty="0">
                <a:solidFill>
                  <a:srgbClr val="002060"/>
                </a:solidFill>
                <a:latin typeface="Segoe UI" panose="020B0502040204020203" pitchFamily="34" charset="0"/>
                <a:cs typeface="Segoe UI" panose="020B0502040204020203" pitchFamily="34" charset="0"/>
              </a:rPr>
              <a:t>ITF2</a:t>
            </a:r>
            <a:endParaRPr lang="he-IL" sz="1100" b="1" dirty="0">
              <a:solidFill>
                <a:srgbClr val="002060"/>
              </a:solidFill>
              <a:latin typeface="Segoe UI" panose="020B0502040204020203" pitchFamily="34" charset="0"/>
              <a:cs typeface="Segoe UI" panose="020B0502040204020203" pitchFamily="34" charset="0"/>
            </a:endParaRPr>
          </a:p>
          <a:p>
            <a:pPr marL="355600" lvl="1" indent="-173038">
              <a:lnSpc>
                <a:spcPct val="150000"/>
              </a:lnSpc>
              <a:buFont typeface="Arial" panose="020B0604020202020204" pitchFamily="34" charset="0"/>
              <a:buChar char="•"/>
            </a:pPr>
            <a:r>
              <a:rPr lang="he-IL" sz="1100" b="1" dirty="0">
                <a:solidFill>
                  <a:srgbClr val="002060"/>
                </a:solidFill>
                <a:latin typeface="Segoe UI" panose="020B0502040204020203" pitchFamily="34" charset="0"/>
                <a:cs typeface="Segoe UI" panose="020B0502040204020203" pitchFamily="34" charset="0"/>
              </a:rPr>
              <a:t>טורניר יחידים |</a:t>
            </a:r>
            <a:r>
              <a:rPr lang="he-IL" sz="1100" dirty="0">
                <a:solidFill>
                  <a:srgbClr val="002060"/>
                </a:solidFill>
                <a:latin typeface="Segoe UI" panose="020B0502040204020203" pitchFamily="34" charset="0"/>
                <a:cs typeface="Segoe UI" panose="020B0502040204020203" pitchFamily="34" charset="0"/>
              </a:rPr>
              <a:t> סרגי שדורג רביעי, ניצח את הטורניר, כולל ניצחון יוקרתי בגמר על טום </a:t>
            </a:r>
            <a:r>
              <a:rPr lang="he-IL" sz="1100" dirty="0" err="1">
                <a:solidFill>
                  <a:srgbClr val="002060"/>
                </a:solidFill>
                <a:latin typeface="Segoe UI" panose="020B0502040204020203" pitchFamily="34" charset="0"/>
                <a:cs typeface="Segoe UI" panose="020B0502040204020203" pitchFamily="34" charset="0"/>
              </a:rPr>
              <a:t>אגברלנק</a:t>
            </a:r>
            <a:r>
              <a:rPr lang="he-IL" sz="1100" dirty="0">
                <a:solidFill>
                  <a:srgbClr val="002060"/>
                </a:solidFill>
                <a:latin typeface="Segoe UI" panose="020B0502040204020203" pitchFamily="34" charset="0"/>
                <a:cs typeface="Segoe UI" panose="020B0502040204020203" pitchFamily="34" charset="0"/>
              </a:rPr>
              <a:t> ההולנדי שדורג  שני</a:t>
            </a:r>
            <a:endParaRPr lang="he-IL" sz="1100" b="1" dirty="0">
              <a:solidFill>
                <a:srgbClr val="002060"/>
              </a:solidFill>
              <a:latin typeface="Segoe UI" panose="020B0502040204020203" pitchFamily="34" charset="0"/>
              <a:cs typeface="Segoe UI" panose="020B0502040204020203" pitchFamily="34" charset="0"/>
            </a:endParaRPr>
          </a:p>
          <a:p>
            <a:pPr marL="171450" indent="-171450">
              <a:lnSpc>
                <a:spcPct val="150000"/>
              </a:lnSpc>
              <a:buFont typeface="Arial" panose="020B0604020202020204" pitchFamily="34" charset="0"/>
              <a:buChar char="•"/>
            </a:pPr>
            <a:r>
              <a:rPr lang="en-US" sz="1100" b="1" dirty="0">
                <a:solidFill>
                  <a:srgbClr val="002060"/>
                </a:solidFill>
                <a:latin typeface="Segoe UI" panose="020B0502040204020203" pitchFamily="34" charset="0"/>
                <a:cs typeface="Segoe UI" panose="020B0502040204020203" pitchFamily="34" charset="0"/>
              </a:rPr>
              <a:t>BNP Paribas Yvelines</a:t>
            </a:r>
            <a:r>
              <a:rPr lang="he-IL" sz="1100" b="1" dirty="0">
                <a:solidFill>
                  <a:srgbClr val="002060"/>
                </a:solidFill>
                <a:latin typeface="Segoe UI" panose="020B0502040204020203" pitchFamily="34" charset="0"/>
                <a:cs typeface="Segoe UI" panose="020B0502040204020203" pitchFamily="34" charset="0"/>
              </a:rPr>
              <a:t>, </a:t>
            </a:r>
            <a:r>
              <a:rPr lang="en-US" sz="1100" b="1" dirty="0">
                <a:solidFill>
                  <a:srgbClr val="002060"/>
                </a:solidFill>
                <a:latin typeface="Segoe UI" panose="020B0502040204020203" pitchFamily="34" charset="0"/>
                <a:cs typeface="Segoe UI" panose="020B0502040204020203" pitchFamily="34" charset="0"/>
              </a:rPr>
              <a:t>ITF3</a:t>
            </a:r>
            <a:endParaRPr lang="he-IL" sz="1100" b="1" dirty="0">
              <a:solidFill>
                <a:srgbClr val="002060"/>
              </a:solidFill>
              <a:latin typeface="Segoe UI" panose="020B0502040204020203" pitchFamily="34" charset="0"/>
              <a:cs typeface="Segoe UI" panose="020B0502040204020203" pitchFamily="34" charset="0"/>
            </a:endParaRPr>
          </a:p>
          <a:p>
            <a:pPr marL="355600" lvl="1" indent="-173038">
              <a:lnSpc>
                <a:spcPct val="150000"/>
              </a:lnSpc>
              <a:buFont typeface="Arial" panose="020B0604020202020204" pitchFamily="34" charset="0"/>
              <a:buChar char="•"/>
            </a:pPr>
            <a:r>
              <a:rPr lang="he-IL" sz="1100" b="1" dirty="0">
                <a:solidFill>
                  <a:srgbClr val="002060"/>
                </a:solidFill>
                <a:latin typeface="Segoe UI" panose="020B0502040204020203" pitchFamily="34" charset="0"/>
                <a:cs typeface="Segoe UI" panose="020B0502040204020203" pitchFamily="34" charset="0"/>
              </a:rPr>
              <a:t>טורניר יחידים |</a:t>
            </a:r>
            <a:r>
              <a:rPr lang="he-IL" sz="1100" dirty="0">
                <a:solidFill>
                  <a:srgbClr val="002060"/>
                </a:solidFill>
                <a:latin typeface="Segoe UI" panose="020B0502040204020203" pitchFamily="34" charset="0"/>
                <a:cs typeface="Segoe UI" panose="020B0502040204020203" pitchFamily="34" charset="0"/>
              </a:rPr>
              <a:t> מעפיל לחצי הגמר </a:t>
            </a:r>
          </a:p>
          <a:p>
            <a:pPr marL="355600" lvl="1" indent="-173038">
              <a:lnSpc>
                <a:spcPct val="150000"/>
              </a:lnSpc>
              <a:buFont typeface="Arial" panose="020B0604020202020204" pitchFamily="34" charset="0"/>
              <a:buChar char="•"/>
            </a:pPr>
            <a:r>
              <a:rPr lang="he-IL" sz="1100" b="1" dirty="0">
                <a:solidFill>
                  <a:srgbClr val="002060"/>
                </a:solidFill>
                <a:latin typeface="Segoe UI" panose="020B0502040204020203" pitchFamily="34" charset="0"/>
                <a:cs typeface="Segoe UI" panose="020B0502040204020203" pitchFamily="34" charset="0"/>
              </a:rPr>
              <a:t>טורניר הזוגות | </a:t>
            </a:r>
            <a:r>
              <a:rPr lang="he-IL" sz="1100" dirty="0">
                <a:solidFill>
                  <a:srgbClr val="002060"/>
                </a:solidFill>
                <a:latin typeface="Segoe UI" panose="020B0502040204020203" pitchFamily="34" charset="0"/>
                <a:cs typeface="Segoe UI" panose="020B0502040204020203" pitchFamily="34" charset="0"/>
              </a:rPr>
              <a:t>זוכה בסגנות יחד עם בן זוג מדרום אפריקה</a:t>
            </a:r>
          </a:p>
          <a:p>
            <a:pPr marL="182562" lvl="1">
              <a:lnSpc>
                <a:spcPct val="150000"/>
              </a:lnSpc>
            </a:pPr>
            <a:endParaRPr lang="he-IL" sz="1100" b="1" dirty="0">
              <a:solidFill>
                <a:srgbClr val="002060"/>
              </a:solidFill>
              <a:latin typeface="Segoe UI" panose="020B0502040204020203" pitchFamily="34" charset="0"/>
              <a:cs typeface="Segoe UI" panose="020B0502040204020203" pitchFamily="34" charset="0"/>
            </a:endParaRPr>
          </a:p>
          <a:p>
            <a:pPr>
              <a:lnSpc>
                <a:spcPct val="150000"/>
              </a:lnSpc>
            </a:pPr>
            <a:endParaRPr lang="he-IL" sz="1100" b="1" dirty="0">
              <a:solidFill>
                <a:srgbClr val="002060"/>
              </a:solidFill>
              <a:latin typeface="Segoe UI" panose="020B0502040204020203" pitchFamily="34" charset="0"/>
              <a:cs typeface="Segoe UI" panose="020B0502040204020203" pitchFamily="34" charset="0"/>
            </a:endParaRPr>
          </a:p>
          <a:p>
            <a:pPr>
              <a:lnSpc>
                <a:spcPct val="150000"/>
              </a:lnSpc>
            </a:pPr>
            <a:endParaRPr lang="en-US" sz="1100" b="1" dirty="0">
              <a:solidFill>
                <a:srgbClr val="002060"/>
              </a:solidFill>
              <a:latin typeface="Segoe UI" panose="020B0502040204020203" pitchFamily="34" charset="0"/>
              <a:cs typeface="Segoe UI" panose="020B0502040204020203" pitchFamily="34" charset="0"/>
            </a:endParaRPr>
          </a:p>
          <a:p>
            <a:pPr>
              <a:lnSpc>
                <a:spcPct val="150000"/>
              </a:lnSpc>
            </a:pPr>
            <a:endParaRPr lang="en-US" sz="1100" b="1" dirty="0">
              <a:solidFill>
                <a:srgbClr val="002060"/>
              </a:solidFill>
              <a:latin typeface="Segoe UI" panose="020B0502040204020203" pitchFamily="34" charset="0"/>
              <a:cs typeface="Segoe UI" panose="020B0502040204020203" pitchFamily="34" charset="0"/>
            </a:endParaRPr>
          </a:p>
          <a:p>
            <a:pPr>
              <a:lnSpc>
                <a:spcPct val="150000"/>
              </a:lnSpc>
            </a:pPr>
            <a:endParaRPr lang="en-US" sz="1100" b="1" dirty="0">
              <a:solidFill>
                <a:srgbClr val="002060"/>
              </a:solidFill>
              <a:latin typeface="Segoe UI" panose="020B0502040204020203" pitchFamily="34" charset="0"/>
              <a:cs typeface="Segoe UI" panose="020B0502040204020203" pitchFamily="34" charset="0"/>
            </a:endParaRPr>
          </a:p>
          <a:p>
            <a:pPr>
              <a:lnSpc>
                <a:spcPct val="150000"/>
              </a:lnSpc>
            </a:pPr>
            <a:endParaRPr lang="en-US" sz="1100" b="1" dirty="0">
              <a:solidFill>
                <a:srgbClr val="002060"/>
              </a:solidFill>
              <a:latin typeface="Segoe UI" panose="020B0502040204020203" pitchFamily="34" charset="0"/>
              <a:cs typeface="Segoe UI" panose="020B0502040204020203" pitchFamily="34" charset="0"/>
            </a:endParaRPr>
          </a:p>
        </p:txBody>
      </p:sp>
      <p:sp>
        <p:nvSpPr>
          <p:cNvPr id="14" name="תיבת טקסט 13">
            <a:extLst>
              <a:ext uri="{FF2B5EF4-FFF2-40B4-BE49-F238E27FC236}">
                <a16:creationId xmlns:a16="http://schemas.microsoft.com/office/drawing/2014/main" id="{54941D14-9543-DAFC-5751-A6650D0DBCC0}"/>
              </a:ext>
            </a:extLst>
          </p:cNvPr>
          <p:cNvSpPr txBox="1"/>
          <p:nvPr/>
        </p:nvSpPr>
        <p:spPr>
          <a:xfrm>
            <a:off x="22770" y="5797199"/>
            <a:ext cx="3421926" cy="1905009"/>
          </a:xfrm>
          <a:prstGeom prst="rect">
            <a:avLst/>
          </a:prstGeom>
          <a:noFill/>
        </p:spPr>
        <p:txBody>
          <a:bodyPr wrap="square">
            <a:spAutoFit/>
          </a:bodyPr>
          <a:lstStyle/>
          <a:p>
            <a:pPr marR="0" lvl="0" algn="just" defTabSz="914400" rtl="1" eaLnBrk="1" fontAlgn="auto" latinLnBrk="0" hangingPunct="1">
              <a:lnSpc>
                <a:spcPts val="2000"/>
              </a:lnSpc>
              <a:spcBef>
                <a:spcPts val="0"/>
              </a:spcBef>
              <a:spcAft>
                <a:spcPts val="800"/>
              </a:spcAft>
              <a:buClrTx/>
              <a:buSzTx/>
              <a:tabLst/>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פיוצ'ר </a:t>
            </a:r>
            <a:r>
              <a:rPr kumimoji="0" lang="en-US" sz="110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Montfermeil</a:t>
            </a:r>
            <a:endPar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171450" marR="0" lvl="0" indent="-171450" algn="just" defTabSz="914400" rtl="1" eaLnBrk="1" fontAlgn="auto" latinLnBrk="0" hangingPunct="1">
              <a:lnSpc>
                <a:spcPts val="2000"/>
              </a:lnSpc>
              <a:spcBef>
                <a:spcPts val="0"/>
              </a:spcBef>
              <a:spcAft>
                <a:spcPts val="800"/>
              </a:spcAft>
              <a:buClrTx/>
              <a:buSzTx/>
              <a:buFont typeface="Wingdings" panose="05000000000000000000" pitchFamily="2" charset="2"/>
              <a:buChar char="§"/>
              <a:tabLst/>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אדם ברדיצ׳בסקי</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32 בעולם – קלאס 'אופן', אשר מתאמן אצל </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עופר סלע</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מסיים את טורניר היחידים </a:t>
            </a:r>
            <a:r>
              <a:rPr lang="he-IL" sz="1100" dirty="0">
                <a:solidFill>
                  <a:srgbClr val="002060"/>
                </a:solidFill>
                <a:latin typeface="Segoe UI" panose="020B0502040204020203" pitchFamily="34" charset="0"/>
                <a:cs typeface="Segoe UI" panose="020B0502040204020203" pitchFamily="34" charset="0"/>
              </a:rPr>
              <a:t>כסגן אלוף הטורניר</a:t>
            </a: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R="0" lvl="0" algn="just" defTabSz="914400" rtl="1" eaLnBrk="1" fontAlgn="auto" latinLnBrk="0" hangingPunct="1">
              <a:lnSpc>
                <a:spcPts val="2000"/>
              </a:lnSpc>
              <a:spcBef>
                <a:spcPts val="0"/>
              </a:spcBef>
              <a:spcAft>
                <a:spcPts val="800"/>
              </a:spcAft>
              <a:buClrTx/>
              <a:buSzTx/>
              <a:tabLst/>
              <a:defRPr/>
            </a:pP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a:t>
            </a: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 name="תיבת טקסט 3">
            <a:extLst>
              <a:ext uri="{FF2B5EF4-FFF2-40B4-BE49-F238E27FC236}">
                <a16:creationId xmlns:a16="http://schemas.microsoft.com/office/drawing/2014/main" id="{0C82B623-6A04-9739-72D7-EB148B916350}"/>
              </a:ext>
            </a:extLst>
          </p:cNvPr>
          <p:cNvSpPr txBox="1"/>
          <p:nvPr/>
        </p:nvSpPr>
        <p:spPr>
          <a:xfrm>
            <a:off x="-47962" y="2029961"/>
            <a:ext cx="3500438" cy="307777"/>
          </a:xfrm>
          <a:prstGeom prst="rect">
            <a:avLst/>
          </a:prstGeom>
          <a:solidFill>
            <a:srgbClr val="00B0F0">
              <a:alpha val="58000"/>
            </a:srgbClr>
          </a:solidFill>
        </p:spPr>
        <p:txBody>
          <a:bodyPr wrap="square" lIns="0" rIns="0"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רשת מלונות דן </a:t>
            </a:r>
            <a:r>
              <a:rPr kumimoji="0" lang="he-IL"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שותפים לקידום הספורט הפראלימפי</a:t>
            </a:r>
            <a:endParaRPr kumimoji="0" lang="x-none"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7" name="תמונה 16" descr="לוגו רשת מלונות דן">
            <a:extLst>
              <a:ext uri="{FF2B5EF4-FFF2-40B4-BE49-F238E27FC236}">
                <a16:creationId xmlns:a16="http://schemas.microsoft.com/office/drawing/2014/main" id="{506CE144-5666-6616-F9CC-B3EE958EA10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7816" y="1134034"/>
            <a:ext cx="1093776" cy="838254"/>
          </a:xfrm>
          <a:prstGeom prst="rect">
            <a:avLst/>
          </a:prstGeom>
        </p:spPr>
      </p:pic>
      <p:pic>
        <p:nvPicPr>
          <p:cNvPr id="21" name="תמונה 20" descr="2 ספורטאים בכיסא גלגלים אוחזים כל אחד גביע">
            <a:extLst>
              <a:ext uri="{FF2B5EF4-FFF2-40B4-BE49-F238E27FC236}">
                <a16:creationId xmlns:a16="http://schemas.microsoft.com/office/drawing/2014/main" id="{619F7BF0-4200-84E0-F63B-7BA6A09CB02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87670" y="2843516"/>
            <a:ext cx="3162247" cy="2109484"/>
          </a:xfrm>
          <a:prstGeom prst="rect">
            <a:avLst/>
          </a:prstGeom>
        </p:spPr>
      </p:pic>
      <p:sp>
        <p:nvSpPr>
          <p:cNvPr id="27" name="תיבת טקסט 26">
            <a:extLst>
              <a:ext uri="{FF2B5EF4-FFF2-40B4-BE49-F238E27FC236}">
                <a16:creationId xmlns:a16="http://schemas.microsoft.com/office/drawing/2014/main" id="{7347C2D1-80DA-4438-2611-AF56659C44FC}"/>
              </a:ext>
            </a:extLst>
          </p:cNvPr>
          <p:cNvSpPr txBox="1"/>
          <p:nvPr/>
        </p:nvSpPr>
        <p:spPr>
          <a:xfrm>
            <a:off x="14990" y="2337738"/>
            <a:ext cx="3421925" cy="3615605"/>
          </a:xfrm>
          <a:prstGeom prst="rect">
            <a:avLst/>
          </a:prstGeom>
          <a:noFill/>
        </p:spPr>
        <p:txBody>
          <a:bodyPr wrap="square">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סבב תחרויות בטאיוואן – מעיין זקרי</a:t>
            </a:r>
          </a:p>
          <a:p>
            <a:pPr lvl="0">
              <a:lnSpc>
                <a:spcPct val="150000"/>
              </a:lnSpc>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מעיין זיקרי</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שדורגה במקום ה 1</a:t>
            </a:r>
            <a:r>
              <a:rPr lang="he-IL" sz="1100" dirty="0">
                <a:solidFill>
                  <a:srgbClr val="002060"/>
                </a:solidFill>
                <a:latin typeface="Segoe UI" panose="020B0502040204020203" pitchFamily="34" charset="0"/>
                <a:cs typeface="Segoe UI" panose="020B0502040204020203" pitchFamily="34" charset="0"/>
              </a:rPr>
              <a:t>9</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בעולם</a:t>
            </a:r>
            <a:r>
              <a:rPr lang="he-IL" sz="1100" dirty="0">
                <a:solidFill>
                  <a:srgbClr val="002060"/>
                </a:solidFill>
                <a:latin typeface="Segoe UI" panose="020B0502040204020203" pitchFamily="34" charset="0"/>
                <a:cs typeface="Segoe UI" panose="020B0502040204020203" pitchFamily="34" charset="0"/>
              </a:rPr>
              <a:t>, השתתפה החודש ב 3 תחרויות בטאיוואן. שקידמו אותה למקום ה 18. מעיין </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מתאמנת אצל </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עופר סלע ואסי </a:t>
            </a:r>
            <a:r>
              <a:rPr kumimoji="0" lang="he-IL" sz="1100" b="1"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סטוקול</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a:t>
            </a:r>
          </a:p>
          <a:p>
            <a:pPr marL="171450" marR="0" lvl="0" indent="-171450" algn="r" defTabSz="914400" rtl="1"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Taipei Open</a:t>
            </a: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a:t>
            </a:r>
            <a:r>
              <a:rPr kumimoji="0" lang="en-US"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ITF3</a:t>
            </a:r>
            <a:endPar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a:p>
            <a:pPr marL="355600" lvl="1" indent="-173038">
              <a:lnSpc>
                <a:spcPct val="150000"/>
              </a:lnSpc>
              <a:buFont typeface="Wingdings" panose="05000000000000000000" pitchFamily="2" charset="2"/>
              <a:buChar char="§"/>
              <a:defRPr/>
            </a:pPr>
            <a:r>
              <a:rPr lang="he-IL" sz="1100" b="1" dirty="0">
                <a:solidFill>
                  <a:srgbClr val="002060"/>
                </a:solidFill>
                <a:latin typeface="Segoe UI" panose="020B0502040204020203" pitchFamily="34" charset="0"/>
                <a:cs typeface="Segoe UI" panose="020B0502040204020203" pitchFamily="34" charset="0"/>
              </a:rPr>
              <a:t>טורניר יחידות </a:t>
            </a:r>
            <a:r>
              <a:rPr lang="he-IL" sz="1100" dirty="0">
                <a:solidFill>
                  <a:srgbClr val="002060"/>
                </a:solidFill>
                <a:latin typeface="Segoe UI" panose="020B0502040204020203" pitchFamily="34" charset="0"/>
                <a:cs typeface="Segoe UI" panose="020B0502040204020203" pitchFamily="34" charset="0"/>
              </a:rPr>
              <a:t>| סגנית אלופה</a:t>
            </a:r>
          </a:p>
          <a:p>
            <a:pPr marL="355600" lvl="1" indent="-173038">
              <a:lnSpc>
                <a:spcPct val="150000"/>
              </a:lnSpc>
              <a:buFont typeface="Wingdings" panose="05000000000000000000" pitchFamily="2" charset="2"/>
              <a:buChar char="§"/>
              <a:defRPr/>
            </a:pPr>
            <a:r>
              <a:rPr kumimoji="0" lang="he-IL"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טורניר זוגות </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אלופה עם בת זוג מבריטניה</a:t>
            </a:r>
            <a:endParaRPr lang="he-IL" sz="1100" dirty="0">
              <a:solidFill>
                <a:srgbClr val="002060"/>
              </a:solidFill>
              <a:latin typeface="Segoe UI" panose="020B0502040204020203" pitchFamily="34" charset="0"/>
              <a:cs typeface="Segoe UI" panose="020B0502040204020203" pitchFamily="34" charset="0"/>
            </a:endParaRPr>
          </a:p>
          <a:p>
            <a:pPr marL="171450" lvl="0" indent="-171450">
              <a:lnSpc>
                <a:spcPct val="150000"/>
              </a:lnSpc>
              <a:buFont typeface="Wingdings" panose="05000000000000000000" pitchFamily="2" charset="2"/>
              <a:buChar char="§"/>
              <a:defRPr/>
            </a:pPr>
            <a:r>
              <a:rPr lang="en-US" sz="1100" b="1" dirty="0">
                <a:solidFill>
                  <a:srgbClr val="002060"/>
                </a:solidFill>
                <a:latin typeface="Segoe UI" panose="020B0502040204020203" pitchFamily="34" charset="0"/>
                <a:cs typeface="Segoe UI" panose="020B0502040204020203" pitchFamily="34" charset="0"/>
              </a:rPr>
              <a:t>Eureka Cup Taiwan</a:t>
            </a:r>
            <a:r>
              <a:rPr lang="he-IL" sz="1100" b="1" dirty="0">
                <a:solidFill>
                  <a:srgbClr val="002060"/>
                </a:solidFill>
                <a:latin typeface="Segoe UI" panose="020B0502040204020203" pitchFamily="34" charset="0"/>
                <a:cs typeface="Segoe UI" panose="020B0502040204020203" pitchFamily="34" charset="0"/>
              </a:rPr>
              <a:t>, </a:t>
            </a:r>
            <a:r>
              <a:rPr lang="en-US" sz="1100" b="1" dirty="0">
                <a:solidFill>
                  <a:srgbClr val="002060"/>
                </a:solidFill>
                <a:latin typeface="Segoe UI" panose="020B0502040204020203" pitchFamily="34" charset="0"/>
                <a:cs typeface="Segoe UI" panose="020B0502040204020203" pitchFamily="34" charset="0"/>
              </a:rPr>
              <a:t>ITF3</a:t>
            </a:r>
            <a:endParaRPr lang="he-IL" sz="1100" b="1" dirty="0">
              <a:solidFill>
                <a:srgbClr val="002060"/>
              </a:solidFill>
              <a:latin typeface="Segoe UI" panose="020B0502040204020203" pitchFamily="34" charset="0"/>
              <a:cs typeface="Segoe UI" panose="020B0502040204020203" pitchFamily="34" charset="0"/>
            </a:endParaRPr>
          </a:p>
          <a:p>
            <a:pPr marL="355600" lvl="1" indent="-173038">
              <a:lnSpc>
                <a:spcPct val="150000"/>
              </a:lnSpc>
              <a:buFont typeface="Wingdings" panose="05000000000000000000" pitchFamily="2" charset="2"/>
              <a:buChar char="§"/>
              <a:defRPr/>
            </a:pPr>
            <a:r>
              <a:rPr lang="he-IL" sz="1100" b="1" dirty="0">
                <a:solidFill>
                  <a:srgbClr val="002060"/>
                </a:solidFill>
                <a:latin typeface="Segoe UI" panose="020B0502040204020203" pitchFamily="34" charset="0"/>
                <a:cs typeface="Segoe UI" panose="020B0502040204020203" pitchFamily="34" charset="0"/>
              </a:rPr>
              <a:t>טורניר יחידות </a:t>
            </a:r>
            <a:r>
              <a:rPr lang="he-IL" sz="1100" dirty="0">
                <a:solidFill>
                  <a:srgbClr val="002060"/>
                </a:solidFill>
                <a:latin typeface="Segoe UI" panose="020B0502040204020203" pitchFamily="34" charset="0"/>
                <a:cs typeface="Segoe UI" panose="020B0502040204020203" pitchFamily="34" charset="0"/>
              </a:rPr>
              <a:t>| מעפילה לרבע הגמר</a:t>
            </a:r>
          </a:p>
          <a:p>
            <a:pPr marL="355600" lvl="1" indent="-173038">
              <a:lnSpc>
                <a:spcPct val="150000"/>
              </a:lnSpc>
              <a:buFont typeface="Wingdings" panose="05000000000000000000" pitchFamily="2" charset="2"/>
              <a:buChar char="§"/>
              <a:defRPr/>
            </a:pPr>
            <a:r>
              <a:rPr lang="he-IL" sz="1100" b="1" dirty="0">
                <a:solidFill>
                  <a:srgbClr val="002060"/>
                </a:solidFill>
                <a:latin typeface="Segoe UI" panose="020B0502040204020203" pitchFamily="34" charset="0"/>
                <a:cs typeface="Segoe UI" panose="020B0502040204020203" pitchFamily="34" charset="0"/>
              </a:rPr>
              <a:t>טורניר זוגות </a:t>
            </a:r>
            <a:r>
              <a:rPr lang="he-IL" sz="1100" dirty="0">
                <a:solidFill>
                  <a:srgbClr val="002060"/>
                </a:solidFill>
                <a:latin typeface="Segoe UI" panose="020B0502040204020203" pitchFamily="34" charset="0"/>
                <a:cs typeface="Segoe UI" panose="020B0502040204020203" pitchFamily="34" charset="0"/>
              </a:rPr>
              <a:t>| סגנית אלופה  עם בת זוג מתאילנד</a:t>
            </a:r>
          </a:p>
          <a:p>
            <a:pPr marL="171450" lvl="0" indent="-171450">
              <a:lnSpc>
                <a:spcPct val="150000"/>
              </a:lnSpc>
              <a:buFont typeface="Wingdings" panose="05000000000000000000" pitchFamily="2" charset="2"/>
              <a:buChar char="§"/>
              <a:defRPr/>
            </a:pPr>
            <a:r>
              <a:rPr lang="en-US" sz="1100" b="1" dirty="0">
                <a:solidFill>
                  <a:srgbClr val="002060"/>
                </a:solidFill>
                <a:latin typeface="Segoe UI" panose="020B0502040204020203" pitchFamily="34" charset="0"/>
                <a:cs typeface="Segoe UI" panose="020B0502040204020203" pitchFamily="34" charset="0"/>
              </a:rPr>
              <a:t>ITF3S Kaohsiung</a:t>
            </a:r>
            <a:r>
              <a:rPr lang="he-IL" sz="1100" b="1" dirty="0">
                <a:solidFill>
                  <a:srgbClr val="002060"/>
                </a:solidFill>
                <a:latin typeface="Segoe UI" panose="020B0502040204020203" pitchFamily="34" charset="0"/>
                <a:cs typeface="Segoe UI" panose="020B0502040204020203" pitchFamily="34" charset="0"/>
              </a:rPr>
              <a:t>, </a:t>
            </a:r>
            <a:r>
              <a:rPr lang="en-US" sz="1100" b="1" dirty="0">
                <a:solidFill>
                  <a:srgbClr val="002060"/>
                </a:solidFill>
                <a:latin typeface="Segoe UI" panose="020B0502040204020203" pitchFamily="34" charset="0"/>
                <a:cs typeface="Segoe UI" panose="020B0502040204020203" pitchFamily="34" charset="0"/>
              </a:rPr>
              <a:t>ITF3</a:t>
            </a:r>
            <a:endParaRPr lang="he-IL" sz="1100" b="1" dirty="0">
              <a:solidFill>
                <a:srgbClr val="002060"/>
              </a:solidFill>
              <a:latin typeface="Segoe UI" panose="020B0502040204020203" pitchFamily="34" charset="0"/>
              <a:cs typeface="Segoe UI" panose="020B0502040204020203" pitchFamily="34" charset="0"/>
            </a:endParaRPr>
          </a:p>
          <a:p>
            <a:pPr marL="355600" lvl="1" indent="-173038">
              <a:lnSpc>
                <a:spcPct val="150000"/>
              </a:lnSpc>
              <a:buFont typeface="Wingdings" panose="05000000000000000000" pitchFamily="2" charset="2"/>
              <a:buChar char="§"/>
              <a:defRPr/>
            </a:pPr>
            <a:r>
              <a:rPr lang="he-IL" sz="1100" b="1" dirty="0">
                <a:solidFill>
                  <a:srgbClr val="002060"/>
                </a:solidFill>
                <a:latin typeface="Segoe UI" panose="020B0502040204020203" pitchFamily="34" charset="0"/>
                <a:cs typeface="Segoe UI" panose="020B0502040204020203" pitchFamily="34" charset="0"/>
              </a:rPr>
              <a:t>טורניר יחידות </a:t>
            </a:r>
            <a:r>
              <a:rPr lang="he-IL" sz="1100" dirty="0">
                <a:solidFill>
                  <a:srgbClr val="002060"/>
                </a:solidFill>
                <a:latin typeface="Segoe UI" panose="020B0502040204020203" pitchFamily="34" charset="0"/>
                <a:cs typeface="Segoe UI" panose="020B0502040204020203" pitchFamily="34" charset="0"/>
              </a:rPr>
              <a:t>| סגנית אלופה</a:t>
            </a:r>
          </a:p>
          <a:p>
            <a:pPr marL="355600" lvl="1" indent="-173038">
              <a:lnSpc>
                <a:spcPct val="150000"/>
              </a:lnSpc>
              <a:buFont typeface="Wingdings" panose="05000000000000000000" pitchFamily="2" charset="2"/>
              <a:buChar char="§"/>
              <a:defRPr/>
            </a:pPr>
            <a:r>
              <a:rPr lang="he-IL" sz="1100" b="1" dirty="0">
                <a:solidFill>
                  <a:srgbClr val="002060"/>
                </a:solidFill>
                <a:latin typeface="Segoe UI" panose="020B0502040204020203" pitchFamily="34" charset="0"/>
                <a:cs typeface="Segoe UI" panose="020B0502040204020203" pitchFamily="34" charset="0"/>
              </a:rPr>
              <a:t>טורניר זוגות </a:t>
            </a:r>
            <a:r>
              <a:rPr lang="he-IL" sz="1100" dirty="0">
                <a:solidFill>
                  <a:srgbClr val="002060"/>
                </a:solidFill>
                <a:latin typeface="Segoe UI" panose="020B0502040204020203" pitchFamily="34" charset="0"/>
                <a:cs typeface="Segoe UI" panose="020B0502040204020203" pitchFamily="34" charset="0"/>
              </a:rPr>
              <a:t>| אלופה עם בת זוג מתאילנד</a:t>
            </a:r>
          </a:p>
          <a:p>
            <a:pPr marL="182562" lvl="1">
              <a:lnSpc>
                <a:spcPct val="150000"/>
              </a:lnSpc>
              <a:defRPr/>
            </a:pPr>
            <a:endPar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endParaRPr>
          </a:p>
        </p:txBody>
      </p:sp>
      <p:pic>
        <p:nvPicPr>
          <p:cNvPr id="29" name="תמונה 28" descr="ספורטאי בכיסא גלגלים אוחז גביע ספורט מאחוריו המאמנת והמאמן המנטלי">
            <a:extLst>
              <a:ext uri="{FF2B5EF4-FFF2-40B4-BE49-F238E27FC236}">
                <a16:creationId xmlns:a16="http://schemas.microsoft.com/office/drawing/2014/main" id="{B5483A94-5FE0-1EB2-7CC9-A0E2D3661BA5}"/>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378783" y="7007971"/>
            <a:ext cx="2893911" cy="1950890"/>
          </a:xfrm>
          <a:prstGeom prst="rect">
            <a:avLst/>
          </a:prstGeom>
        </p:spPr>
      </p:pic>
      <p:sp>
        <p:nvSpPr>
          <p:cNvPr id="31" name="תיבת טקסט 30">
            <a:extLst>
              <a:ext uri="{FF2B5EF4-FFF2-40B4-BE49-F238E27FC236}">
                <a16:creationId xmlns:a16="http://schemas.microsoft.com/office/drawing/2014/main" id="{176E8B1B-AF49-9274-239B-909BBE592D36}"/>
              </a:ext>
            </a:extLst>
          </p:cNvPr>
          <p:cNvSpPr txBox="1"/>
          <p:nvPr/>
        </p:nvSpPr>
        <p:spPr>
          <a:xfrm>
            <a:off x="22769" y="8978687"/>
            <a:ext cx="3280761" cy="430887"/>
          </a:xfrm>
          <a:prstGeom prst="rect">
            <a:avLst/>
          </a:prstGeom>
          <a:noFill/>
        </p:spPr>
        <p:txBody>
          <a:bodyPr wrap="square">
            <a:spAutoFit/>
          </a:bodyPr>
          <a:lstStyle/>
          <a:p>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סרגי עם גביע ה </a:t>
            </a:r>
            <a:r>
              <a:rPr kumimoji="0" lang="en-US"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ITF2</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עופרי המאמנת והמאמן המנטלי בוריס </a:t>
            </a:r>
            <a:r>
              <a:rPr kumimoji="0" lang="he-IL" sz="1100" b="0" i="0" u="none" strike="noStrike" kern="1200" cap="none" spc="0" normalizeH="0" baseline="0" noProof="0" dirty="0" err="1">
                <a:ln>
                  <a:noFill/>
                </a:ln>
                <a:solidFill>
                  <a:srgbClr val="002060"/>
                </a:solidFill>
                <a:effectLst/>
                <a:uLnTx/>
                <a:uFillTx/>
                <a:latin typeface="Segoe UI" panose="020B0502040204020203" pitchFamily="34" charset="0"/>
                <a:ea typeface="+mn-ea"/>
                <a:cs typeface="Segoe UI" panose="020B0502040204020203" pitchFamily="34" charset="0"/>
              </a:rPr>
              <a:t>גינזבורג</a:t>
            </a:r>
            <a:r>
              <a:rPr kumimoji="0" lang="he-IL" sz="11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 שליוו את סרגי בטורניר.</a:t>
            </a:r>
            <a:endParaRPr lang="he-IL" dirty="0"/>
          </a:p>
        </p:txBody>
      </p:sp>
    </p:spTree>
    <p:extLst>
      <p:ext uri="{BB962C8B-B14F-4D97-AF65-F5344CB8AC3E}">
        <p14:creationId xmlns:p14="http://schemas.microsoft.com/office/powerpoint/2010/main" val="2810127874"/>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6DA2486-158F-4AC3-BB0F-88E3CF3B2DA8}">
  <we:reference id="wa104380121" version="2.0.0.0" store="he-IL" storeType="OMEX"/>
  <we:alternateReferences>
    <we:reference id="wa104380121" version="2.0.0.0" store="WA10438012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8880590C47A0F045ACD1170F18F463FD" ma:contentTypeVersion="16" ma:contentTypeDescription="צור מסמך חדש." ma:contentTypeScope="" ma:versionID="351b80915bdf776ad8256b2b37b2fbc5">
  <xsd:schema xmlns:xsd="http://www.w3.org/2001/XMLSchema" xmlns:xs="http://www.w3.org/2001/XMLSchema" xmlns:p="http://schemas.microsoft.com/office/2006/metadata/properties" xmlns:ns2="56eb7de7-23b0-4150-a439-5b18231b6641" xmlns:ns3="238a82c1-2168-4a5e-8bbf-1e7a8b6397d4" targetNamespace="http://schemas.microsoft.com/office/2006/metadata/properties" ma:root="true" ma:fieldsID="b6f6e7cdbbfd7a7a77ac281252a59300" ns2:_="" ns3:_="">
    <xsd:import namespace="56eb7de7-23b0-4150-a439-5b18231b6641"/>
    <xsd:import namespace="238a82c1-2168-4a5e-8bbf-1e7a8b6397d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eb7de7-23b0-4150-a439-5b18231b66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תגיות תמונה" ma:readOnly="false" ma:fieldId="{5cf76f15-5ced-4ddc-b409-7134ff3c332f}" ma:taxonomyMulti="true" ma:sspId="3b5fd572-03b7-406a-9023-0d23bf5625a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8a82c1-2168-4a5e-8bbf-1e7a8b6397d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8e06c5e-dbd5-4da2-9f11-424eb95d6dab}" ma:internalName="TaxCatchAll" ma:showField="CatchAllData" ma:web="238a82c1-2168-4a5e-8bbf-1e7a8b6397d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משותף עם"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משותף עם פרטים"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38a82c1-2168-4a5e-8bbf-1e7a8b6397d4" xsi:nil="true"/>
    <lcf76f155ced4ddcb4097134ff3c332f xmlns="56eb7de7-23b0-4150-a439-5b18231b664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0AA06C2-BB23-49F9-AD95-2CABED248B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eb7de7-23b0-4150-a439-5b18231b6641"/>
    <ds:schemaRef ds:uri="238a82c1-2168-4a5e-8bbf-1e7a8b6397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2941C5-8CA4-4AF6-810D-F006153BD4E1}">
  <ds:schemaRefs>
    <ds:schemaRef ds:uri="http://schemas.microsoft.com/sharepoint/v3/contenttype/forms"/>
  </ds:schemaRefs>
</ds:datastoreItem>
</file>

<file path=customXml/itemProps3.xml><?xml version="1.0" encoding="utf-8"?>
<ds:datastoreItem xmlns:ds="http://schemas.openxmlformats.org/officeDocument/2006/customXml" ds:itemID="{ED6763BE-1E91-4438-9347-F07292C572D0}">
  <ds:schemaRefs>
    <ds:schemaRef ds:uri="http://purl.org/dc/elements/1.1/"/>
    <ds:schemaRef ds:uri="238a82c1-2168-4a5e-8bbf-1e7a8b6397d4"/>
    <ds:schemaRef ds:uri="http://purl.org/dc/dcmitype/"/>
    <ds:schemaRef ds:uri="http://purl.org/dc/terms/"/>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56eb7de7-23b0-4150-a439-5b18231b664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68291</TotalTime>
  <Words>5110</Words>
  <Application>Microsoft Office PowerPoint</Application>
  <PresentationFormat>נייר A4 ‏(210x297 מ"מ)</PresentationFormat>
  <Paragraphs>512</Paragraphs>
  <Slides>22</Slides>
  <Notes>4</Notes>
  <HiddenSlides>0</HiddenSlides>
  <MMClips>0</MMClips>
  <ScaleCrop>false</ScaleCrop>
  <HeadingPairs>
    <vt:vector size="6" baseType="variant">
      <vt:variant>
        <vt:lpstr>גופנים בשימוש</vt:lpstr>
      </vt:variant>
      <vt:variant>
        <vt:i4>10</vt:i4>
      </vt:variant>
      <vt:variant>
        <vt:lpstr>ערכת נושא</vt:lpstr>
      </vt:variant>
      <vt:variant>
        <vt:i4>1</vt:i4>
      </vt:variant>
      <vt:variant>
        <vt:lpstr>כותרות שקופיות</vt:lpstr>
      </vt:variant>
      <vt:variant>
        <vt:i4>22</vt:i4>
      </vt:variant>
    </vt:vector>
  </HeadingPairs>
  <TitlesOfParts>
    <vt:vector size="33" baseType="lpstr">
      <vt:lpstr>Arial</vt:lpstr>
      <vt:lpstr>Calibri</vt:lpstr>
      <vt:lpstr>Calibri Light</vt:lpstr>
      <vt:lpstr>Courier New</vt:lpstr>
      <vt:lpstr>Dreaming Outloud Pro</vt:lpstr>
      <vt:lpstr>Segoe UI</vt:lpstr>
      <vt:lpstr>Segoe UI Semilight</vt:lpstr>
      <vt:lpstr>Tahoma</vt:lpstr>
      <vt:lpstr>Wingdings</vt:lpstr>
      <vt:lpstr>Wingdings 3</vt:lpstr>
      <vt:lpstr>ערכת נושא Office</vt:lpstr>
      <vt:lpstr>שער</vt:lpstr>
      <vt:lpstr>תוכן עניינים</vt:lpstr>
      <vt:lpstr>מה יקרה נובמבר</vt:lpstr>
      <vt:lpstr>משולחן היו"ר</vt:lpstr>
      <vt:lpstr>סקירת מנכ"ל</vt:lpstr>
      <vt:lpstr>הישג החודש</vt:lpstr>
      <vt:lpstr>בעולם</vt:lpstr>
      <vt:lpstr>בעולם</vt:lpstr>
      <vt:lpstr>בעולם</vt:lpstr>
      <vt:lpstr>בעולם</vt:lpstr>
      <vt:lpstr>בעולם</vt:lpstr>
      <vt:lpstr>בעולם</vt:lpstr>
      <vt:lpstr>בעולם</vt:lpstr>
      <vt:lpstr>חדשות</vt:lpstr>
      <vt:lpstr>חדשות</vt:lpstr>
      <vt:lpstr>חדשות</vt:lpstr>
      <vt:lpstr>בארץ</vt:lpstr>
      <vt:lpstr>בארץ</vt:lpstr>
      <vt:lpstr>חם מהשטח</vt:lpstr>
      <vt:lpstr>חם מהשטח</vt:lpstr>
      <vt:lpstr>הארכיון זוכר</vt:lpstr>
      <vt:lpstr>על רגל אחת</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subject/>
  <dc:creator>eliran rish</dc:creator>
  <cp:keywords/>
  <dc:description/>
  <cp:lastModifiedBy>Keren Isaacson</cp:lastModifiedBy>
  <cp:revision>4569</cp:revision>
  <cp:lastPrinted>2023-04-04T08:03:03Z</cp:lastPrinted>
  <dcterms:created xsi:type="dcterms:W3CDTF">2018-07-24T08:09:19Z</dcterms:created>
  <dcterms:modified xsi:type="dcterms:W3CDTF">2025-11-06T14:25:20Z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0x0101008880590C47A0F045ACD1170F18F463FD</vt:lpwstr>
  </property>
  <property fmtid="{D5CDD505-2E9C-101B-9397-08002B2CF9AE}" pid="3" name="MediaServiceImageTags">
    <vt:lpwstr/>
  </property>
</Properties>
</file>