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4"/>
  </p:sldMasterIdLst>
  <p:notesMasterIdLst>
    <p:notesMasterId r:id="rId37"/>
  </p:notesMasterIdLst>
  <p:sldIdLst>
    <p:sldId id="1118" r:id="rId5"/>
    <p:sldId id="916" r:id="rId6"/>
    <p:sldId id="996" r:id="rId7"/>
    <p:sldId id="706" r:id="rId8"/>
    <p:sldId id="1066" r:id="rId9"/>
    <p:sldId id="1038" r:id="rId10"/>
    <p:sldId id="1148" r:id="rId11"/>
    <p:sldId id="1132" r:id="rId12"/>
    <p:sldId id="1130" r:id="rId13"/>
    <p:sldId id="1102" r:id="rId14"/>
    <p:sldId id="1145" r:id="rId15"/>
    <p:sldId id="1134" r:id="rId16"/>
    <p:sldId id="1141" r:id="rId17"/>
    <p:sldId id="1117" r:id="rId18"/>
    <p:sldId id="1139" r:id="rId19"/>
    <p:sldId id="1149" r:id="rId20"/>
    <p:sldId id="1126" r:id="rId21"/>
    <p:sldId id="1151" r:id="rId22"/>
    <p:sldId id="1125" r:id="rId23"/>
    <p:sldId id="1152" r:id="rId24"/>
    <p:sldId id="1153" r:id="rId25"/>
    <p:sldId id="1143" r:id="rId26"/>
    <p:sldId id="1144" r:id="rId27"/>
    <p:sldId id="1140" r:id="rId28"/>
    <p:sldId id="1147" r:id="rId29"/>
    <p:sldId id="1122" r:id="rId30"/>
    <p:sldId id="1128" r:id="rId31"/>
    <p:sldId id="1150" r:id="rId32"/>
    <p:sldId id="1063" r:id="rId33"/>
    <p:sldId id="1146" r:id="rId34"/>
    <p:sldId id="1031" r:id="rId35"/>
    <p:sldId id="1033" r:id="rId36"/>
  </p:sldIdLst>
  <p:sldSz cx="6858000" cy="9906000" type="A4"/>
  <p:notesSz cx="6858000" cy="9926638"/>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183" userDrawn="1">
          <p15:clr>
            <a:srgbClr val="A4A3A4"/>
          </p15:clr>
        </p15:guide>
        <p15:guide id="3" orient="horz" pos="318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ren isaacson" initials="ki" lastIdx="1" clrIdx="0">
    <p:extLst>
      <p:ext uri="{19B8F6BF-5375-455C-9EA6-DF929625EA0E}">
        <p15:presenceInfo xmlns:p15="http://schemas.microsoft.com/office/powerpoint/2012/main" userId="d35851ce4962de1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B4DD"/>
    <a:srgbClr val="000002"/>
    <a:srgbClr val="726A61"/>
    <a:srgbClr val="525050"/>
    <a:srgbClr val="ABAAA6"/>
    <a:srgbClr val="001F7A"/>
    <a:srgbClr val="030303"/>
    <a:srgbClr val="C09384"/>
    <a:srgbClr val="FF00FF"/>
    <a:srgbClr val="0054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3908B1-F096-48E6-99AD-1D5F1C71A1D0}" v="1" dt="2026-01-03T20:33:44.539"/>
  </p1510:revLst>
</p1510:revInfo>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סגנון בהיר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ללא סגנון, ללא רשת">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59" autoAdjust="0"/>
    <p:restoredTop sz="95101" autoAdjust="0"/>
  </p:normalViewPr>
  <p:slideViewPr>
    <p:cSldViewPr snapToGrid="0">
      <p:cViewPr>
        <p:scale>
          <a:sx n="80" d="100"/>
          <a:sy n="80" d="100"/>
        </p:scale>
        <p:origin x="1714" y="-1690"/>
      </p:cViewPr>
      <p:guideLst>
        <p:guide pos="2183"/>
        <p:guide orient="horz" pos="3188"/>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 d="1"/>
        <a:sy n="1" d="1"/>
      </p:scale>
      <p:origin x="0" y="-6845"/>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3" y="0"/>
            <a:ext cx="2971800" cy="496888"/>
          </a:xfrm>
          <a:prstGeom prst="rect">
            <a:avLst/>
          </a:prstGeom>
        </p:spPr>
        <p:txBody>
          <a:bodyPr vert="horz" lIns="91440" tIns="45720" rIns="91440" bIns="45720" rtlCol="1"/>
          <a:lstStyle>
            <a:lvl1pPr algn="l">
              <a:defRPr sz="1200"/>
            </a:lvl1pPr>
          </a:lstStyle>
          <a:p>
            <a:endParaRPr lang="x-none"/>
          </a:p>
        </p:txBody>
      </p:sp>
      <p:sp>
        <p:nvSpPr>
          <p:cNvPr id="3" name="מציין מיקום של תאריך 2"/>
          <p:cNvSpPr>
            <a:spLocks noGrp="1"/>
          </p:cNvSpPr>
          <p:nvPr>
            <p:ph type="dt" idx="1"/>
          </p:nvPr>
        </p:nvSpPr>
        <p:spPr>
          <a:xfrm>
            <a:off x="1588" y="0"/>
            <a:ext cx="2971800" cy="496888"/>
          </a:xfrm>
          <a:prstGeom prst="rect">
            <a:avLst/>
          </a:prstGeom>
        </p:spPr>
        <p:txBody>
          <a:bodyPr vert="horz" lIns="91440" tIns="45720" rIns="91440" bIns="45720" rtlCol="1"/>
          <a:lstStyle>
            <a:lvl1pPr algn="r">
              <a:defRPr sz="1200"/>
            </a:lvl1pPr>
          </a:lstStyle>
          <a:p>
            <a:fld id="{F4881BDA-5159-4C20-8C65-C76C509940B9}" type="datetimeFigureOut">
              <a:rPr lang="x-none" smtClean="0"/>
              <a:t>י"ד/טבת/תשפ"ו</a:t>
            </a:fld>
            <a:endParaRPr lang="x-none"/>
          </a:p>
        </p:txBody>
      </p:sp>
      <p:sp>
        <p:nvSpPr>
          <p:cNvPr id="4" name="מציין מיקום של תמונת שקופית 3"/>
          <p:cNvSpPr>
            <a:spLocks noGrp="1" noRot="1" noChangeAspect="1"/>
          </p:cNvSpPr>
          <p:nvPr>
            <p:ph type="sldImg" idx="2"/>
          </p:nvPr>
        </p:nvSpPr>
        <p:spPr>
          <a:xfrm>
            <a:off x="2270125" y="1241425"/>
            <a:ext cx="2317750" cy="3349625"/>
          </a:xfrm>
          <a:prstGeom prst="rect">
            <a:avLst/>
          </a:prstGeom>
          <a:noFill/>
          <a:ln w="12700">
            <a:solidFill>
              <a:prstClr val="black"/>
            </a:solidFill>
          </a:ln>
        </p:spPr>
        <p:txBody>
          <a:bodyPr vert="horz" lIns="91440" tIns="45720" rIns="91440" bIns="45720" rtlCol="1" anchor="ctr"/>
          <a:lstStyle/>
          <a:p>
            <a:endParaRPr lang="x-none"/>
          </a:p>
        </p:txBody>
      </p:sp>
      <p:sp>
        <p:nvSpPr>
          <p:cNvPr id="5" name="מציין מיקום של הערות 4"/>
          <p:cNvSpPr>
            <a:spLocks noGrp="1"/>
          </p:cNvSpPr>
          <p:nvPr>
            <p:ph type="body" sz="quarter" idx="3"/>
          </p:nvPr>
        </p:nvSpPr>
        <p:spPr>
          <a:xfrm>
            <a:off x="685801" y="4776794"/>
            <a:ext cx="5486400" cy="3908425"/>
          </a:xfrm>
          <a:prstGeom prst="rect">
            <a:avLst/>
          </a:prstGeom>
        </p:spPr>
        <p:txBody>
          <a:bodyPr vert="horz" lIns="91440" tIns="45720" rIns="91440" bIns="45720" rtlCol="1"/>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endParaRPr lang="x-none" dirty="0"/>
          </a:p>
        </p:txBody>
      </p:sp>
      <p:sp>
        <p:nvSpPr>
          <p:cNvPr id="6" name="מציין מיקום של כותרת תחתונה 5"/>
          <p:cNvSpPr>
            <a:spLocks noGrp="1"/>
          </p:cNvSpPr>
          <p:nvPr>
            <p:ph type="ftr" sz="quarter" idx="4"/>
          </p:nvPr>
        </p:nvSpPr>
        <p:spPr>
          <a:xfrm>
            <a:off x="3886203" y="9429750"/>
            <a:ext cx="2971800" cy="496888"/>
          </a:xfrm>
          <a:prstGeom prst="rect">
            <a:avLst/>
          </a:prstGeom>
        </p:spPr>
        <p:txBody>
          <a:bodyPr vert="horz" lIns="91440" tIns="45720" rIns="91440" bIns="45720" rtlCol="1" anchor="b"/>
          <a:lstStyle>
            <a:lvl1pPr algn="l">
              <a:defRPr sz="1200"/>
            </a:lvl1pPr>
          </a:lstStyle>
          <a:p>
            <a:endParaRPr lang="x-none"/>
          </a:p>
        </p:txBody>
      </p:sp>
      <p:sp>
        <p:nvSpPr>
          <p:cNvPr id="7" name="מציין מיקום של מספר שקופית 6"/>
          <p:cNvSpPr>
            <a:spLocks noGrp="1"/>
          </p:cNvSpPr>
          <p:nvPr>
            <p:ph type="sldNum" sz="quarter" idx="5"/>
          </p:nvPr>
        </p:nvSpPr>
        <p:spPr>
          <a:xfrm>
            <a:off x="1588" y="9429750"/>
            <a:ext cx="2971800" cy="496888"/>
          </a:xfrm>
          <a:prstGeom prst="rect">
            <a:avLst/>
          </a:prstGeom>
        </p:spPr>
        <p:txBody>
          <a:bodyPr vert="horz" lIns="91440" tIns="45720" rIns="91440" bIns="45720" rtlCol="1" anchor="b"/>
          <a:lstStyle>
            <a:lvl1pPr algn="r">
              <a:defRPr sz="1200"/>
            </a:lvl1pPr>
          </a:lstStyle>
          <a:p>
            <a:fld id="{7B48DDD1-3133-4C26-81E3-80A999342065}" type="slidenum">
              <a:rPr lang="x-none" smtClean="0"/>
              <a:t>‹#›</a:t>
            </a:fld>
            <a:endParaRPr lang="x-none"/>
          </a:p>
        </p:txBody>
      </p:sp>
    </p:spTree>
    <p:extLst>
      <p:ext uri="{BB962C8B-B14F-4D97-AF65-F5344CB8AC3E}">
        <p14:creationId xmlns:p14="http://schemas.microsoft.com/office/powerpoint/2010/main" val="76237715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Segoe UI" panose="020B0502040204020203" pitchFamily="34" charset="0"/>
      </a:defRPr>
    </a:lvl1pPr>
    <a:lvl2pPr marL="457200" algn="r" defTabSz="914400" rtl="1" eaLnBrk="1" latinLnBrk="0" hangingPunct="1">
      <a:defRPr sz="1200" kern="1200">
        <a:solidFill>
          <a:schemeClr val="tx1"/>
        </a:solidFill>
        <a:latin typeface="+mn-lt"/>
        <a:ea typeface="+mn-ea"/>
        <a:cs typeface="Segoe UI" panose="020B0502040204020203" pitchFamily="34" charset="0"/>
      </a:defRPr>
    </a:lvl2pPr>
    <a:lvl3pPr marL="914400" algn="r" defTabSz="914400" rtl="1" eaLnBrk="1" latinLnBrk="0" hangingPunct="1">
      <a:defRPr sz="1200" kern="1200">
        <a:solidFill>
          <a:schemeClr val="tx1"/>
        </a:solidFill>
        <a:latin typeface="+mn-lt"/>
        <a:ea typeface="+mn-ea"/>
        <a:cs typeface="Segoe UI" panose="020B0502040204020203" pitchFamily="34" charset="0"/>
      </a:defRPr>
    </a:lvl3pPr>
    <a:lvl4pPr marL="1371600" algn="r" defTabSz="914400" rtl="1" eaLnBrk="1" latinLnBrk="0" hangingPunct="1">
      <a:defRPr sz="1200" kern="1200">
        <a:solidFill>
          <a:schemeClr val="tx1"/>
        </a:solidFill>
        <a:latin typeface="+mn-lt"/>
        <a:ea typeface="+mn-ea"/>
        <a:cs typeface="Segoe UI" panose="020B0502040204020203" pitchFamily="34" charset="0"/>
      </a:defRPr>
    </a:lvl4pPr>
    <a:lvl5pPr marL="1828800" algn="r" defTabSz="914400" rtl="1" eaLnBrk="1" latinLnBrk="0" hangingPunct="1">
      <a:defRPr sz="1200" kern="1200">
        <a:solidFill>
          <a:schemeClr val="tx1"/>
        </a:solidFill>
        <a:latin typeface="+mn-lt"/>
        <a:ea typeface="+mn-ea"/>
        <a:cs typeface="Segoe UI" panose="020B0502040204020203"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319E4-E224-D52A-DA8B-E47C14EC51CD}"/>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31E94DAA-2C0A-27D5-F188-A7545866FC4E}"/>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5AFAE2B2-B834-CF0D-C38B-C2B52AF31527}"/>
              </a:ext>
            </a:extLst>
          </p:cNvPr>
          <p:cNvSpPr>
            <a:spLocks noGrp="1"/>
          </p:cNvSpPr>
          <p:nvPr>
            <p:ph type="body" idx="1"/>
          </p:nvPr>
        </p:nvSpPr>
        <p:spPr/>
        <p:txBody>
          <a:bodyPr/>
          <a:lstStyle/>
          <a:p>
            <a:endParaRPr lang="x-none" dirty="0"/>
          </a:p>
        </p:txBody>
      </p:sp>
      <p:sp>
        <p:nvSpPr>
          <p:cNvPr id="4" name="מציין מיקום של מספר שקופית 3">
            <a:extLst>
              <a:ext uri="{FF2B5EF4-FFF2-40B4-BE49-F238E27FC236}">
                <a16:creationId xmlns:a16="http://schemas.microsoft.com/office/drawing/2014/main" id="{13C87490-1312-C1A1-31E9-581C39B34B29}"/>
              </a:ext>
            </a:extLst>
          </p:cNvPr>
          <p:cNvSpPr>
            <a:spLocks noGrp="1"/>
          </p:cNvSpPr>
          <p:nvPr>
            <p:ph type="sldNum" sz="quarter" idx="5"/>
          </p:nvPr>
        </p:nvSpPr>
        <p:spPr/>
        <p:txBody>
          <a:bodyPr/>
          <a:lstStyle/>
          <a:p>
            <a:fld id="{7B48DDD1-3133-4C26-81E3-80A999342065}" type="slidenum">
              <a:rPr lang="x-none" smtClean="0"/>
              <a:t>1</a:t>
            </a:fld>
            <a:endParaRPr lang="x-none"/>
          </a:p>
        </p:txBody>
      </p:sp>
    </p:spTree>
    <p:extLst>
      <p:ext uri="{BB962C8B-B14F-4D97-AF65-F5344CB8AC3E}">
        <p14:creationId xmlns:p14="http://schemas.microsoft.com/office/powerpoint/2010/main" val="1835171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7B48DDD1-3133-4C26-81E3-80A999342065}" type="slidenum">
              <a:rPr lang="x-none" smtClean="0"/>
              <a:t>2</a:t>
            </a:fld>
            <a:endParaRPr lang="x-none"/>
          </a:p>
        </p:txBody>
      </p:sp>
    </p:spTree>
    <p:extLst>
      <p:ext uri="{BB962C8B-B14F-4D97-AF65-F5344CB8AC3E}">
        <p14:creationId xmlns:p14="http://schemas.microsoft.com/office/powerpoint/2010/main" val="1826804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7B48DDD1-3133-4C26-81E3-80A999342065}" type="slidenum">
              <a:rPr lang="x-none" smtClean="0"/>
              <a:t>3</a:t>
            </a:fld>
            <a:endParaRPr lang="x-none"/>
          </a:p>
        </p:txBody>
      </p:sp>
    </p:spTree>
    <p:extLst>
      <p:ext uri="{BB962C8B-B14F-4D97-AF65-F5344CB8AC3E}">
        <p14:creationId xmlns:p14="http://schemas.microsoft.com/office/powerpoint/2010/main" val="3393874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7B48DDD1-3133-4C26-81E3-80A999342065}" type="slidenum">
              <a:rPr lang="x-none" smtClean="0"/>
              <a:t>4</a:t>
            </a:fld>
            <a:endParaRPr lang="x-none"/>
          </a:p>
        </p:txBody>
      </p:sp>
    </p:spTree>
    <p:extLst>
      <p:ext uri="{BB962C8B-B14F-4D97-AF65-F5344CB8AC3E}">
        <p14:creationId xmlns:p14="http://schemas.microsoft.com/office/powerpoint/2010/main" val="1861614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7B48DDD1-3133-4C26-81E3-80A999342065}" type="slidenum">
              <a:rPr lang="x-none" smtClean="0"/>
              <a:t>9</a:t>
            </a:fld>
            <a:endParaRPr lang="x-none"/>
          </a:p>
        </p:txBody>
      </p:sp>
    </p:spTree>
    <p:extLst>
      <p:ext uri="{BB962C8B-B14F-4D97-AF65-F5344CB8AC3E}">
        <p14:creationId xmlns:p14="http://schemas.microsoft.com/office/powerpoint/2010/main" val="1560831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5F2E6E7A-225A-4144-B910-4E4AFCA14B5D}" type="datetimeFigureOut">
              <a:rPr lang="he-IL" smtClean="0"/>
              <a:t>י"ד/טבת/תשפ"ו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08243854-81CB-4522-A33D-4C574056D112}" type="slidenum">
              <a:rPr lang="he-IL" smtClean="0"/>
              <a:t>‹#›</a:t>
            </a:fld>
            <a:endParaRPr lang="he-IL"/>
          </a:p>
        </p:txBody>
      </p:sp>
    </p:spTree>
    <p:extLst>
      <p:ext uri="{BB962C8B-B14F-4D97-AF65-F5344CB8AC3E}">
        <p14:creationId xmlns:p14="http://schemas.microsoft.com/office/powerpoint/2010/main" val="2364351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F2E6E7A-225A-4144-B910-4E4AFCA14B5D}" type="datetimeFigureOut">
              <a:rPr lang="he-IL" smtClean="0"/>
              <a:t>י"ד/טבת/תשפ"ו</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08243854-81CB-4522-A33D-4C574056D112}" type="slidenum">
              <a:rPr lang="he-IL" smtClean="0"/>
              <a:t>‹#›</a:t>
            </a:fld>
            <a:endParaRPr lang="he-IL"/>
          </a:p>
        </p:txBody>
      </p:sp>
    </p:spTree>
    <p:extLst>
      <p:ext uri="{BB962C8B-B14F-4D97-AF65-F5344CB8AC3E}">
        <p14:creationId xmlns:p14="http://schemas.microsoft.com/office/powerpoint/2010/main" val="3680501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F2E6E7A-225A-4144-B910-4E4AFCA14B5D}" type="datetimeFigureOut">
              <a:rPr lang="he-IL" smtClean="0"/>
              <a:t>י"ד/טבת/תשפ"ו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08243854-81CB-4522-A33D-4C574056D112}" type="slidenum">
              <a:rPr lang="he-IL" smtClean="0"/>
              <a:t>‹#›</a:t>
            </a:fld>
            <a:endParaRPr lang="he-IL"/>
          </a:p>
        </p:txBody>
      </p:sp>
    </p:spTree>
    <p:extLst>
      <p:ext uri="{BB962C8B-B14F-4D97-AF65-F5344CB8AC3E}">
        <p14:creationId xmlns:p14="http://schemas.microsoft.com/office/powerpoint/2010/main" val="1646073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F2E6E7A-225A-4144-B910-4E4AFCA14B5D}" type="datetimeFigureOut">
              <a:rPr lang="he-IL" smtClean="0"/>
              <a:t>י"ד/טבת/תשפ"ו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08243854-81CB-4522-A33D-4C574056D112}" type="slidenum">
              <a:rPr lang="he-IL" smtClean="0"/>
              <a:t>‹#›</a:t>
            </a:fld>
            <a:endParaRPr lang="he-IL"/>
          </a:p>
        </p:txBody>
      </p:sp>
    </p:spTree>
    <p:extLst>
      <p:ext uri="{BB962C8B-B14F-4D97-AF65-F5344CB8AC3E}">
        <p14:creationId xmlns:p14="http://schemas.microsoft.com/office/powerpoint/2010/main" val="3554969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F2E6E7A-225A-4144-B910-4E4AFCA14B5D}" type="datetimeFigureOut">
              <a:rPr lang="he-IL" smtClean="0"/>
              <a:t>י"ד/טבת/תשפ"ו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08243854-81CB-4522-A33D-4C574056D112}" type="slidenum">
              <a:rPr lang="he-IL" smtClean="0"/>
              <a:t>‹#›</a:t>
            </a:fld>
            <a:endParaRPr lang="he-IL"/>
          </a:p>
        </p:txBody>
      </p:sp>
    </p:spTree>
    <p:extLst>
      <p:ext uri="{BB962C8B-B14F-4D97-AF65-F5344CB8AC3E}">
        <p14:creationId xmlns:p14="http://schemas.microsoft.com/office/powerpoint/2010/main" val="2403847263"/>
      </p:ext>
    </p:extLst>
  </p:cSld>
  <p:clrMapOvr>
    <a:masterClrMapping/>
  </p:clrMapOvr>
  <p:extLst>
    <p:ext uri="{DCECCB84-F9BA-43D5-87BE-67443E8EF086}">
      <p15:sldGuideLst xmlns:p15="http://schemas.microsoft.com/office/powerpoint/2012/main">
        <p15:guide id="1" orient="horz" pos="3120" userDrawn="1">
          <p15:clr>
            <a:srgbClr val="FBAE40"/>
          </p15:clr>
        </p15:guide>
        <p15:guide id="2" pos="21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5F2E6E7A-225A-4144-B910-4E4AFCA14B5D}" type="datetimeFigureOut">
              <a:rPr lang="he-IL" smtClean="0"/>
              <a:t>י"ד/טבת/תשפ"ו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08243854-81CB-4522-A33D-4C574056D112}" type="slidenum">
              <a:rPr lang="he-IL" smtClean="0"/>
              <a:t>‹#›</a:t>
            </a:fld>
            <a:endParaRPr lang="he-IL"/>
          </a:p>
        </p:txBody>
      </p:sp>
    </p:spTree>
    <p:extLst>
      <p:ext uri="{BB962C8B-B14F-4D97-AF65-F5344CB8AC3E}">
        <p14:creationId xmlns:p14="http://schemas.microsoft.com/office/powerpoint/2010/main" val="2444315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5F2E6E7A-225A-4144-B910-4E4AFCA14B5D}" type="datetimeFigureOut">
              <a:rPr lang="he-IL" smtClean="0"/>
              <a:t>י"ד/טבת/תשפ"ו</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08243854-81CB-4522-A33D-4C574056D112}" type="slidenum">
              <a:rPr lang="he-IL" smtClean="0"/>
              <a:t>‹#›</a:t>
            </a:fld>
            <a:endParaRPr lang="he-IL"/>
          </a:p>
        </p:txBody>
      </p:sp>
    </p:spTree>
    <p:extLst>
      <p:ext uri="{BB962C8B-B14F-4D97-AF65-F5344CB8AC3E}">
        <p14:creationId xmlns:p14="http://schemas.microsoft.com/office/powerpoint/2010/main" val="2011883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472381" y="3618442"/>
            <a:ext cx="2901255" cy="5322183"/>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3471863" y="3618442"/>
            <a:ext cx="2915543" cy="5322183"/>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5F2E6E7A-225A-4144-B910-4E4AFCA14B5D}" type="datetimeFigureOut">
              <a:rPr lang="he-IL" smtClean="0"/>
              <a:t>י"ד/טבת/תשפ"ו</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08243854-81CB-4522-A33D-4C574056D112}" type="slidenum">
              <a:rPr lang="he-IL" smtClean="0"/>
              <a:t>‹#›</a:t>
            </a:fld>
            <a:endParaRPr lang="he-IL"/>
          </a:p>
        </p:txBody>
      </p:sp>
    </p:spTree>
    <p:extLst>
      <p:ext uri="{BB962C8B-B14F-4D97-AF65-F5344CB8AC3E}">
        <p14:creationId xmlns:p14="http://schemas.microsoft.com/office/powerpoint/2010/main" val="3032007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5F2E6E7A-225A-4144-B910-4E4AFCA14B5D}" type="datetimeFigureOut">
              <a:rPr lang="he-IL" smtClean="0"/>
              <a:t>י"ד/טבת/תשפ"ו</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08243854-81CB-4522-A33D-4C574056D112}" type="slidenum">
              <a:rPr lang="he-IL" smtClean="0"/>
              <a:t>‹#›</a:t>
            </a:fld>
            <a:endParaRPr lang="he-IL"/>
          </a:p>
        </p:txBody>
      </p:sp>
    </p:spTree>
    <p:extLst>
      <p:ext uri="{BB962C8B-B14F-4D97-AF65-F5344CB8AC3E}">
        <p14:creationId xmlns:p14="http://schemas.microsoft.com/office/powerpoint/2010/main" val="3664502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2E6E7A-225A-4144-B910-4E4AFCA14B5D}" type="datetimeFigureOut">
              <a:rPr lang="he-IL" smtClean="0"/>
              <a:t>י"ד/טבת/תשפ"ו</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08243854-81CB-4522-A33D-4C574056D112}" type="slidenum">
              <a:rPr lang="he-IL" smtClean="0"/>
              <a:t>‹#›</a:t>
            </a:fld>
            <a:endParaRPr lang="he-IL"/>
          </a:p>
        </p:txBody>
      </p:sp>
    </p:spTree>
    <p:extLst>
      <p:ext uri="{BB962C8B-B14F-4D97-AF65-F5344CB8AC3E}">
        <p14:creationId xmlns:p14="http://schemas.microsoft.com/office/powerpoint/2010/main" val="1997936742"/>
      </p:ext>
    </p:extLst>
  </p:cSld>
  <p:clrMapOvr>
    <a:masterClrMapping/>
  </p:clrMapOvr>
  <p:extLst>
    <p:ext uri="{DCECCB84-F9BA-43D5-87BE-67443E8EF086}">
      <p15:sldGuideLst xmlns:p15="http://schemas.microsoft.com/office/powerpoint/2012/main">
        <p15:guide id="1" orient="horz" pos="3120" userDrawn="1">
          <p15:clr>
            <a:srgbClr val="FBAE40"/>
          </p15:clr>
        </p15:guide>
        <p15:guide id="2" pos="216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פריסה מותאמת אישית">
    <p:spTree>
      <p:nvGrpSpPr>
        <p:cNvPr id="1" name=""/>
        <p:cNvGrpSpPr/>
        <p:nvPr/>
      </p:nvGrpSpPr>
      <p:grpSpPr>
        <a:xfrm>
          <a:off x="0" y="0"/>
          <a:ext cx="0" cy="0"/>
          <a:chOff x="0" y="0"/>
          <a:chExt cx="0" cy="0"/>
        </a:xfrm>
      </p:grpSpPr>
      <p:sp>
        <p:nvSpPr>
          <p:cNvPr id="3" name="מציין מיקום של תאריך 2">
            <a:extLst>
              <a:ext uri="{FF2B5EF4-FFF2-40B4-BE49-F238E27FC236}">
                <a16:creationId xmlns:a16="http://schemas.microsoft.com/office/drawing/2014/main" id="{2E2E4C1C-B396-2FD0-5CAF-590FD9F79DCC}"/>
              </a:ext>
            </a:extLst>
          </p:cNvPr>
          <p:cNvSpPr>
            <a:spLocks noGrp="1"/>
          </p:cNvSpPr>
          <p:nvPr>
            <p:ph type="dt" sz="half" idx="10"/>
          </p:nvPr>
        </p:nvSpPr>
        <p:spPr/>
        <p:txBody>
          <a:bodyPr/>
          <a:lstStyle/>
          <a:p>
            <a:fld id="{5F2E6E7A-225A-4144-B910-4E4AFCA14B5D}" type="datetimeFigureOut">
              <a:rPr lang="he-IL" smtClean="0"/>
              <a:t>י"ד/טבת/תשפ"ו</a:t>
            </a:fld>
            <a:endParaRPr lang="he-IL"/>
          </a:p>
        </p:txBody>
      </p:sp>
      <p:sp>
        <p:nvSpPr>
          <p:cNvPr id="4" name="מציין מיקום של כותרת תחתונה 3">
            <a:extLst>
              <a:ext uri="{FF2B5EF4-FFF2-40B4-BE49-F238E27FC236}">
                <a16:creationId xmlns:a16="http://schemas.microsoft.com/office/drawing/2014/main" id="{088E946F-3D64-88DB-6431-0296764C0D7E}"/>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8524586F-823B-778C-D44E-E3B7223C7288}"/>
              </a:ext>
            </a:extLst>
          </p:cNvPr>
          <p:cNvSpPr>
            <a:spLocks noGrp="1"/>
          </p:cNvSpPr>
          <p:nvPr>
            <p:ph type="sldNum" sz="quarter" idx="12"/>
          </p:nvPr>
        </p:nvSpPr>
        <p:spPr/>
        <p:txBody>
          <a:bodyPr/>
          <a:lstStyle/>
          <a:p>
            <a:fld id="{08243854-81CB-4522-A33D-4C574056D112}" type="slidenum">
              <a:rPr lang="he-IL" smtClean="0"/>
              <a:t>‹#›</a:t>
            </a:fld>
            <a:endParaRPr lang="he-IL"/>
          </a:p>
        </p:txBody>
      </p:sp>
      <p:sp>
        <p:nvSpPr>
          <p:cNvPr id="6" name="תיבת טקסט 5">
            <a:extLst>
              <a:ext uri="{FF2B5EF4-FFF2-40B4-BE49-F238E27FC236}">
                <a16:creationId xmlns:a16="http://schemas.microsoft.com/office/drawing/2014/main" id="{098D8F53-2B6B-8C5D-208E-E545AAD297F1}"/>
              </a:ext>
            </a:extLst>
          </p:cNvPr>
          <p:cNvSpPr txBox="1"/>
          <p:nvPr userDrawn="1"/>
        </p:nvSpPr>
        <p:spPr>
          <a:xfrm>
            <a:off x="0" y="9446991"/>
            <a:ext cx="6858000" cy="461665"/>
          </a:xfrm>
          <a:prstGeom prst="rect">
            <a:avLst/>
          </a:prstGeom>
          <a:solidFill>
            <a:srgbClr val="001F7A"/>
          </a:solidFill>
        </p:spPr>
        <p:txBody>
          <a:bodyPr wrap="square">
            <a:spAutoFit/>
          </a:bodyPr>
          <a:lstStyle/>
          <a:p>
            <a:pPr algn="l" rtl="0"/>
            <a:r>
              <a:rPr lang="en-US" sz="2400" b="1" dirty="0">
                <a:solidFill>
                  <a:schemeClr val="bg1"/>
                </a:solidFill>
                <a:effectLst>
                  <a:outerShdw blurRad="38100" dist="38100" dir="2700000" algn="tl">
                    <a:srgbClr val="000000">
                      <a:alpha val="43137"/>
                    </a:srgbClr>
                  </a:outerShdw>
                </a:effectLst>
                <a:latin typeface="Dreaming Outloud Pro" panose="03050502040302030504" pitchFamily="66" charset="0"/>
                <a:cs typeface="Dreaming Outloud Pro" panose="03050502040302030504" pitchFamily="66" charset="0"/>
              </a:rPr>
              <a:t>We will Always Have Paris</a:t>
            </a:r>
            <a:endParaRPr lang="he-IL" sz="2400" b="1" dirty="0">
              <a:solidFill>
                <a:schemeClr val="bg1"/>
              </a:solidFill>
              <a:effectLst>
                <a:outerShdw blurRad="38100" dist="38100" dir="2700000" algn="tl">
                  <a:srgbClr val="000000">
                    <a:alpha val="43137"/>
                  </a:srgbClr>
                </a:outerShdw>
              </a:effectLst>
              <a:latin typeface="Dreaming Outloud Pro" panose="03050502040302030504" pitchFamily="66" charset="0"/>
              <a:cs typeface="Calibri" panose="020F0502020204030204" pitchFamily="34" charset="0"/>
            </a:endParaRPr>
          </a:p>
        </p:txBody>
      </p:sp>
      <p:sp>
        <p:nvSpPr>
          <p:cNvPr id="7" name="תיבת טקסט 6">
            <a:extLst>
              <a:ext uri="{FF2B5EF4-FFF2-40B4-BE49-F238E27FC236}">
                <a16:creationId xmlns:a16="http://schemas.microsoft.com/office/drawing/2014/main" id="{17F82C4C-8239-8C09-ED26-E6CFBCAB73D9}"/>
              </a:ext>
            </a:extLst>
          </p:cNvPr>
          <p:cNvSpPr txBox="1"/>
          <p:nvPr userDrawn="1"/>
        </p:nvSpPr>
        <p:spPr>
          <a:xfrm>
            <a:off x="3429000" y="9429627"/>
            <a:ext cx="3457548" cy="415819"/>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lang="he-IL" sz="1600" b="1" dirty="0">
                <a:solidFill>
                  <a:schemeClr val="bg1"/>
                </a:solidFill>
                <a:latin typeface="Segoe UI" panose="020B0502040204020203" pitchFamily="34" charset="0"/>
                <a:cs typeface="Segoe UI" panose="020B0502040204020203" pitchFamily="34" charset="0"/>
              </a:rPr>
              <a:t>המשחקים הפראלימפיים פריז 2024</a:t>
            </a:r>
            <a:endParaRPr kumimoji="0" lang="he-IL" sz="1600" b="1" i="0" u="none" strike="noStrike" kern="1200" cap="none" spc="0" normalizeH="0" baseline="0" noProof="0" dirty="0">
              <a:ln>
                <a:noFill/>
              </a:ln>
              <a:solidFill>
                <a:schemeClr val="bg1"/>
              </a:solidFill>
              <a:uLnTx/>
              <a:uFillTx/>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98660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F2E6E7A-225A-4144-B910-4E4AFCA14B5D}" type="datetimeFigureOut">
              <a:rPr lang="he-IL" smtClean="0"/>
              <a:t>י"ד/טבת/תשפ"ו</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08243854-81CB-4522-A33D-4C574056D112}" type="slidenum">
              <a:rPr lang="he-IL" smtClean="0"/>
              <a:t>‹#›</a:t>
            </a:fld>
            <a:endParaRPr lang="he-IL"/>
          </a:p>
        </p:txBody>
      </p:sp>
    </p:spTree>
    <p:extLst>
      <p:ext uri="{BB962C8B-B14F-4D97-AF65-F5344CB8AC3E}">
        <p14:creationId xmlns:p14="http://schemas.microsoft.com/office/powerpoint/2010/main" val="3237461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cs typeface="Segoe UI" panose="020B0502040204020203" pitchFamily="34" charset="0"/>
              </a:defRPr>
            </a:lvl1pPr>
          </a:lstStyle>
          <a:p>
            <a:fld id="{5F2E6E7A-225A-4144-B910-4E4AFCA14B5D}" type="datetimeFigureOut">
              <a:rPr lang="he-IL" smtClean="0"/>
              <a:pPr/>
              <a:t>י"ד/טבת/תשפ"ו</a:t>
            </a:fld>
            <a:endParaRPr lang="he-IL"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cs typeface="Segoe UI" panose="020B0502040204020203" pitchFamily="34" charset="0"/>
              </a:defRPr>
            </a:lvl1pPr>
          </a:lstStyle>
          <a:p>
            <a:endParaRPr lang="he-IL"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cs typeface="Segoe UI" panose="020B0502040204020203" pitchFamily="34" charset="0"/>
              </a:defRPr>
            </a:lvl1pPr>
          </a:lstStyle>
          <a:p>
            <a:fld id="{08243854-81CB-4522-A33D-4C574056D112}" type="slidenum">
              <a:rPr lang="he-IL" smtClean="0"/>
              <a:pPr/>
              <a:t>‹#›</a:t>
            </a:fld>
            <a:endParaRPr lang="he-IL" dirty="0"/>
          </a:p>
        </p:txBody>
      </p:sp>
    </p:spTree>
    <p:extLst>
      <p:ext uri="{BB962C8B-B14F-4D97-AF65-F5344CB8AC3E}">
        <p14:creationId xmlns:p14="http://schemas.microsoft.com/office/powerpoint/2010/main" val="30228643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2" r:id="rId8"/>
    <p:sldLayoutId id="2147483668" r:id="rId9"/>
    <p:sldLayoutId id="2147483669" r:id="rId10"/>
    <p:sldLayoutId id="2147483670" r:id="rId11"/>
    <p:sldLayoutId id="2147483671" r:id="rId12"/>
  </p:sldLayoutIdLst>
  <p:txStyles>
    <p:titleStyle>
      <a:lvl1pPr algn="l"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Segoe UI" panose="020B0502040204020203" pitchFamily="34" charset="0"/>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Segoe UI" panose="020B0502040204020203" pitchFamily="34" charset="0"/>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Segoe UI" panose="020B0502040204020203" pitchFamily="34" charset="0"/>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Segoe UI" panose="020B0502040204020203" pitchFamily="34" charset="0"/>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Segoe UI" panose="020B0502040204020203" pitchFamily="34" charset="0"/>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20" userDrawn="1">
          <p15:clr>
            <a:srgbClr val="F26B43"/>
          </p15:clr>
        </p15:guide>
        <p15:guide id="2" pos="216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jpe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jpe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svg"/><Relationship Id="rId29"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jpeg"/><Relationship Id="rId19" Type="http://schemas.openxmlformats.org/officeDocument/2006/relationships/image" Target="../media/image17.png"/><Relationship Id="rId31"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png"/><Relationship Id="rId4" Type="http://schemas.openxmlformats.org/officeDocument/2006/relationships/image" Target="../media/image41.jpeg"/></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41.jpeg"/></Relationships>
</file>

<file path=ppt/slides/_rels/slide12.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42.png"/><Relationship Id="rId7" Type="http://schemas.openxmlformats.org/officeDocument/2006/relationships/image" Target="../media/image41.jpeg"/><Relationship Id="rId2" Type="http://schemas.openxmlformats.org/officeDocument/2006/relationships/image" Target="../media/image57.jpeg"/><Relationship Id="rId1" Type="http://schemas.openxmlformats.org/officeDocument/2006/relationships/slideLayout" Target="../slideLayouts/slideLayout2.xml"/><Relationship Id="rId6" Type="http://schemas.openxmlformats.org/officeDocument/2006/relationships/hyperlink" Target="mailto:limor@isad.org.il" TargetMode="External"/><Relationship Id="rId5" Type="http://schemas.openxmlformats.org/officeDocument/2006/relationships/hyperlink" Target="mailto:office@isad.org.il" TargetMode="External"/><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43.png"/><Relationship Id="rId7" Type="http://schemas.openxmlformats.org/officeDocument/2006/relationships/image" Target="../media/image61.jpe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png"/><Relationship Id="rId4" Type="http://schemas.openxmlformats.org/officeDocument/2006/relationships/image" Target="../media/image41.jpeg"/></Relationships>
</file>

<file path=ppt/slides/_rels/slide14.xml.rels><?xml version="1.0" encoding="UTF-8" standalone="yes"?>
<Relationships xmlns="http://schemas.openxmlformats.org/package/2006/relationships"><Relationship Id="rId8" Type="http://schemas.openxmlformats.org/officeDocument/2006/relationships/hyperlink" Target="mailto:office@npcisr.org.il" TargetMode="External"/><Relationship Id="rId3" Type="http://schemas.openxmlformats.org/officeDocument/2006/relationships/image" Target="../media/image41.jpeg"/><Relationship Id="rId7" Type="http://schemas.openxmlformats.org/officeDocument/2006/relationships/hyperlink" Target="mailto:limor@isad.org.il" TargetMode="External"/><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hyperlink" Target="mailto:office@isad.org.il" TargetMode="External"/><Relationship Id="rId5" Type="http://schemas.openxmlformats.org/officeDocument/2006/relationships/image" Target="../media/image64.jpeg"/><Relationship Id="rId4" Type="http://schemas.openxmlformats.org/officeDocument/2006/relationships/image" Target="../media/image63.jpeg"/><Relationship Id="rId9" Type="http://schemas.openxmlformats.org/officeDocument/2006/relationships/image" Target="../media/image65.jpeg"/></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66.png"/><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70.jpe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6.png"/></Relationships>
</file>

<file path=ppt/slides/_rels/slide17.xml.rels><?xml version="1.0" encoding="UTF-8" standalone="yes"?>
<Relationships xmlns="http://schemas.openxmlformats.org/package/2006/relationships"><Relationship Id="rId8" Type="http://schemas.openxmlformats.org/officeDocument/2006/relationships/image" Target="../media/image76.jpeg"/><Relationship Id="rId3" Type="http://schemas.openxmlformats.org/officeDocument/2006/relationships/image" Target="../media/image43.png"/><Relationship Id="rId7" Type="http://schemas.openxmlformats.org/officeDocument/2006/relationships/image" Target="../media/image75.jpe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jpeg"/><Relationship Id="rId4" Type="http://schemas.openxmlformats.org/officeDocument/2006/relationships/image" Target="../media/image72.png"/><Relationship Id="rId9" Type="http://schemas.openxmlformats.org/officeDocument/2006/relationships/image" Target="../media/image77.jpeg"/></Relationships>
</file>

<file path=ppt/slides/_rels/slide18.xml.rels><?xml version="1.0" encoding="UTF-8" standalone="yes"?>
<Relationships xmlns="http://schemas.openxmlformats.org/package/2006/relationships"><Relationship Id="rId8" Type="http://schemas.openxmlformats.org/officeDocument/2006/relationships/image" Target="../media/image80.jpeg"/><Relationship Id="rId3" Type="http://schemas.openxmlformats.org/officeDocument/2006/relationships/image" Target="../media/image43.png"/><Relationship Id="rId7" Type="http://schemas.openxmlformats.org/officeDocument/2006/relationships/image" Target="../media/image79.jpe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78.jpeg"/><Relationship Id="rId5" Type="http://schemas.openxmlformats.org/officeDocument/2006/relationships/image" Target="../media/image73.jpeg"/><Relationship Id="rId4" Type="http://schemas.openxmlformats.org/officeDocument/2006/relationships/image" Target="../media/image72.png"/><Relationship Id="rId9" Type="http://schemas.openxmlformats.org/officeDocument/2006/relationships/image" Target="../media/image81.png"/></Relationships>
</file>

<file path=ppt/slides/_rels/slide19.xml.rels><?xml version="1.0" encoding="UTF-8" standalone="yes"?>
<Relationships xmlns="http://schemas.openxmlformats.org/package/2006/relationships"><Relationship Id="rId8" Type="http://schemas.openxmlformats.org/officeDocument/2006/relationships/image" Target="../media/image84.jpeg"/><Relationship Id="rId3" Type="http://schemas.openxmlformats.org/officeDocument/2006/relationships/image" Target="../media/image43.png"/><Relationship Id="rId7" Type="http://schemas.openxmlformats.org/officeDocument/2006/relationships/image" Target="../media/image83.jpe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73.jpeg"/><Relationship Id="rId4" Type="http://schemas.openxmlformats.org/officeDocument/2006/relationships/image" Target="../media/image72.png"/><Relationship Id="rId9" Type="http://schemas.openxmlformats.org/officeDocument/2006/relationships/image" Target="../media/image85.jpeg"/></Relationships>
</file>

<file path=ppt/slides/_rels/slide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jpeg"/><Relationship Id="rId5" Type="http://schemas.openxmlformats.org/officeDocument/2006/relationships/image" Target="../media/image32.jpeg"/><Relationship Id="rId10" Type="http://schemas.openxmlformats.org/officeDocument/2006/relationships/image" Target="../media/image37.png"/><Relationship Id="rId4" Type="http://schemas.openxmlformats.org/officeDocument/2006/relationships/image" Target="../media/image31.jpeg"/><Relationship Id="rId9" Type="http://schemas.openxmlformats.org/officeDocument/2006/relationships/image" Target="../media/image36.svg"/></Relationships>
</file>

<file path=ppt/slides/_rels/slide20.xml.rels><?xml version="1.0" encoding="UTF-8" standalone="yes"?>
<Relationships xmlns="http://schemas.openxmlformats.org/package/2006/relationships"><Relationship Id="rId8" Type="http://schemas.openxmlformats.org/officeDocument/2006/relationships/image" Target="../media/image88.jpeg"/><Relationship Id="rId3" Type="http://schemas.openxmlformats.org/officeDocument/2006/relationships/image" Target="../media/image43.png"/><Relationship Id="rId7" Type="http://schemas.openxmlformats.org/officeDocument/2006/relationships/image" Target="../media/image87.jpe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73.jpeg"/><Relationship Id="rId4" Type="http://schemas.openxmlformats.org/officeDocument/2006/relationships/image" Target="../media/image72.png"/><Relationship Id="rId9" Type="http://schemas.openxmlformats.org/officeDocument/2006/relationships/image" Target="../media/image89.jpeg"/></Relationships>
</file>

<file path=ppt/slides/_rels/slide21.xml.rels><?xml version="1.0" encoding="UTF-8" standalone="yes"?>
<Relationships xmlns="http://schemas.openxmlformats.org/package/2006/relationships"><Relationship Id="rId8" Type="http://schemas.openxmlformats.org/officeDocument/2006/relationships/image" Target="../media/image91.jpeg"/><Relationship Id="rId3" Type="http://schemas.openxmlformats.org/officeDocument/2006/relationships/image" Target="../media/image71.png"/><Relationship Id="rId7" Type="http://schemas.openxmlformats.org/officeDocument/2006/relationships/image" Target="../media/image52.png"/><Relationship Id="rId2" Type="http://schemas.openxmlformats.org/officeDocument/2006/relationships/image" Target="../media/image90.jpeg"/><Relationship Id="rId1" Type="http://schemas.openxmlformats.org/officeDocument/2006/relationships/slideLayout" Target="../slideLayouts/slideLayout2.xml"/><Relationship Id="rId6" Type="http://schemas.openxmlformats.org/officeDocument/2006/relationships/image" Target="../media/image73.jpeg"/><Relationship Id="rId5" Type="http://schemas.openxmlformats.org/officeDocument/2006/relationships/image" Target="../media/image72.png"/><Relationship Id="rId10" Type="http://schemas.openxmlformats.org/officeDocument/2006/relationships/image" Target="../media/image93.jpeg"/><Relationship Id="rId4" Type="http://schemas.openxmlformats.org/officeDocument/2006/relationships/image" Target="../media/image43.png"/><Relationship Id="rId9" Type="http://schemas.openxmlformats.org/officeDocument/2006/relationships/image" Target="../media/image92.jpeg"/></Relationships>
</file>

<file path=ppt/slides/_rels/slide22.xml.rels><?xml version="1.0" encoding="UTF-8" standalone="yes"?>
<Relationships xmlns="http://schemas.openxmlformats.org/package/2006/relationships"><Relationship Id="rId8" Type="http://schemas.openxmlformats.org/officeDocument/2006/relationships/image" Target="../media/image95.jpeg"/><Relationship Id="rId3" Type="http://schemas.openxmlformats.org/officeDocument/2006/relationships/image" Target="../media/image43.png"/><Relationship Id="rId7" Type="http://schemas.openxmlformats.org/officeDocument/2006/relationships/image" Target="../media/image94.jpe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73.jpeg"/><Relationship Id="rId4" Type="http://schemas.openxmlformats.org/officeDocument/2006/relationships/image" Target="../media/image72.png"/></Relationships>
</file>

<file path=ppt/slides/_rels/slide23.xml.rels><?xml version="1.0" encoding="UTF-8" standalone="yes"?>
<Relationships xmlns="http://schemas.openxmlformats.org/package/2006/relationships"><Relationship Id="rId8" Type="http://schemas.openxmlformats.org/officeDocument/2006/relationships/image" Target="../media/image98.jpeg"/><Relationship Id="rId3" Type="http://schemas.openxmlformats.org/officeDocument/2006/relationships/image" Target="../media/image97.jpeg"/><Relationship Id="rId7" Type="http://schemas.openxmlformats.org/officeDocument/2006/relationships/image" Target="../media/image73.jpeg"/><Relationship Id="rId2" Type="http://schemas.openxmlformats.org/officeDocument/2006/relationships/image" Target="../media/image96.jpe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43.png"/><Relationship Id="rId4" Type="http://schemas.openxmlformats.org/officeDocument/2006/relationships/image" Target="../media/image71.png"/><Relationship Id="rId9" Type="http://schemas.openxmlformats.org/officeDocument/2006/relationships/image" Target="../media/image99.jpeg"/></Relationships>
</file>

<file path=ppt/slides/_rels/slide24.xml.rels><?xml version="1.0" encoding="UTF-8" standalone="yes"?>
<Relationships xmlns="http://schemas.openxmlformats.org/package/2006/relationships"><Relationship Id="rId8" Type="http://schemas.openxmlformats.org/officeDocument/2006/relationships/image" Target="../media/image101.jpeg"/><Relationship Id="rId3" Type="http://schemas.openxmlformats.org/officeDocument/2006/relationships/image" Target="../media/image43.png"/><Relationship Id="rId7" Type="http://schemas.openxmlformats.org/officeDocument/2006/relationships/image" Target="../media/image100.jpe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73.jpeg"/><Relationship Id="rId4" Type="http://schemas.openxmlformats.org/officeDocument/2006/relationships/image" Target="../media/image72.png"/></Relationships>
</file>

<file path=ppt/slides/_rels/slide25.xml.rels><?xml version="1.0" encoding="UTF-8" standalone="yes"?>
<Relationships xmlns="http://schemas.openxmlformats.org/package/2006/relationships"><Relationship Id="rId8" Type="http://schemas.openxmlformats.org/officeDocument/2006/relationships/image" Target="../media/image104.jpeg"/><Relationship Id="rId3" Type="http://schemas.openxmlformats.org/officeDocument/2006/relationships/image" Target="../media/image43.png"/><Relationship Id="rId7" Type="http://schemas.openxmlformats.org/officeDocument/2006/relationships/image" Target="../media/image103.jpe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102.jpeg"/><Relationship Id="rId5" Type="http://schemas.openxmlformats.org/officeDocument/2006/relationships/image" Target="../media/image73.jpeg"/><Relationship Id="rId4" Type="http://schemas.openxmlformats.org/officeDocument/2006/relationships/image" Target="../media/image72.png"/><Relationship Id="rId9" Type="http://schemas.openxmlformats.org/officeDocument/2006/relationships/image" Target="../media/image86.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105.tmp"/><Relationship Id="rId5" Type="http://schemas.openxmlformats.org/officeDocument/2006/relationships/image" Target="../media/image73.jpeg"/><Relationship Id="rId4" Type="http://schemas.openxmlformats.org/officeDocument/2006/relationships/image" Target="../media/image72.png"/></Relationships>
</file>

<file path=ppt/slides/_rels/slide27.xml.rels><?xml version="1.0" encoding="UTF-8" standalone="yes"?>
<Relationships xmlns="http://schemas.openxmlformats.org/package/2006/relationships"><Relationship Id="rId8" Type="http://schemas.openxmlformats.org/officeDocument/2006/relationships/image" Target="../media/image108.jpeg"/><Relationship Id="rId3" Type="http://schemas.openxmlformats.org/officeDocument/2006/relationships/image" Target="../media/image71.png"/><Relationship Id="rId7" Type="http://schemas.openxmlformats.org/officeDocument/2006/relationships/image" Target="../media/image107.jpeg"/><Relationship Id="rId2" Type="http://schemas.openxmlformats.org/officeDocument/2006/relationships/image" Target="../media/image106.jpeg"/><Relationship Id="rId1" Type="http://schemas.openxmlformats.org/officeDocument/2006/relationships/slideLayout" Target="../slideLayouts/slideLayout2.xml"/><Relationship Id="rId6" Type="http://schemas.openxmlformats.org/officeDocument/2006/relationships/image" Target="../media/image73.jpeg"/><Relationship Id="rId5" Type="http://schemas.openxmlformats.org/officeDocument/2006/relationships/image" Target="../media/image72.png"/><Relationship Id="rId10" Type="http://schemas.openxmlformats.org/officeDocument/2006/relationships/image" Target="../media/image110.jpeg"/><Relationship Id="rId4" Type="http://schemas.openxmlformats.org/officeDocument/2006/relationships/image" Target="../media/image43.png"/><Relationship Id="rId9" Type="http://schemas.openxmlformats.org/officeDocument/2006/relationships/image" Target="../media/image109.jpeg"/></Relationships>
</file>

<file path=ppt/slides/_rels/slide28.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43.png"/><Relationship Id="rId7" Type="http://schemas.openxmlformats.org/officeDocument/2006/relationships/image" Target="../media/image112.jpe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111.jpeg"/><Relationship Id="rId5" Type="http://schemas.openxmlformats.org/officeDocument/2006/relationships/image" Target="../media/image73.jpeg"/><Relationship Id="rId4" Type="http://schemas.openxmlformats.org/officeDocument/2006/relationships/image" Target="../media/image72.png"/><Relationship Id="rId9" Type="http://schemas.openxmlformats.org/officeDocument/2006/relationships/image" Target="../media/image114.png"/></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115.jpe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image" Target="../media/image43.png"/><Relationship Id="rId7" Type="http://schemas.openxmlformats.org/officeDocument/2006/relationships/image" Target="../media/image118.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41.jpeg"/><Relationship Id="rId9" Type="http://schemas.openxmlformats.org/officeDocument/2006/relationships/image" Target="../media/image120.png"/></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125.jpeg"/><Relationship Id="rId2" Type="http://schemas.openxmlformats.org/officeDocument/2006/relationships/image" Target="../media/image121.png"/><Relationship Id="rId1" Type="http://schemas.openxmlformats.org/officeDocument/2006/relationships/slideLayout" Target="../slideLayouts/slideLayout2.xml"/><Relationship Id="rId6" Type="http://schemas.openxmlformats.org/officeDocument/2006/relationships/image" Target="../media/image124.jpeg"/><Relationship Id="rId5" Type="http://schemas.openxmlformats.org/officeDocument/2006/relationships/image" Target="../media/image123.jpeg"/><Relationship Id="rId4" Type="http://schemas.openxmlformats.org/officeDocument/2006/relationships/image" Target="../media/image122.jpeg"/></Relationships>
</file>

<file path=ppt/slides/_rels/slide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1.jpeg"/><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7.jpeg"/><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1.jpeg"/><Relationship Id="rId4" Type="http://schemas.openxmlformats.org/officeDocument/2006/relationships/image" Target="../media/image43.png"/></Relationships>
</file>

<file path=ppt/slides/_rels/slide6.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9.jpe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14.png"/><Relationship Id="rId4" Type="http://schemas.openxmlformats.org/officeDocument/2006/relationships/image" Target="../media/image41.jpeg"/></Relationships>
</file>

<file path=ppt/slides/_rels/slide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24.png"/><Relationship Id="rId4" Type="http://schemas.openxmlformats.org/officeDocument/2006/relationships/image" Target="../media/image41.jpeg"/></Relationships>
</file>

<file path=ppt/slides/_rels/slide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41.jpeg"/></Relationships>
</file>

<file path=ppt/slides/_rels/slide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4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E04FA-FDAF-7F77-7D2D-A122DC65C9A7}"/>
            </a:ext>
          </a:extLst>
        </p:cNvPr>
        <p:cNvGrpSpPr/>
        <p:nvPr/>
      </p:nvGrpSpPr>
      <p:grpSpPr>
        <a:xfrm>
          <a:off x="0" y="0"/>
          <a:ext cx="0" cy="0"/>
          <a:chOff x="0" y="0"/>
          <a:chExt cx="0" cy="0"/>
        </a:xfrm>
      </p:grpSpPr>
      <p:pic>
        <p:nvPicPr>
          <p:cNvPr id="21" name="תמונה 20" descr="איש עם תותבת במקום יד לוחץ על כפתור מואר - לידו כפתורים לא מוארים">
            <a:extLst>
              <a:ext uri="{FF2B5EF4-FFF2-40B4-BE49-F238E27FC236}">
                <a16:creationId xmlns:a16="http://schemas.microsoft.com/office/drawing/2014/main" id="{B29E33C9-9C3F-3038-11E9-0DDF23E563F1}"/>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7878" y="1531690"/>
            <a:ext cx="6917149" cy="5851526"/>
          </a:xfrm>
          <a:prstGeom prst="rect">
            <a:avLst/>
          </a:prstGeom>
        </p:spPr>
      </p:pic>
      <p:sp>
        <p:nvSpPr>
          <p:cNvPr id="10" name="צורה חופשית: צורה 9">
            <a:extLst>
              <a:ext uri="{FF2B5EF4-FFF2-40B4-BE49-F238E27FC236}">
                <a16:creationId xmlns:a16="http://schemas.microsoft.com/office/drawing/2014/main" id="{4A2BED92-7B0B-C343-E814-6B8F27EC91A9}"/>
              </a:ext>
            </a:extLst>
          </p:cNvPr>
          <p:cNvSpPr/>
          <p:nvPr/>
        </p:nvSpPr>
        <p:spPr>
          <a:xfrm>
            <a:off x="3429000" y="7037417"/>
            <a:ext cx="3118981" cy="1265129"/>
          </a:xfrm>
          <a:custGeom>
            <a:avLst/>
            <a:gdLst>
              <a:gd name="connsiteX0" fmla="*/ 626302 w 3118981"/>
              <a:gd name="connsiteY0" fmla="*/ 12526 h 1265129"/>
              <a:gd name="connsiteX1" fmla="*/ 563672 w 3118981"/>
              <a:gd name="connsiteY1" fmla="*/ 50104 h 1265129"/>
              <a:gd name="connsiteX2" fmla="*/ 513568 w 3118981"/>
              <a:gd name="connsiteY2" fmla="*/ 125260 h 1265129"/>
              <a:gd name="connsiteX3" fmla="*/ 488516 w 3118981"/>
              <a:gd name="connsiteY3" fmla="*/ 162838 h 1265129"/>
              <a:gd name="connsiteX4" fmla="*/ 413359 w 3118981"/>
              <a:gd name="connsiteY4" fmla="*/ 263046 h 1265129"/>
              <a:gd name="connsiteX5" fmla="*/ 388307 w 3118981"/>
              <a:gd name="connsiteY5" fmla="*/ 300625 h 1265129"/>
              <a:gd name="connsiteX6" fmla="*/ 350729 w 3118981"/>
              <a:gd name="connsiteY6" fmla="*/ 338203 h 1265129"/>
              <a:gd name="connsiteX7" fmla="*/ 325677 w 3118981"/>
              <a:gd name="connsiteY7" fmla="*/ 388307 h 1265129"/>
              <a:gd name="connsiteX8" fmla="*/ 250521 w 3118981"/>
              <a:gd name="connsiteY8" fmla="*/ 450937 h 1265129"/>
              <a:gd name="connsiteX9" fmla="*/ 237995 w 3118981"/>
              <a:gd name="connsiteY9" fmla="*/ 488515 h 1265129"/>
              <a:gd name="connsiteX10" fmla="*/ 200417 w 3118981"/>
              <a:gd name="connsiteY10" fmla="*/ 513567 h 1265129"/>
              <a:gd name="connsiteX11" fmla="*/ 162839 w 3118981"/>
              <a:gd name="connsiteY11" fmla="*/ 551145 h 1265129"/>
              <a:gd name="connsiteX12" fmla="*/ 112735 w 3118981"/>
              <a:gd name="connsiteY12" fmla="*/ 638827 h 1265129"/>
              <a:gd name="connsiteX13" fmla="*/ 100209 w 3118981"/>
              <a:gd name="connsiteY13" fmla="*/ 676405 h 1265129"/>
              <a:gd name="connsiteX14" fmla="*/ 50105 w 3118981"/>
              <a:gd name="connsiteY14" fmla="*/ 751562 h 1265129"/>
              <a:gd name="connsiteX15" fmla="*/ 12527 w 3118981"/>
              <a:gd name="connsiteY15" fmla="*/ 864296 h 1265129"/>
              <a:gd name="connsiteX16" fmla="*/ 0 w 3118981"/>
              <a:gd name="connsiteY16" fmla="*/ 901874 h 1265129"/>
              <a:gd name="connsiteX17" fmla="*/ 37579 w 3118981"/>
              <a:gd name="connsiteY17" fmla="*/ 1064712 h 1265129"/>
              <a:gd name="connsiteX18" fmla="*/ 112735 w 3118981"/>
              <a:gd name="connsiteY18" fmla="*/ 1102290 h 1265129"/>
              <a:gd name="connsiteX19" fmla="*/ 225469 w 3118981"/>
              <a:gd name="connsiteY19" fmla="*/ 1139868 h 1265129"/>
              <a:gd name="connsiteX20" fmla="*/ 325677 w 3118981"/>
              <a:gd name="connsiteY20" fmla="*/ 1177446 h 1265129"/>
              <a:gd name="connsiteX21" fmla="*/ 388307 w 3118981"/>
              <a:gd name="connsiteY21" fmla="*/ 1189972 h 1265129"/>
              <a:gd name="connsiteX22" fmla="*/ 425885 w 3118981"/>
              <a:gd name="connsiteY22" fmla="*/ 1202498 h 1265129"/>
              <a:gd name="connsiteX23" fmla="*/ 1102291 w 3118981"/>
              <a:gd name="connsiteY23" fmla="*/ 1215025 h 1265129"/>
              <a:gd name="connsiteX24" fmla="*/ 1227551 w 3118981"/>
              <a:gd name="connsiteY24" fmla="*/ 1240077 h 1265129"/>
              <a:gd name="connsiteX25" fmla="*/ 1290181 w 3118981"/>
              <a:gd name="connsiteY25" fmla="*/ 1252603 h 1265129"/>
              <a:gd name="connsiteX26" fmla="*/ 1377863 w 3118981"/>
              <a:gd name="connsiteY26" fmla="*/ 1265129 h 1265129"/>
              <a:gd name="connsiteX27" fmla="*/ 1954061 w 3118981"/>
              <a:gd name="connsiteY27" fmla="*/ 1252603 h 1265129"/>
              <a:gd name="connsiteX28" fmla="*/ 2091847 w 3118981"/>
              <a:gd name="connsiteY28" fmla="*/ 1215025 h 1265129"/>
              <a:gd name="connsiteX29" fmla="*/ 2229633 w 3118981"/>
              <a:gd name="connsiteY29" fmla="*/ 1202498 h 1265129"/>
              <a:gd name="connsiteX30" fmla="*/ 2292263 w 3118981"/>
              <a:gd name="connsiteY30" fmla="*/ 1189972 h 1265129"/>
              <a:gd name="connsiteX31" fmla="*/ 2329842 w 3118981"/>
              <a:gd name="connsiteY31" fmla="*/ 1177446 h 1265129"/>
              <a:gd name="connsiteX32" fmla="*/ 2430050 w 3118981"/>
              <a:gd name="connsiteY32" fmla="*/ 1164920 h 1265129"/>
              <a:gd name="connsiteX33" fmla="*/ 2505206 w 3118981"/>
              <a:gd name="connsiteY33" fmla="*/ 1139868 h 1265129"/>
              <a:gd name="connsiteX34" fmla="*/ 2592888 w 3118981"/>
              <a:gd name="connsiteY34" fmla="*/ 1114816 h 1265129"/>
              <a:gd name="connsiteX35" fmla="*/ 2642992 w 3118981"/>
              <a:gd name="connsiteY35" fmla="*/ 1089764 h 1265129"/>
              <a:gd name="connsiteX36" fmla="*/ 2718148 w 3118981"/>
              <a:gd name="connsiteY36" fmla="*/ 1064712 h 1265129"/>
              <a:gd name="connsiteX37" fmla="*/ 2755727 w 3118981"/>
              <a:gd name="connsiteY37" fmla="*/ 1052186 h 1265129"/>
              <a:gd name="connsiteX38" fmla="*/ 2830883 w 3118981"/>
              <a:gd name="connsiteY38" fmla="*/ 1002082 h 1265129"/>
              <a:gd name="connsiteX39" fmla="*/ 2868461 w 3118981"/>
              <a:gd name="connsiteY39" fmla="*/ 977030 h 1265129"/>
              <a:gd name="connsiteX40" fmla="*/ 2893513 w 3118981"/>
              <a:gd name="connsiteY40" fmla="*/ 939452 h 1265129"/>
              <a:gd name="connsiteX41" fmla="*/ 2931091 w 3118981"/>
              <a:gd name="connsiteY41" fmla="*/ 914400 h 1265129"/>
              <a:gd name="connsiteX42" fmla="*/ 2981195 w 3118981"/>
              <a:gd name="connsiteY42" fmla="*/ 839244 h 1265129"/>
              <a:gd name="connsiteX43" fmla="*/ 3018773 w 3118981"/>
              <a:gd name="connsiteY43" fmla="*/ 801666 h 1265129"/>
              <a:gd name="connsiteX44" fmla="*/ 3031299 w 3118981"/>
              <a:gd name="connsiteY44" fmla="*/ 764088 h 1265129"/>
              <a:gd name="connsiteX45" fmla="*/ 3056351 w 3118981"/>
              <a:gd name="connsiteY45" fmla="*/ 739035 h 1265129"/>
              <a:gd name="connsiteX46" fmla="*/ 3081403 w 3118981"/>
              <a:gd name="connsiteY46" fmla="*/ 663879 h 1265129"/>
              <a:gd name="connsiteX47" fmla="*/ 3118981 w 3118981"/>
              <a:gd name="connsiteY47" fmla="*/ 588723 h 1265129"/>
              <a:gd name="connsiteX48" fmla="*/ 3106455 w 3118981"/>
              <a:gd name="connsiteY48" fmla="*/ 425885 h 1265129"/>
              <a:gd name="connsiteX49" fmla="*/ 3068877 w 3118981"/>
              <a:gd name="connsiteY49" fmla="*/ 400833 h 1265129"/>
              <a:gd name="connsiteX50" fmla="*/ 3031299 w 3118981"/>
              <a:gd name="connsiteY50" fmla="*/ 388307 h 1265129"/>
              <a:gd name="connsiteX51" fmla="*/ 2843409 w 3118981"/>
              <a:gd name="connsiteY51" fmla="*/ 363255 h 1265129"/>
              <a:gd name="connsiteX52" fmla="*/ 2755727 w 3118981"/>
              <a:gd name="connsiteY52" fmla="*/ 338203 h 1265129"/>
              <a:gd name="connsiteX53" fmla="*/ 2705622 w 3118981"/>
              <a:gd name="connsiteY53" fmla="*/ 288098 h 1265129"/>
              <a:gd name="connsiteX54" fmla="*/ 2630466 w 3118981"/>
              <a:gd name="connsiteY54" fmla="*/ 263046 h 1265129"/>
              <a:gd name="connsiteX55" fmla="*/ 2592888 w 3118981"/>
              <a:gd name="connsiteY55" fmla="*/ 237994 h 1265129"/>
              <a:gd name="connsiteX56" fmla="*/ 2329842 w 3118981"/>
              <a:gd name="connsiteY56" fmla="*/ 225468 h 1265129"/>
              <a:gd name="connsiteX57" fmla="*/ 2279737 w 3118981"/>
              <a:gd name="connsiteY57" fmla="*/ 212942 h 1265129"/>
              <a:gd name="connsiteX58" fmla="*/ 2242159 w 3118981"/>
              <a:gd name="connsiteY58" fmla="*/ 200416 h 1265129"/>
              <a:gd name="connsiteX59" fmla="*/ 2179529 w 3118981"/>
              <a:gd name="connsiteY59" fmla="*/ 187890 h 1265129"/>
              <a:gd name="connsiteX60" fmla="*/ 2141951 w 3118981"/>
              <a:gd name="connsiteY60" fmla="*/ 175364 h 1265129"/>
              <a:gd name="connsiteX61" fmla="*/ 1903957 w 3118981"/>
              <a:gd name="connsiteY61" fmla="*/ 150312 h 1265129"/>
              <a:gd name="connsiteX62" fmla="*/ 1315233 w 3118981"/>
              <a:gd name="connsiteY62" fmla="*/ 125260 h 1265129"/>
              <a:gd name="connsiteX63" fmla="*/ 1252603 w 3118981"/>
              <a:gd name="connsiteY63" fmla="*/ 112734 h 1265129"/>
              <a:gd name="connsiteX64" fmla="*/ 1139869 w 3118981"/>
              <a:gd name="connsiteY64" fmla="*/ 75156 h 1265129"/>
              <a:gd name="connsiteX65" fmla="*/ 1027135 w 3118981"/>
              <a:gd name="connsiteY65" fmla="*/ 37578 h 1265129"/>
              <a:gd name="connsiteX66" fmla="*/ 989557 w 3118981"/>
              <a:gd name="connsiteY66" fmla="*/ 25052 h 1265129"/>
              <a:gd name="connsiteX67" fmla="*/ 864296 w 3118981"/>
              <a:gd name="connsiteY67" fmla="*/ 0 h 1265129"/>
              <a:gd name="connsiteX68" fmla="*/ 626302 w 3118981"/>
              <a:gd name="connsiteY68" fmla="*/ 12526 h 1265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118981" h="1265129">
                <a:moveTo>
                  <a:pt x="626302" y="12526"/>
                </a:moveTo>
                <a:cubicBezTo>
                  <a:pt x="605425" y="25052"/>
                  <a:pt x="580887" y="32889"/>
                  <a:pt x="563672" y="50104"/>
                </a:cubicBezTo>
                <a:cubicBezTo>
                  <a:pt x="542382" y="71394"/>
                  <a:pt x="530269" y="100208"/>
                  <a:pt x="513568" y="125260"/>
                </a:cubicBezTo>
                <a:cubicBezTo>
                  <a:pt x="505217" y="137786"/>
                  <a:pt x="499161" y="152193"/>
                  <a:pt x="488516" y="162838"/>
                </a:cubicBezTo>
                <a:cubicBezTo>
                  <a:pt x="442173" y="209179"/>
                  <a:pt x="470012" y="178065"/>
                  <a:pt x="413359" y="263046"/>
                </a:cubicBezTo>
                <a:cubicBezTo>
                  <a:pt x="405008" y="275572"/>
                  <a:pt x="398952" y="289980"/>
                  <a:pt x="388307" y="300625"/>
                </a:cubicBezTo>
                <a:cubicBezTo>
                  <a:pt x="375781" y="313151"/>
                  <a:pt x="361025" y="323788"/>
                  <a:pt x="350729" y="338203"/>
                </a:cubicBezTo>
                <a:cubicBezTo>
                  <a:pt x="339876" y="353398"/>
                  <a:pt x="336530" y="373112"/>
                  <a:pt x="325677" y="388307"/>
                </a:cubicBezTo>
                <a:cubicBezTo>
                  <a:pt x="303757" y="418994"/>
                  <a:pt x="280485" y="430961"/>
                  <a:pt x="250521" y="450937"/>
                </a:cubicBezTo>
                <a:cubicBezTo>
                  <a:pt x="246346" y="463463"/>
                  <a:pt x="246243" y="478205"/>
                  <a:pt x="237995" y="488515"/>
                </a:cubicBezTo>
                <a:cubicBezTo>
                  <a:pt x="228591" y="500270"/>
                  <a:pt x="211982" y="503929"/>
                  <a:pt x="200417" y="513567"/>
                </a:cubicBezTo>
                <a:cubicBezTo>
                  <a:pt x="186808" y="524908"/>
                  <a:pt x="175365" y="538619"/>
                  <a:pt x="162839" y="551145"/>
                </a:cubicBezTo>
                <a:cubicBezTo>
                  <a:pt x="136347" y="657114"/>
                  <a:pt x="172436" y="549275"/>
                  <a:pt x="112735" y="638827"/>
                </a:cubicBezTo>
                <a:cubicBezTo>
                  <a:pt x="105411" y="649813"/>
                  <a:pt x="106621" y="664863"/>
                  <a:pt x="100209" y="676405"/>
                </a:cubicBezTo>
                <a:cubicBezTo>
                  <a:pt x="85587" y="702725"/>
                  <a:pt x="59626" y="722998"/>
                  <a:pt x="50105" y="751562"/>
                </a:cubicBezTo>
                <a:lnTo>
                  <a:pt x="12527" y="864296"/>
                </a:lnTo>
                <a:lnTo>
                  <a:pt x="0" y="901874"/>
                </a:lnTo>
                <a:cubicBezTo>
                  <a:pt x="6541" y="967276"/>
                  <a:pt x="-8064" y="1019069"/>
                  <a:pt x="37579" y="1064712"/>
                </a:cubicBezTo>
                <a:cubicBezTo>
                  <a:pt x="73477" y="1100610"/>
                  <a:pt x="71984" y="1081915"/>
                  <a:pt x="112735" y="1102290"/>
                </a:cubicBezTo>
                <a:cubicBezTo>
                  <a:pt x="209990" y="1150917"/>
                  <a:pt x="70437" y="1108862"/>
                  <a:pt x="225469" y="1139868"/>
                </a:cubicBezTo>
                <a:cubicBezTo>
                  <a:pt x="343593" y="1163493"/>
                  <a:pt x="206046" y="1137569"/>
                  <a:pt x="325677" y="1177446"/>
                </a:cubicBezTo>
                <a:cubicBezTo>
                  <a:pt x="345875" y="1184179"/>
                  <a:pt x="367653" y="1184808"/>
                  <a:pt x="388307" y="1189972"/>
                </a:cubicBezTo>
                <a:cubicBezTo>
                  <a:pt x="401116" y="1193174"/>
                  <a:pt x="412690" y="1202035"/>
                  <a:pt x="425885" y="1202498"/>
                </a:cubicBezTo>
                <a:cubicBezTo>
                  <a:pt x="651254" y="1210406"/>
                  <a:pt x="876822" y="1210849"/>
                  <a:pt x="1102291" y="1215025"/>
                </a:cubicBezTo>
                <a:lnTo>
                  <a:pt x="1227551" y="1240077"/>
                </a:lnTo>
                <a:cubicBezTo>
                  <a:pt x="1248428" y="1244252"/>
                  <a:pt x="1269105" y="1249592"/>
                  <a:pt x="1290181" y="1252603"/>
                </a:cubicBezTo>
                <a:lnTo>
                  <a:pt x="1377863" y="1265129"/>
                </a:lnTo>
                <a:cubicBezTo>
                  <a:pt x="1569929" y="1260954"/>
                  <a:pt x="1762245" y="1263259"/>
                  <a:pt x="1954061" y="1252603"/>
                </a:cubicBezTo>
                <a:cubicBezTo>
                  <a:pt x="2214976" y="1238108"/>
                  <a:pt x="1964889" y="1233163"/>
                  <a:pt x="2091847" y="1215025"/>
                </a:cubicBezTo>
                <a:cubicBezTo>
                  <a:pt x="2137502" y="1208503"/>
                  <a:pt x="2183704" y="1206674"/>
                  <a:pt x="2229633" y="1202498"/>
                </a:cubicBezTo>
                <a:cubicBezTo>
                  <a:pt x="2250510" y="1198323"/>
                  <a:pt x="2271609" y="1195136"/>
                  <a:pt x="2292263" y="1189972"/>
                </a:cubicBezTo>
                <a:cubicBezTo>
                  <a:pt x="2305073" y="1186770"/>
                  <a:pt x="2316851" y="1179808"/>
                  <a:pt x="2329842" y="1177446"/>
                </a:cubicBezTo>
                <a:cubicBezTo>
                  <a:pt x="2362962" y="1171424"/>
                  <a:pt x="2396647" y="1169095"/>
                  <a:pt x="2430050" y="1164920"/>
                </a:cubicBezTo>
                <a:cubicBezTo>
                  <a:pt x="2455102" y="1156569"/>
                  <a:pt x="2479587" y="1146273"/>
                  <a:pt x="2505206" y="1139868"/>
                </a:cubicBezTo>
                <a:cubicBezTo>
                  <a:pt x="2530631" y="1133512"/>
                  <a:pt x="2567730" y="1125598"/>
                  <a:pt x="2592888" y="1114816"/>
                </a:cubicBezTo>
                <a:cubicBezTo>
                  <a:pt x="2610051" y="1107460"/>
                  <a:pt x="2625655" y="1096699"/>
                  <a:pt x="2642992" y="1089764"/>
                </a:cubicBezTo>
                <a:cubicBezTo>
                  <a:pt x="2667510" y="1079957"/>
                  <a:pt x="2693096" y="1073063"/>
                  <a:pt x="2718148" y="1064712"/>
                </a:cubicBezTo>
                <a:lnTo>
                  <a:pt x="2755727" y="1052186"/>
                </a:lnTo>
                <a:lnTo>
                  <a:pt x="2830883" y="1002082"/>
                </a:lnTo>
                <a:lnTo>
                  <a:pt x="2868461" y="977030"/>
                </a:lnTo>
                <a:cubicBezTo>
                  <a:pt x="2876812" y="964504"/>
                  <a:pt x="2882868" y="950097"/>
                  <a:pt x="2893513" y="939452"/>
                </a:cubicBezTo>
                <a:cubicBezTo>
                  <a:pt x="2904158" y="928807"/>
                  <a:pt x="2921178" y="925730"/>
                  <a:pt x="2931091" y="914400"/>
                </a:cubicBezTo>
                <a:cubicBezTo>
                  <a:pt x="2950918" y="891741"/>
                  <a:pt x="2959905" y="860534"/>
                  <a:pt x="2981195" y="839244"/>
                </a:cubicBezTo>
                <a:lnTo>
                  <a:pt x="3018773" y="801666"/>
                </a:lnTo>
                <a:cubicBezTo>
                  <a:pt x="3022948" y="789140"/>
                  <a:pt x="3024506" y="775410"/>
                  <a:pt x="3031299" y="764088"/>
                </a:cubicBezTo>
                <a:cubicBezTo>
                  <a:pt x="3037375" y="753961"/>
                  <a:pt x="3051070" y="749598"/>
                  <a:pt x="3056351" y="739035"/>
                </a:cubicBezTo>
                <a:cubicBezTo>
                  <a:pt x="3068161" y="715416"/>
                  <a:pt x="3066755" y="685851"/>
                  <a:pt x="3081403" y="663879"/>
                </a:cubicBezTo>
                <a:cubicBezTo>
                  <a:pt x="3113779" y="615315"/>
                  <a:pt x="3101694" y="640583"/>
                  <a:pt x="3118981" y="588723"/>
                </a:cubicBezTo>
                <a:cubicBezTo>
                  <a:pt x="3114806" y="534444"/>
                  <a:pt x="3120482" y="478487"/>
                  <a:pt x="3106455" y="425885"/>
                </a:cubicBezTo>
                <a:cubicBezTo>
                  <a:pt x="3102576" y="411339"/>
                  <a:pt x="3082342" y="407566"/>
                  <a:pt x="3068877" y="400833"/>
                </a:cubicBezTo>
                <a:cubicBezTo>
                  <a:pt x="3057067" y="394928"/>
                  <a:pt x="3043995" y="391934"/>
                  <a:pt x="3031299" y="388307"/>
                </a:cubicBezTo>
                <a:cubicBezTo>
                  <a:pt x="2953842" y="366176"/>
                  <a:pt x="2951758" y="373105"/>
                  <a:pt x="2843409" y="363255"/>
                </a:cubicBezTo>
                <a:cubicBezTo>
                  <a:pt x="2838170" y="361945"/>
                  <a:pt x="2765403" y="345115"/>
                  <a:pt x="2755727" y="338203"/>
                </a:cubicBezTo>
                <a:cubicBezTo>
                  <a:pt x="2736507" y="324474"/>
                  <a:pt x="2728030" y="295567"/>
                  <a:pt x="2705622" y="288098"/>
                </a:cubicBezTo>
                <a:cubicBezTo>
                  <a:pt x="2680570" y="279747"/>
                  <a:pt x="2652438" y="277694"/>
                  <a:pt x="2630466" y="263046"/>
                </a:cubicBezTo>
                <a:cubicBezTo>
                  <a:pt x="2617940" y="254695"/>
                  <a:pt x="2607826" y="239861"/>
                  <a:pt x="2592888" y="237994"/>
                </a:cubicBezTo>
                <a:cubicBezTo>
                  <a:pt x="2505785" y="227106"/>
                  <a:pt x="2417524" y="229643"/>
                  <a:pt x="2329842" y="225468"/>
                </a:cubicBezTo>
                <a:cubicBezTo>
                  <a:pt x="2313140" y="221293"/>
                  <a:pt x="2296290" y="217671"/>
                  <a:pt x="2279737" y="212942"/>
                </a:cubicBezTo>
                <a:cubicBezTo>
                  <a:pt x="2267041" y="209315"/>
                  <a:pt x="2254968" y="203618"/>
                  <a:pt x="2242159" y="200416"/>
                </a:cubicBezTo>
                <a:cubicBezTo>
                  <a:pt x="2221505" y="195252"/>
                  <a:pt x="2200183" y="193054"/>
                  <a:pt x="2179529" y="187890"/>
                </a:cubicBezTo>
                <a:cubicBezTo>
                  <a:pt x="2166720" y="184688"/>
                  <a:pt x="2154840" y="178228"/>
                  <a:pt x="2141951" y="175364"/>
                </a:cubicBezTo>
                <a:cubicBezTo>
                  <a:pt x="2062364" y="157678"/>
                  <a:pt x="1986512" y="156662"/>
                  <a:pt x="1903957" y="150312"/>
                </a:cubicBezTo>
                <a:cubicBezTo>
                  <a:pt x="1661410" y="101803"/>
                  <a:pt x="1927775" y="151326"/>
                  <a:pt x="1315233" y="125260"/>
                </a:cubicBezTo>
                <a:cubicBezTo>
                  <a:pt x="1293962" y="124355"/>
                  <a:pt x="1273143" y="118336"/>
                  <a:pt x="1252603" y="112734"/>
                </a:cubicBezTo>
                <a:lnTo>
                  <a:pt x="1139869" y="75156"/>
                </a:lnTo>
                <a:lnTo>
                  <a:pt x="1027135" y="37578"/>
                </a:lnTo>
                <a:cubicBezTo>
                  <a:pt x="1014609" y="33403"/>
                  <a:pt x="1002366" y="28254"/>
                  <a:pt x="989557" y="25052"/>
                </a:cubicBezTo>
                <a:cubicBezTo>
                  <a:pt x="914813" y="6366"/>
                  <a:pt x="956434" y="15356"/>
                  <a:pt x="864296" y="0"/>
                </a:cubicBezTo>
                <a:lnTo>
                  <a:pt x="626302" y="1252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5" name="תמונה 4">
            <a:extLst>
              <a:ext uri="{FF2B5EF4-FFF2-40B4-BE49-F238E27FC236}">
                <a16:creationId xmlns:a16="http://schemas.microsoft.com/office/drawing/2014/main" id="{6E3E4717-B6B1-6BAB-35BF-F5C4E226600E}"/>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1" b="-31080"/>
          <a:stretch/>
        </p:blipFill>
        <p:spPr>
          <a:xfrm>
            <a:off x="-27877" y="-43900"/>
            <a:ext cx="6885877" cy="3190512"/>
          </a:xfrm>
          <a:prstGeom prst="rect">
            <a:avLst/>
          </a:prstGeom>
        </p:spPr>
      </p:pic>
      <p:sp>
        <p:nvSpPr>
          <p:cNvPr id="7" name="מלבן 6">
            <a:extLst>
              <a:ext uri="{FF2B5EF4-FFF2-40B4-BE49-F238E27FC236}">
                <a16:creationId xmlns:a16="http://schemas.microsoft.com/office/drawing/2014/main" id="{D9715AF0-7E5F-E5A3-0DD1-30861DD679ED}"/>
              </a:ext>
            </a:extLst>
          </p:cNvPr>
          <p:cNvSpPr/>
          <p:nvPr/>
        </p:nvSpPr>
        <p:spPr>
          <a:xfrm>
            <a:off x="3301511" y="138411"/>
            <a:ext cx="906908" cy="338554"/>
          </a:xfrm>
          <a:prstGeom prst="rect">
            <a:avLst/>
          </a:prstGeom>
        </p:spPr>
        <p:txBody>
          <a:bodyPr wrap="square">
            <a:spAutoFit/>
          </a:bodyPr>
          <a:lstStyle/>
          <a:p>
            <a:r>
              <a:rPr lang="he-IL" sz="1600" dirty="0">
                <a:solidFill>
                  <a:schemeClr val="bg1"/>
                </a:solidFill>
                <a:latin typeface="Segoe UI Semilight" panose="020B0402040204020203" pitchFamily="34" charset="0"/>
                <a:cs typeface="Segoe UI Semilight" panose="020B0402040204020203" pitchFamily="34" charset="0"/>
              </a:rPr>
              <a:t>123</a:t>
            </a:r>
          </a:p>
        </p:txBody>
      </p:sp>
      <p:sp>
        <p:nvSpPr>
          <p:cNvPr id="8" name="מלבן 7">
            <a:extLst>
              <a:ext uri="{FF2B5EF4-FFF2-40B4-BE49-F238E27FC236}">
                <a16:creationId xmlns:a16="http://schemas.microsoft.com/office/drawing/2014/main" id="{FB6CB5FA-9386-5143-6848-DC009BB1C385}"/>
              </a:ext>
            </a:extLst>
          </p:cNvPr>
          <p:cNvSpPr/>
          <p:nvPr/>
        </p:nvSpPr>
        <p:spPr>
          <a:xfrm>
            <a:off x="3031169" y="417455"/>
            <a:ext cx="2976238" cy="338554"/>
          </a:xfrm>
          <a:prstGeom prst="rect">
            <a:avLst/>
          </a:prstGeom>
        </p:spPr>
        <p:txBody>
          <a:bodyPr wrap="square">
            <a:spAutoFit/>
          </a:bodyPr>
          <a:lstStyle/>
          <a:p>
            <a:pPr algn="ctr"/>
            <a:r>
              <a:rPr lang="he-IL" sz="1600" b="1" dirty="0">
                <a:solidFill>
                  <a:schemeClr val="bg1"/>
                </a:solidFill>
                <a:latin typeface="Segoe UI Semilight" panose="020B0402040204020203" pitchFamily="34" charset="0"/>
                <a:ea typeface="Tahoma" panose="020B0604030504040204" pitchFamily="34" charset="0"/>
                <a:cs typeface="Segoe UI Semilight" panose="020B0402040204020203" pitchFamily="34" charset="0"/>
              </a:rPr>
              <a:t>ינואר 2026</a:t>
            </a:r>
          </a:p>
        </p:txBody>
      </p:sp>
      <p:grpSp>
        <p:nvGrpSpPr>
          <p:cNvPr id="6" name="קבוצה 5" descr="לוגואים של איל&quot;ן, מרכז ספורט נכים ראשון לציון, בית חינוך עיוורים וארגון נכי צה&quot;ל">
            <a:extLst>
              <a:ext uri="{FF2B5EF4-FFF2-40B4-BE49-F238E27FC236}">
                <a16:creationId xmlns:a16="http://schemas.microsoft.com/office/drawing/2014/main" id="{8982D9BC-F766-034E-6356-B025AB44BFA2}"/>
              </a:ext>
            </a:extLst>
          </p:cNvPr>
          <p:cNvGrpSpPr/>
          <p:nvPr/>
        </p:nvGrpSpPr>
        <p:grpSpPr>
          <a:xfrm>
            <a:off x="61484" y="804307"/>
            <a:ext cx="2133811" cy="589929"/>
            <a:chOff x="61484" y="804307"/>
            <a:chExt cx="2133811" cy="589929"/>
          </a:xfrm>
        </p:grpSpPr>
        <p:pic>
          <p:nvPicPr>
            <p:cNvPr id="23" name="תמונה 22">
              <a:extLst>
                <a:ext uri="{FF2B5EF4-FFF2-40B4-BE49-F238E27FC236}">
                  <a16:creationId xmlns:a16="http://schemas.microsoft.com/office/drawing/2014/main" id="{BAFB75EB-8F8D-DA14-C266-3578ED456304}"/>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61484" y="837661"/>
              <a:ext cx="523220" cy="523220"/>
            </a:xfrm>
            <a:prstGeom prst="rect">
              <a:avLst/>
            </a:prstGeom>
          </p:spPr>
        </p:pic>
        <p:pic>
          <p:nvPicPr>
            <p:cNvPr id="27" name="תמונה 26">
              <a:extLst>
                <a:ext uri="{FF2B5EF4-FFF2-40B4-BE49-F238E27FC236}">
                  <a16:creationId xmlns:a16="http://schemas.microsoft.com/office/drawing/2014/main" id="{438FAAE8-8C37-535D-BDD1-40A00DD89BC4}"/>
                </a:ext>
              </a:extLst>
            </p:cNvPr>
            <p:cNvPicPr>
              <a:picLocks noChangeAspect="1"/>
            </p:cNvPicPr>
            <p:nvPr/>
          </p:nvPicPr>
          <p:blipFill>
            <a:blip r:embed="rId6" cstate="email">
              <a:lum bright="70000" contrast="-70000"/>
              <a:extLst>
                <a:ext uri="{28A0092B-C50C-407E-A947-70E740481C1C}">
                  <a14:useLocalDpi xmlns:a14="http://schemas.microsoft.com/office/drawing/2010/main"/>
                </a:ext>
              </a:extLst>
            </a:blip>
            <a:stretch>
              <a:fillRect/>
            </a:stretch>
          </p:blipFill>
          <p:spPr>
            <a:xfrm>
              <a:off x="724342" y="864555"/>
              <a:ext cx="737680" cy="469433"/>
            </a:xfrm>
            <a:prstGeom prst="rect">
              <a:avLst/>
            </a:prstGeom>
          </p:spPr>
        </p:pic>
        <p:pic>
          <p:nvPicPr>
            <p:cNvPr id="29" name="תמונה 28">
              <a:extLst>
                <a:ext uri="{FF2B5EF4-FFF2-40B4-BE49-F238E27FC236}">
                  <a16:creationId xmlns:a16="http://schemas.microsoft.com/office/drawing/2014/main" id="{4917DE99-C474-9189-186F-B7109F74F727}"/>
                </a:ext>
              </a:extLst>
            </p:cNvPr>
            <p:cNvPicPr>
              <a:picLocks noChangeAspect="1"/>
            </p:cNvPicPr>
            <p:nvPr/>
          </p:nvPicPr>
          <p:blipFill>
            <a:blip r:embed="rId7" cstate="email">
              <a:lum bright="70000" contrast="-70000"/>
              <a:extLst>
                <a:ext uri="{28A0092B-C50C-407E-A947-70E740481C1C}">
                  <a14:useLocalDpi xmlns:a14="http://schemas.microsoft.com/office/drawing/2010/main"/>
                </a:ext>
              </a:extLst>
            </a:blip>
            <a:stretch>
              <a:fillRect/>
            </a:stretch>
          </p:blipFill>
          <p:spPr>
            <a:xfrm>
              <a:off x="1600345" y="804307"/>
              <a:ext cx="594950" cy="589929"/>
            </a:xfrm>
            <a:prstGeom prst="rect">
              <a:avLst/>
            </a:prstGeom>
          </p:spPr>
        </p:pic>
      </p:grpSp>
      <p:sp>
        <p:nvSpPr>
          <p:cNvPr id="31" name="מלבן 30">
            <a:extLst>
              <a:ext uri="{FF2B5EF4-FFF2-40B4-BE49-F238E27FC236}">
                <a16:creationId xmlns:a16="http://schemas.microsoft.com/office/drawing/2014/main" id="{F8B02819-1F02-4F39-02FC-0D0C74EFB94C}"/>
              </a:ext>
            </a:extLst>
          </p:cNvPr>
          <p:cNvSpPr/>
          <p:nvPr/>
        </p:nvSpPr>
        <p:spPr>
          <a:xfrm>
            <a:off x="31271" y="7848955"/>
            <a:ext cx="6858000" cy="19787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cs typeface="Segoe UI" panose="020B0502040204020203" pitchFamily="34" charset="0"/>
            </a:endParaRPr>
          </a:p>
        </p:txBody>
      </p:sp>
      <p:pic>
        <p:nvPicPr>
          <p:cNvPr id="37" name="תמונה 36" descr="לוגואים של: אל על, רשת מלונות דן, הטוטו, קרן עזריאלי, מפעל הפיס, ויתניה, מסרד התרבות והספורט, פנגו, רודי פרוג'קט, ג'יימס ריצ'רדסון, מדיסון, כמיטק, צמיון מוטורס, אקרשטיין, אתנה, נור, בנק הפועלים, אלדן, תלמה, שיבא">
            <a:extLst>
              <a:ext uri="{FF2B5EF4-FFF2-40B4-BE49-F238E27FC236}">
                <a16:creationId xmlns:a16="http://schemas.microsoft.com/office/drawing/2014/main" id="{36D8F034-BF9A-D66C-1F02-615E385174A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278879" y="8232133"/>
            <a:ext cx="836572" cy="425498"/>
          </a:xfrm>
          <a:prstGeom prst="rect">
            <a:avLst/>
          </a:prstGeom>
        </p:spPr>
      </p:pic>
      <p:pic>
        <p:nvPicPr>
          <p:cNvPr id="38" name="תמונה 37" descr="לוגואים של: אל על, רשת מלונות דן, הטוטו, קרן עזריאלי, מפעל הפיס, ויתניה, מסרד התרבות והספורט, פנגו, רודי פרוג'קט, ג'יימס ריצ'רדסון, מדיסון, כמיטק, צמיון מוטורס, אקרשטיין, אתנה, נור, בנק הפועלים, אלדן, תלמה, שיבא">
            <a:extLst>
              <a:ext uri="{FF2B5EF4-FFF2-40B4-BE49-F238E27FC236}">
                <a16:creationId xmlns:a16="http://schemas.microsoft.com/office/drawing/2014/main" id="{C54CC00C-7724-9D65-C92F-00E34DEB14B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091350" y="9331968"/>
            <a:ext cx="479396" cy="479396"/>
          </a:xfrm>
          <a:prstGeom prst="rect">
            <a:avLst/>
          </a:prstGeom>
        </p:spPr>
      </p:pic>
      <p:pic>
        <p:nvPicPr>
          <p:cNvPr id="40" name="תמונה 39" descr="לוגואים של: אל על, רשת מלונות דן, הטוטו, קרן עזריאלי, מפעל הפיס, ויתניה, מסרד התרבות והספורט, פנגו, רודי פרוג'קט, ג'יימס ריצ'רדסון, מדיסון, כמיטק, צמיון מוטורס, אקרשטיין, אתנה, נור, בנק הפועלים, אלדן, תלמה, שיבא">
            <a:extLst>
              <a:ext uri="{FF2B5EF4-FFF2-40B4-BE49-F238E27FC236}">
                <a16:creationId xmlns:a16="http://schemas.microsoft.com/office/drawing/2014/main" id="{AD33FA0E-0B0D-571D-344B-6611B7081FC1}"/>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883309" y="8249654"/>
            <a:ext cx="868072" cy="390457"/>
          </a:xfrm>
          <a:prstGeom prst="rect">
            <a:avLst/>
          </a:prstGeom>
        </p:spPr>
      </p:pic>
      <p:pic>
        <p:nvPicPr>
          <p:cNvPr id="44" name="תמונה 43" descr="לוגואים של: אל על, רשת מלונות דן, הטוטו, קרן עזריאלי, מפעל הפיס, ויתניה, מסרד התרבות והספורט, פנגו, רודי פרוג'קט, ג'יימס ריצ'רדסון, מדיסון, כמיטק, צמיון מוטורס, אקרשטיין, אתנה, נור, בנק הפועלים, אלדן, תלמה, שיבא">
            <a:extLst>
              <a:ext uri="{FF2B5EF4-FFF2-40B4-BE49-F238E27FC236}">
                <a16:creationId xmlns:a16="http://schemas.microsoft.com/office/drawing/2014/main" id="{A5845457-9437-40E7-D96D-AF224ABC0D2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436149" y="8223027"/>
            <a:ext cx="578965" cy="443710"/>
          </a:xfrm>
          <a:prstGeom prst="rect">
            <a:avLst/>
          </a:prstGeom>
        </p:spPr>
      </p:pic>
      <p:pic>
        <p:nvPicPr>
          <p:cNvPr id="45" name="תמונה 44" descr="לוגואים של: אל על, רשת מלונות דן, הטוטו, קרן עזריאלי, מפעל הפיס, ויתניה, מסרד התרבות והספורט, פנגו, רודי פרוג'קט, ג'יימס ריצ'רדסון, מדיסון, כמיטק, צמיון מוטורס, אקרשטיין, אתנה, נור, בנק הפועלים, אלדן, תלמה, שיבא">
            <a:extLst>
              <a:ext uri="{FF2B5EF4-FFF2-40B4-BE49-F238E27FC236}">
                <a16:creationId xmlns:a16="http://schemas.microsoft.com/office/drawing/2014/main" id="{7CF891F6-BA48-F057-73E8-C3F051F3ACC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141390" y="9400046"/>
            <a:ext cx="648691" cy="343241"/>
          </a:xfrm>
          <a:prstGeom prst="rect">
            <a:avLst/>
          </a:prstGeom>
        </p:spPr>
      </p:pic>
      <p:pic>
        <p:nvPicPr>
          <p:cNvPr id="48" name="תמונה 47" descr="לוגואים של: אל על, רשת מלונות דן, הטוטו, קרן עזריאלי, מפעל הפיס, ויתניה, מסרד התרבות והספורט, פנגו, רודי פרוג'קט, ג'יימס ריצ'רדסון, מדיסון, כמיטק, צמיון מוטורס, אקרשטיין, אתנה, נור, בנק הפועלים, אלדן, תלמה, שיבא">
            <a:extLst>
              <a:ext uri="{FF2B5EF4-FFF2-40B4-BE49-F238E27FC236}">
                <a16:creationId xmlns:a16="http://schemas.microsoft.com/office/drawing/2014/main" id="{CA7FE75F-226C-50F8-E260-3FA95F070DE0}"/>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319642" y="8810567"/>
            <a:ext cx="693831" cy="395571"/>
          </a:xfrm>
          <a:prstGeom prst="rect">
            <a:avLst/>
          </a:prstGeom>
        </p:spPr>
      </p:pic>
      <p:pic>
        <p:nvPicPr>
          <p:cNvPr id="52" name="תמונה 51" descr="לוגואים של: אל על, רשת מלונות דן, הטוטו, קרן עזריאלי, מפעל הפיס, ויתניה, מסרד התרבות והספורט, פנגו, רודי פרוג'קט, ג'יימס ריצ'רדסון, מדיסון, כמיטק, צמיון מוטורס, אקרשטיין, אתנה, נור, בנק הפועלים, אלדן, תלמה, שיבא">
            <a:extLst>
              <a:ext uri="{FF2B5EF4-FFF2-40B4-BE49-F238E27FC236}">
                <a16:creationId xmlns:a16="http://schemas.microsoft.com/office/drawing/2014/main" id="{A9DE9CC0-1A9B-6274-A6CA-D40FF17E74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4135895" y="8886187"/>
            <a:ext cx="989503" cy="244330"/>
          </a:xfrm>
          <a:prstGeom prst="rect">
            <a:avLst/>
          </a:prstGeom>
        </p:spPr>
      </p:pic>
      <p:pic>
        <p:nvPicPr>
          <p:cNvPr id="53" name="תמונה 52" descr="לוגואים של: אל על, רשת מלונות דן, הטוטו, קרן עזריאלי, מפעל הפיס, ויתניה, מסרד התרבות והספורט, פנגו, רודי פרוג'קט, ג'יימס ריצ'רדסון, מדיסון, כמיטק, צמיון מוטורס, אקרשטיין, אתנה, נור, בנק הפועלים, אלדן, תלמה, שיבא">
            <a:extLst>
              <a:ext uri="{FF2B5EF4-FFF2-40B4-BE49-F238E27FC236}">
                <a16:creationId xmlns:a16="http://schemas.microsoft.com/office/drawing/2014/main" id="{A23AE266-DEB4-9CD0-236F-DA89418F7CFE}"/>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5340258" y="9361476"/>
            <a:ext cx="333364" cy="420380"/>
          </a:xfrm>
          <a:prstGeom prst="rect">
            <a:avLst/>
          </a:prstGeom>
        </p:spPr>
      </p:pic>
      <p:pic>
        <p:nvPicPr>
          <p:cNvPr id="54" name="Picture 8" descr="לוגואים של: אל על, רשת מלונות דן, הטוטו, קרן עזריאלי, מפעל הפיס, ויתניה, מסרד התרבות והספורט, פנגו, רודי פרוג'קט, ג'יימס ריצ'רדסון, מדיסון, כמיטק, צמיון מוטורס, אקרשטיין, אתנה, נור, בנק הפועלים, אלדן, תלמה, שיבא">
            <a:extLst>
              <a:ext uri="{FF2B5EF4-FFF2-40B4-BE49-F238E27FC236}">
                <a16:creationId xmlns:a16="http://schemas.microsoft.com/office/drawing/2014/main" id="{3947105D-51B9-7693-B970-8649479B1913}"/>
              </a:ext>
            </a:extLst>
          </p:cNvPr>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5335813" y="8357846"/>
            <a:ext cx="1441160" cy="174073"/>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לוגואים של: אל על, רשת מלונות דן, הטוטו, קרן עזריאלי, מפעל הפיס, ויתניה, מסרד התרבות והספורט, פנגו, רודי פרוג'קט, ג'יימס ריצ'רדסון, מדיסון, כמיטק, צמיון מוטורס, אקרשטיין, אתנה, נור, בנק הפועלים, אלדן, תלמה, שיבא">
            <a:extLst>
              <a:ext uri="{FF2B5EF4-FFF2-40B4-BE49-F238E27FC236}">
                <a16:creationId xmlns:a16="http://schemas.microsoft.com/office/drawing/2014/main" id="{58930B68-3C91-CB03-9E5E-DDDCF4CEED8C}"/>
              </a:ext>
            </a:extLst>
          </p:cNvPr>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94166" y="9396574"/>
            <a:ext cx="745954" cy="350184"/>
          </a:xfrm>
          <a:prstGeom prst="rect">
            <a:avLst/>
          </a:prstGeom>
          <a:noFill/>
          <a:extLst>
            <a:ext uri="{909E8E84-426E-40DD-AFC4-6F175D3DCCD1}">
              <a14:hiddenFill xmlns:a14="http://schemas.microsoft.com/office/drawing/2010/main">
                <a:solidFill>
                  <a:srgbClr val="FFFFFF"/>
                </a:solidFill>
              </a14:hiddenFill>
            </a:ext>
          </a:extLst>
        </p:spPr>
      </p:pic>
      <p:pic>
        <p:nvPicPr>
          <p:cNvPr id="33" name="תמונה 32">
            <a:extLst>
              <a:ext uri="{FF2B5EF4-FFF2-40B4-BE49-F238E27FC236}">
                <a16:creationId xmlns:a16="http://schemas.microsoft.com/office/drawing/2014/main" id="{3F8A3F86-4163-AEB0-09CE-D1E4216C0BB7}"/>
              </a:ext>
              <a:ext uri="{C183D7F6-B498-43B3-948B-1728B52AA6E4}">
                <adec:decorative xmlns:adec="http://schemas.microsoft.com/office/drawing/2017/decorative" val="1"/>
              </a:ext>
            </a:extLst>
          </p:cNvPr>
          <p:cNvPicPr>
            <a:picLocks noChangeAspect="1"/>
          </p:cNvPicPr>
          <p:nvPr/>
        </p:nvPicPr>
        <p:blipFill rotWithShape="1">
          <a:blip r:embed="rId18" cstate="email">
            <a:extLst>
              <a:ext uri="{28A0092B-C50C-407E-A947-70E740481C1C}">
                <a14:useLocalDpi xmlns:a14="http://schemas.microsoft.com/office/drawing/2010/main"/>
              </a:ext>
            </a:extLst>
          </a:blip>
          <a:srcRect/>
          <a:stretch/>
        </p:blipFill>
        <p:spPr>
          <a:xfrm>
            <a:off x="0" y="5530229"/>
            <a:ext cx="6858000" cy="2490609"/>
          </a:xfrm>
          <a:prstGeom prst="rect">
            <a:avLst/>
          </a:prstGeom>
        </p:spPr>
      </p:pic>
      <p:sp>
        <p:nvSpPr>
          <p:cNvPr id="3" name="כותרת 2">
            <a:extLst>
              <a:ext uri="{FF2B5EF4-FFF2-40B4-BE49-F238E27FC236}">
                <a16:creationId xmlns:a16="http://schemas.microsoft.com/office/drawing/2014/main" id="{54BC4F10-E643-29B8-AD4F-6B6DF9DB6A47}"/>
              </a:ext>
            </a:extLst>
          </p:cNvPr>
          <p:cNvSpPr>
            <a:spLocks noGrp="1"/>
          </p:cNvSpPr>
          <p:nvPr>
            <p:ph type="ctrTitle"/>
          </p:nvPr>
        </p:nvSpPr>
        <p:spPr>
          <a:xfrm>
            <a:off x="514350" y="-3448756"/>
            <a:ext cx="5829300" cy="3448756"/>
          </a:xfrm>
        </p:spPr>
        <p:txBody>
          <a:bodyPr vert="horz" lIns="91440" tIns="45720" rIns="91440" bIns="45720" rtlCol="0" anchor="b">
            <a:normAutofit/>
          </a:bodyPr>
          <a:lstStyle/>
          <a:p>
            <a:r>
              <a:rPr lang="he-IL" dirty="0"/>
              <a:t>שער</a:t>
            </a:r>
          </a:p>
        </p:txBody>
      </p:sp>
      <p:pic>
        <p:nvPicPr>
          <p:cNvPr id="12" name="גרפיקה 11">
            <a:extLst>
              <a:ext uri="{FF2B5EF4-FFF2-40B4-BE49-F238E27FC236}">
                <a16:creationId xmlns:a16="http://schemas.microsoft.com/office/drawing/2014/main" id="{A16524F8-7845-533D-789E-69954C46F73A}"/>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2360254" y="803016"/>
            <a:ext cx="437014" cy="530972"/>
          </a:xfrm>
          <a:prstGeom prst="rect">
            <a:avLst/>
          </a:prstGeom>
        </p:spPr>
      </p:pic>
      <p:pic>
        <p:nvPicPr>
          <p:cNvPr id="14" name="תמונה 13" descr="תמונה שמכילה גופן, גרפיקה, לוגו, עיצוב גרפי&#10;&#10;התיאור נוצר באופן אוטומטי">
            <a:extLst>
              <a:ext uri="{FF2B5EF4-FFF2-40B4-BE49-F238E27FC236}">
                <a16:creationId xmlns:a16="http://schemas.microsoft.com/office/drawing/2014/main" id="{8DDB0B11-4077-C8EA-0032-0385374C88F9}"/>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4325284" y="9427351"/>
            <a:ext cx="713705" cy="288631"/>
          </a:xfrm>
          <a:prstGeom prst="rect">
            <a:avLst/>
          </a:prstGeom>
        </p:spPr>
      </p:pic>
      <p:pic>
        <p:nvPicPr>
          <p:cNvPr id="9" name="תמונה 8" descr="תמונה שמכילה גופן, טקסט, גרפיקה, צילום מסך&#10;&#10;התיאור נוצר באופן אוטומטי">
            <a:extLst>
              <a:ext uri="{FF2B5EF4-FFF2-40B4-BE49-F238E27FC236}">
                <a16:creationId xmlns:a16="http://schemas.microsoft.com/office/drawing/2014/main" id="{8D4FE395-2F41-A2D8-FD60-213742DEBD11}"/>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2872015" y="9490211"/>
            <a:ext cx="1152000" cy="162910"/>
          </a:xfrm>
          <a:prstGeom prst="rect">
            <a:avLst/>
          </a:prstGeom>
        </p:spPr>
      </p:pic>
      <p:pic>
        <p:nvPicPr>
          <p:cNvPr id="15" name="תמונה 14" descr="תמונה שמכילה גופן, טקסט, לבן, טיפוגרפיה&#10;&#10;התיאור נוצר באופן אוטומטי">
            <a:extLst>
              <a:ext uri="{FF2B5EF4-FFF2-40B4-BE49-F238E27FC236}">
                <a16:creationId xmlns:a16="http://schemas.microsoft.com/office/drawing/2014/main" id="{D156B876-9DB4-B0C5-6CEA-4A717EF5A607}"/>
              </a:ext>
            </a:extLst>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2861266" y="8821898"/>
            <a:ext cx="1110527" cy="372908"/>
          </a:xfrm>
          <a:prstGeom prst="rect">
            <a:avLst/>
          </a:prstGeom>
        </p:spPr>
      </p:pic>
      <p:pic>
        <p:nvPicPr>
          <p:cNvPr id="11" name="תמונה 10" descr="תמונה שמכילה טקסט, גופן, גרפיקה, לוגו&#10;&#10;התיאור נוצר באופן אוטומטי">
            <a:extLst>
              <a:ext uri="{FF2B5EF4-FFF2-40B4-BE49-F238E27FC236}">
                <a16:creationId xmlns:a16="http://schemas.microsoft.com/office/drawing/2014/main" id="{C4192A2A-8ECC-5606-4C5E-1276D089FD68}"/>
              </a:ext>
            </a:extLst>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27710" y="8161625"/>
            <a:ext cx="534901" cy="566514"/>
          </a:xfrm>
          <a:prstGeom prst="rect">
            <a:avLst/>
          </a:prstGeom>
        </p:spPr>
      </p:pic>
      <p:pic>
        <p:nvPicPr>
          <p:cNvPr id="4" name="Picture 2">
            <a:extLst>
              <a:ext uri="{FF2B5EF4-FFF2-40B4-BE49-F238E27FC236}">
                <a16:creationId xmlns:a16="http://schemas.microsoft.com/office/drawing/2014/main" id="{6096AB71-FE63-DCDF-2640-217C2878140E}"/>
              </a:ext>
            </a:extLst>
          </p:cNvPr>
          <p:cNvPicPr>
            <a:picLocks noChangeAspect="1" noChangeArrowheads="1"/>
          </p:cNvPicPr>
          <p:nvPr/>
        </p:nvPicPr>
        <p:blipFill>
          <a:blip r:embed="rId25" cstate="email">
            <a:extLst>
              <a:ext uri="{28A0092B-C50C-407E-A947-70E740481C1C}">
                <a14:useLocalDpi xmlns:a14="http://schemas.microsoft.com/office/drawing/2010/main"/>
              </a:ext>
            </a:extLst>
          </a:blip>
          <a:srcRect/>
          <a:stretch>
            <a:fillRect/>
          </a:stretch>
        </p:blipFill>
        <p:spPr bwMode="auto">
          <a:xfrm>
            <a:off x="951103" y="8728139"/>
            <a:ext cx="718527" cy="47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תמונה 15" descr="תמונה שמכילה גופן, גרפיקה, משולש, לוגו&#10;&#10;התיאור נוצר באופן אוטומטי">
            <a:extLst>
              <a:ext uri="{FF2B5EF4-FFF2-40B4-BE49-F238E27FC236}">
                <a16:creationId xmlns:a16="http://schemas.microsoft.com/office/drawing/2014/main" id="{ED61F326-EDF8-32AE-2912-3B65049DBF82}"/>
              </a:ext>
            </a:extLst>
          </p:cNvPr>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2072079" y="8287289"/>
            <a:ext cx="886102" cy="315187"/>
          </a:xfrm>
          <a:prstGeom prst="rect">
            <a:avLst/>
          </a:prstGeom>
        </p:spPr>
      </p:pic>
      <p:sp>
        <p:nvSpPr>
          <p:cNvPr id="13" name="מלבן 12">
            <a:extLst>
              <a:ext uri="{FF2B5EF4-FFF2-40B4-BE49-F238E27FC236}">
                <a16:creationId xmlns:a16="http://schemas.microsoft.com/office/drawing/2014/main" id="{727416F9-8278-CBB4-1849-C4B1FCCA6C5A}"/>
              </a:ext>
            </a:extLst>
          </p:cNvPr>
          <p:cNvSpPr/>
          <p:nvPr/>
        </p:nvSpPr>
        <p:spPr>
          <a:xfrm>
            <a:off x="91338" y="0"/>
            <a:ext cx="1370684" cy="666852"/>
          </a:xfrm>
          <a:prstGeom prst="rect">
            <a:avLst/>
          </a:prstGeom>
          <a:solidFill>
            <a:srgbClr val="001F7A"/>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2" name="תמונה 21" descr="תמונה שמכילה גופן, טקסט, גרפיקה, לוגו&#10;&#10;תוכן שנוצר על-ידי בינה מלאכותית עשוי להיות שגוי.">
            <a:extLst>
              <a:ext uri="{FF2B5EF4-FFF2-40B4-BE49-F238E27FC236}">
                <a16:creationId xmlns:a16="http://schemas.microsoft.com/office/drawing/2014/main" id="{E2F56750-2885-EB50-9408-2C7D4F151A5D}"/>
              </a:ext>
            </a:extLst>
          </p:cNvPr>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1888207" y="8795040"/>
            <a:ext cx="718527" cy="426625"/>
          </a:xfrm>
          <a:prstGeom prst="rect">
            <a:avLst/>
          </a:prstGeom>
        </p:spPr>
      </p:pic>
      <p:pic>
        <p:nvPicPr>
          <p:cNvPr id="20" name="תמונה 19" descr="תמונה שמכילה גרפיקה, עיצוב גרפי, גופן, לוגו&#10;&#10;תוכן שנוצר על-ידי בינה מלאכותית עשוי להיות שגוי.">
            <a:extLst>
              <a:ext uri="{FF2B5EF4-FFF2-40B4-BE49-F238E27FC236}">
                <a16:creationId xmlns:a16="http://schemas.microsoft.com/office/drawing/2014/main" id="{DB798DF9-38FD-0B3D-EF4F-68BEAA1251C5}"/>
              </a:ext>
            </a:extLst>
          </p:cNvPr>
          <p:cNvPicPr>
            <a:picLocks noChangeAspect="1"/>
          </p:cNvPicPr>
          <p:nvPr/>
        </p:nvPicPr>
        <p:blipFill>
          <a:blip r:embed="rId28" cstate="email">
            <a:biLevel thresh="25000"/>
            <a:extLst>
              <a:ext uri="{28A0092B-C50C-407E-A947-70E740481C1C}">
                <a14:useLocalDpi xmlns:a14="http://schemas.microsoft.com/office/drawing/2010/main"/>
              </a:ext>
            </a:extLst>
          </a:blip>
          <a:stretch>
            <a:fillRect/>
          </a:stretch>
        </p:blipFill>
        <p:spPr>
          <a:xfrm>
            <a:off x="0" y="270586"/>
            <a:ext cx="1571578" cy="268696"/>
          </a:xfrm>
          <a:prstGeom prst="rect">
            <a:avLst/>
          </a:prstGeom>
        </p:spPr>
      </p:pic>
      <p:pic>
        <p:nvPicPr>
          <p:cNvPr id="17" name="תמונה 16" descr="תמונה שמכילה גרפיקה, גופן, עיצוב גרפי, כחול חשמלי&#10;&#10;תוכן שנוצר על-ידי בינה מלאכותית עשוי להיות שגוי.">
            <a:extLst>
              <a:ext uri="{FF2B5EF4-FFF2-40B4-BE49-F238E27FC236}">
                <a16:creationId xmlns:a16="http://schemas.microsoft.com/office/drawing/2014/main" id="{13241AAD-1EF4-2257-C265-CEED743EFB49}"/>
              </a:ext>
            </a:extLst>
          </p:cNvPr>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5967965" y="9344239"/>
            <a:ext cx="751370" cy="381810"/>
          </a:xfrm>
          <a:prstGeom prst="rect">
            <a:avLst/>
          </a:prstGeom>
        </p:spPr>
      </p:pic>
      <p:sp>
        <p:nvSpPr>
          <p:cNvPr id="2" name="תיבת טקסט 1">
            <a:extLst>
              <a:ext uri="{FF2B5EF4-FFF2-40B4-BE49-F238E27FC236}">
                <a16:creationId xmlns:a16="http://schemas.microsoft.com/office/drawing/2014/main" id="{660A353F-A266-21FC-DF54-F08922FBCA78}"/>
              </a:ext>
            </a:extLst>
          </p:cNvPr>
          <p:cNvSpPr txBox="1"/>
          <p:nvPr/>
        </p:nvSpPr>
        <p:spPr>
          <a:xfrm>
            <a:off x="-172481" y="7624427"/>
            <a:ext cx="4140601" cy="307777"/>
          </a:xfrm>
          <a:prstGeom prst="rect">
            <a:avLst/>
          </a:prstGeom>
          <a:noFill/>
        </p:spPr>
        <p:txBody>
          <a:bodyPr wrap="square" rtlCol="1">
            <a:spAutoFit/>
          </a:bodyPr>
          <a:lstStyle/>
          <a:p>
            <a:r>
              <a:rPr lang="he-IL" sz="1400" dirty="0">
                <a:solidFill>
                  <a:schemeClr val="bg1"/>
                </a:solidFill>
                <a:latin typeface="Segoe UI" panose="020B0502040204020203" pitchFamily="34" charset="0"/>
                <a:cs typeface="Segoe UI" panose="020B0502040204020203" pitchFamily="34" charset="0"/>
              </a:rPr>
              <a:t>מבדקים ללוחמים ולוחמות שנפצעו 'בחרבות ברזל' </a:t>
            </a:r>
          </a:p>
        </p:txBody>
      </p:sp>
      <p:pic>
        <p:nvPicPr>
          <p:cNvPr id="19" name="תמונה 18" descr="לוגו של אלטשולר שחם - גרף ירוק עולה כלפי מעלה עם נקודה כתומה ">
            <a:extLst>
              <a:ext uri="{FF2B5EF4-FFF2-40B4-BE49-F238E27FC236}">
                <a16:creationId xmlns:a16="http://schemas.microsoft.com/office/drawing/2014/main" id="{0A18B041-6E9B-231B-DB82-066920DE1D44}"/>
              </a:ext>
            </a:extLst>
          </p:cNvPr>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130617" y="8786228"/>
            <a:ext cx="655172" cy="466549"/>
          </a:xfrm>
          <a:prstGeom prst="rect">
            <a:avLst/>
          </a:prstGeom>
        </p:spPr>
      </p:pic>
      <p:pic>
        <p:nvPicPr>
          <p:cNvPr id="24" name="תמונה 23" descr="לוגו של ארומה&#10;">
            <a:extLst>
              <a:ext uri="{FF2B5EF4-FFF2-40B4-BE49-F238E27FC236}">
                <a16:creationId xmlns:a16="http://schemas.microsoft.com/office/drawing/2014/main" id="{7A882852-B783-C926-1EB7-66AECD62D8D4}"/>
              </a:ext>
            </a:extLst>
          </p:cNvPr>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6174028" y="8728139"/>
            <a:ext cx="561407" cy="474576"/>
          </a:xfrm>
          <a:prstGeom prst="rect">
            <a:avLst/>
          </a:prstGeom>
        </p:spPr>
      </p:pic>
    </p:spTree>
    <p:extLst>
      <p:ext uri="{BB962C8B-B14F-4D97-AF65-F5344CB8AC3E}">
        <p14:creationId xmlns:p14="http://schemas.microsoft.com/office/powerpoint/2010/main" val="2562408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4FD9B-C29E-4D5F-0962-026C5C0A1FFB}"/>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F24FA7F6-6AED-EC4E-14D1-C0F8C930E32A}"/>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6858000" cy="1470012"/>
          </a:xfrm>
          <a:prstGeom prst="rect">
            <a:avLst/>
          </a:prstGeom>
        </p:spPr>
      </p:pic>
      <p:sp>
        <p:nvSpPr>
          <p:cNvPr id="5" name="TextBox 4">
            <a:extLst>
              <a:ext uri="{FF2B5EF4-FFF2-40B4-BE49-F238E27FC236}">
                <a16:creationId xmlns:a16="http://schemas.microsoft.com/office/drawing/2014/main" id="{06BFFE72-5FCB-8BD5-7784-1310540B2E9D}"/>
              </a:ext>
            </a:extLst>
          </p:cNvPr>
          <p:cNvSpPr txBox="1"/>
          <p:nvPr/>
        </p:nvSpPr>
        <p:spPr>
          <a:xfrm>
            <a:off x="2580724" y="371959"/>
            <a:ext cx="4230705" cy="523220"/>
          </a:xfrm>
          <a:prstGeom prst="rect">
            <a:avLst/>
          </a:prstGeom>
          <a:noFill/>
        </p:spPr>
        <p:txBody>
          <a:bodyPr wrap="square" rtlCol="1">
            <a:spAutoFit/>
          </a:bodyPr>
          <a:lstStyle/>
          <a:p>
            <a:r>
              <a:rPr lang="he-IL" sz="2800" b="1" dirty="0">
                <a:solidFill>
                  <a:schemeClr val="bg1"/>
                </a:solidFill>
                <a:latin typeface="Segoe UI Semilight" panose="020B0402040204020203" pitchFamily="34" charset="0"/>
                <a:cs typeface="Segoe UI Semilight" panose="020B0402040204020203" pitchFamily="34" charset="0"/>
              </a:rPr>
              <a:t>10 חדשות</a:t>
            </a:r>
          </a:p>
        </p:txBody>
      </p:sp>
      <p:sp>
        <p:nvSpPr>
          <p:cNvPr id="7" name="TextBox 15">
            <a:extLst>
              <a:ext uri="{FF2B5EF4-FFF2-40B4-BE49-F238E27FC236}">
                <a16:creationId xmlns:a16="http://schemas.microsoft.com/office/drawing/2014/main" id="{B313A7BD-8B0B-B333-26E1-49D845682AEE}"/>
              </a:ext>
            </a:extLst>
          </p:cNvPr>
          <p:cNvSpPr txBox="1"/>
          <p:nvPr/>
        </p:nvSpPr>
        <p:spPr>
          <a:xfrm>
            <a:off x="3382429" y="1110324"/>
            <a:ext cx="3475571" cy="338554"/>
          </a:xfrm>
          <a:prstGeom prst="rect">
            <a:avLst/>
          </a:prstGeom>
          <a:noFill/>
        </p:spPr>
        <p:txBody>
          <a:bodyPr wrap="square" rtlCol="1">
            <a:spAutoFit/>
          </a:bodyPr>
          <a:lstStyle/>
          <a:p>
            <a:r>
              <a:rPr lang="he-IL" sz="1600" b="1" spc="3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 </a:t>
            </a:r>
          </a:p>
        </p:txBody>
      </p:sp>
      <p:sp>
        <p:nvSpPr>
          <p:cNvPr id="13" name="מקבילית 12">
            <a:extLst>
              <a:ext uri="{FF2B5EF4-FFF2-40B4-BE49-F238E27FC236}">
                <a16:creationId xmlns:a16="http://schemas.microsoft.com/office/drawing/2014/main" id="{646324C3-7C90-38F1-D145-26BC8B553741}"/>
              </a:ext>
            </a:extLst>
          </p:cNvPr>
          <p:cNvSpPr/>
          <p:nvPr/>
        </p:nvSpPr>
        <p:spPr>
          <a:xfrm>
            <a:off x="14991" y="9531705"/>
            <a:ext cx="4197245" cy="390592"/>
          </a:xfrm>
          <a:prstGeom prst="parallelogram">
            <a:avLst>
              <a:gd name="adj" fmla="val 49635"/>
            </a:avLst>
          </a:prstGeom>
          <a:solidFill>
            <a:srgbClr val="9AD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he-IL" sz="1600" b="1" dirty="0">
                <a:solidFill>
                  <a:srgbClr val="001F7A"/>
                </a:solidFill>
                <a:latin typeface="Segoe UI" panose="020B0502040204020203" pitchFamily="34" charset="0"/>
                <a:cs typeface="Segoe UI" panose="020B0502040204020203" pitchFamily="34" charset="0"/>
              </a:rPr>
              <a:t>ינואר 2026 גיליון 123</a:t>
            </a:r>
          </a:p>
        </p:txBody>
      </p:sp>
      <p:pic>
        <p:nvPicPr>
          <p:cNvPr id="16" name="תמונה 15">
            <a:extLst>
              <a:ext uri="{FF2B5EF4-FFF2-40B4-BE49-F238E27FC236}">
                <a16:creationId xmlns:a16="http://schemas.microsoft.com/office/drawing/2014/main" id="{ECB4FD65-AB9A-D36C-DD46-093647061E30}"/>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39836" y="8544252"/>
            <a:ext cx="3657917" cy="1950889"/>
          </a:xfrm>
          <a:prstGeom prst="rect">
            <a:avLst/>
          </a:prstGeom>
        </p:spPr>
      </p:pic>
      <p:sp>
        <p:nvSpPr>
          <p:cNvPr id="10" name="תיבת טקסט 9">
            <a:extLst>
              <a:ext uri="{FF2B5EF4-FFF2-40B4-BE49-F238E27FC236}">
                <a16:creationId xmlns:a16="http://schemas.microsoft.com/office/drawing/2014/main" id="{AFB183DE-FDDC-9904-67FE-B92303175D37}"/>
              </a:ext>
            </a:extLst>
          </p:cNvPr>
          <p:cNvSpPr txBox="1"/>
          <p:nvPr/>
        </p:nvSpPr>
        <p:spPr>
          <a:xfrm>
            <a:off x="84868" y="9134338"/>
            <a:ext cx="3361737" cy="261610"/>
          </a:xfrm>
          <a:prstGeom prst="rect">
            <a:avLst/>
          </a:prstGeom>
          <a:noFill/>
        </p:spPr>
        <p:txBody>
          <a:bodyPr wrap="square">
            <a:spAutoFit/>
          </a:bodyPr>
          <a:lstStyle/>
          <a:p>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 </a:t>
            </a:r>
            <a:endParaRPr lang="he-IL" dirty="0">
              <a:cs typeface="Segoe UI" panose="020B0502040204020203" pitchFamily="34" charset="0"/>
            </a:endParaRPr>
          </a:p>
        </p:txBody>
      </p:sp>
      <p:sp>
        <p:nvSpPr>
          <p:cNvPr id="12" name="תיבת טקסט 11">
            <a:extLst>
              <a:ext uri="{FF2B5EF4-FFF2-40B4-BE49-F238E27FC236}">
                <a16:creationId xmlns:a16="http://schemas.microsoft.com/office/drawing/2014/main" id="{7552F1C6-579D-1592-72CD-E14A6A3540E2}"/>
              </a:ext>
            </a:extLst>
          </p:cNvPr>
          <p:cNvSpPr txBox="1"/>
          <p:nvPr/>
        </p:nvSpPr>
        <p:spPr>
          <a:xfrm>
            <a:off x="3443164" y="1420875"/>
            <a:ext cx="3414836" cy="7533344"/>
          </a:xfrm>
          <a:prstGeom prst="rect">
            <a:avLst/>
          </a:prstGeom>
          <a:noFill/>
        </p:spPr>
        <p:txBody>
          <a:bodyPr wrap="square">
            <a:spAutoFit/>
          </a:bodyPr>
          <a:lstStyle/>
          <a:p>
            <a:pPr marR="0" lvl="0" algn="just" defTabSz="914400" rtl="1" eaLnBrk="1" fontAlgn="auto" latinLnBrk="0" hangingPunct="1">
              <a:lnSpc>
                <a:spcPts val="1700"/>
              </a:lnSpc>
              <a:spcBef>
                <a:spcPts val="0"/>
              </a:spcBef>
              <a:spcAft>
                <a:spcPts val="800"/>
              </a:spcAft>
              <a:buClrTx/>
              <a:buSzTx/>
              <a:tabLst/>
              <a:defRPr/>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טקס מאמנות ומאמנים מצטיינים לשנת 2025 התקיים במכון וינגייט. </a:t>
            </a:r>
          </a:p>
          <a:p>
            <a:pPr marR="0" lvl="0" algn="just" defTabSz="914400" rtl="1" eaLnBrk="1" fontAlgn="auto" latinLnBrk="0" hangingPunct="1">
              <a:lnSpc>
                <a:spcPts val="1700"/>
              </a:lnSpc>
              <a:spcBef>
                <a:spcPts val="0"/>
              </a:spcBef>
              <a:spcAft>
                <a:spcPts val="800"/>
              </a:spcAft>
              <a:buClrTx/>
              <a:buSzTx/>
              <a:tabLst/>
              <a:defRPr/>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המאמנות והמאמנים המצטיינים נבחרו על ידי ועדה ציבורית בראשה עמד רן </a:t>
            </a:r>
            <a:r>
              <a:rPr lang="he-IL" sz="1100" dirty="0" err="1">
                <a:solidFill>
                  <a:srgbClr val="002060"/>
                </a:solidFill>
                <a:latin typeface="Segoe UI" panose="020B0502040204020203" pitchFamily="34" charset="0"/>
                <a:cs typeface="Segoe UI" panose="020B0502040204020203" pitchFamily="34" charset="0"/>
                <a:sym typeface="Wingdings" panose="05000000000000000000" pitchFamily="2" charset="2"/>
              </a:rPr>
              <a:t>קוניק</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 ראש עירית גבעתיים, מחזיק תיק התרבות והספורט במרכז השילטון המקומי. </a:t>
            </a:r>
          </a:p>
          <a:p>
            <a:pPr marR="0" lvl="0" algn="just" defTabSz="914400" rtl="1" eaLnBrk="1" fontAlgn="auto" latinLnBrk="0" hangingPunct="1">
              <a:lnSpc>
                <a:spcPts val="1700"/>
              </a:lnSpc>
              <a:spcBef>
                <a:spcPts val="0"/>
              </a:spcBef>
              <a:spcAft>
                <a:spcPts val="800"/>
              </a:spcAft>
              <a:buClrTx/>
              <a:buSzTx/>
              <a:tabLst/>
              <a:defRPr/>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מתוך 25 מאמנים שנבחרו, תשעה מאמנים קשורים לספורט הפראלימפי. </a:t>
            </a:r>
          </a:p>
          <a:p>
            <a:pPr marR="0" lvl="0" algn="just" defTabSz="914400" rtl="1" eaLnBrk="1" fontAlgn="auto" latinLnBrk="0" hangingPunct="1">
              <a:lnSpc>
                <a:spcPts val="1700"/>
              </a:lnSpc>
              <a:spcBef>
                <a:spcPts val="0"/>
              </a:spcBef>
              <a:spcAft>
                <a:spcPts val="800"/>
              </a:spcAft>
              <a:buClrTx/>
              <a:buSzTx/>
              <a:tabLst/>
              <a:defRPr/>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שני מאמנים ותיקים קיבלו, פרס על מפעל חיים. מאמן השחייה </a:t>
            </a: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נח רם</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 ומאמן הכדורסל </a:t>
            </a: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שמעון שלח</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 הפרס ניתן על תרומתם יוצאת הדופן והמתמשכת לספורט הישראלי ולפיתוח ענף הכדורסל וענף השחייה הפראלימפיים. </a:t>
            </a:r>
          </a:p>
          <a:p>
            <a:pPr marR="0" lvl="0" algn="just" defTabSz="914400" rtl="1" eaLnBrk="1" fontAlgn="auto" latinLnBrk="0" hangingPunct="1">
              <a:lnSpc>
                <a:spcPts val="1700"/>
              </a:lnSpc>
              <a:spcBef>
                <a:spcPts val="0"/>
              </a:spcBef>
              <a:spcAft>
                <a:spcPts val="800"/>
              </a:spcAft>
              <a:buClrTx/>
              <a:buSzTx/>
              <a:tabLst/>
              <a:defRPr/>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באות הצטיינות על החדשנות בשיטות אימון זכה מאמן הבדמינטון </a:t>
            </a: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ראובן מוזס. </a:t>
            </a:r>
          </a:p>
          <a:p>
            <a:pPr marR="0" lvl="0" algn="just" defTabSz="914400" rtl="1" eaLnBrk="1" fontAlgn="auto" latinLnBrk="0" hangingPunct="1">
              <a:lnSpc>
                <a:spcPts val="1700"/>
              </a:lnSpc>
              <a:spcBef>
                <a:spcPts val="0"/>
              </a:spcBef>
              <a:spcAft>
                <a:spcPts val="800"/>
              </a:spcAft>
              <a:buClrTx/>
              <a:buSzTx/>
              <a:tabLst/>
              <a:defRPr/>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על הצטיינות בקידום מקצועי קיבל את האות, מאמן הטאקוונדו </a:t>
            </a: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יחיעם שרעבי</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a:t>
            </a:r>
          </a:p>
          <a:p>
            <a:pPr marR="0" lvl="0" algn="just" defTabSz="914400" rtl="1" eaLnBrk="1" fontAlgn="auto" latinLnBrk="0" hangingPunct="1">
              <a:lnSpc>
                <a:spcPts val="1700"/>
              </a:lnSpc>
              <a:spcBef>
                <a:spcPts val="0"/>
              </a:spcBef>
              <a:spcAft>
                <a:spcPts val="800"/>
              </a:spcAft>
              <a:buClrTx/>
              <a:buSzTx/>
              <a:tabLst/>
              <a:defRPr/>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באות הצטיינות על קידום נשים זכה מאמן הכדורשער </a:t>
            </a: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אריאל </a:t>
            </a:r>
            <a:r>
              <a:rPr lang="he-IL" sz="1100" b="1" dirty="0" err="1">
                <a:solidFill>
                  <a:srgbClr val="002060"/>
                </a:solidFill>
                <a:latin typeface="Segoe UI" panose="020B0502040204020203" pitchFamily="34" charset="0"/>
                <a:cs typeface="Segoe UI" panose="020B0502040204020203" pitchFamily="34" charset="0"/>
                <a:sym typeface="Wingdings" panose="05000000000000000000" pitchFamily="2" charset="2"/>
              </a:rPr>
              <a:t>פוארטה</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a:t>
            </a:r>
          </a:p>
          <a:p>
            <a:pPr marR="0" lvl="0" algn="just" defTabSz="914400" rtl="1" eaLnBrk="1" fontAlgn="auto" latinLnBrk="0" hangingPunct="1">
              <a:lnSpc>
                <a:spcPts val="1700"/>
              </a:lnSpc>
              <a:spcBef>
                <a:spcPts val="0"/>
              </a:spcBef>
              <a:spcAft>
                <a:spcPts val="800"/>
              </a:spcAft>
              <a:buClrTx/>
              <a:buSzTx/>
              <a:tabLst/>
              <a:defRPr/>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פרס על מצוינות בקידום פעילות חינוכית ניתן למאמן הטניס הוותיק </a:t>
            </a: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קובי וינר</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 מאמן הקשתות </a:t>
            </a:r>
            <a:r>
              <a:rPr lang="he-IL" sz="1100" b="1" dirty="0" err="1">
                <a:solidFill>
                  <a:srgbClr val="002060"/>
                </a:solidFill>
                <a:latin typeface="Segoe UI" panose="020B0502040204020203" pitchFamily="34" charset="0"/>
                <a:cs typeface="Segoe UI" panose="020B0502040204020203" pitchFamily="34" charset="0"/>
                <a:sym typeface="Wingdings" panose="05000000000000000000" pitchFamily="2" charset="2"/>
              </a:rPr>
              <a:t>ענאד</a:t>
            </a: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 חטיב</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 מאמנת הג'ודו לילדים ובני נוער עם לקויות ראייה ועיוורון </a:t>
            </a: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ירדן מאירסון</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 ומאמן הג'ודו </a:t>
            </a: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אבי אגר</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a:t>
            </a:r>
          </a:p>
          <a:p>
            <a:pPr marR="0" lvl="0" algn="just" defTabSz="914400" rtl="1" eaLnBrk="1" fontAlgn="auto" latinLnBrk="0" hangingPunct="1">
              <a:lnSpc>
                <a:spcPts val="1700"/>
              </a:lnSpc>
              <a:spcBef>
                <a:spcPts val="0"/>
              </a:spcBef>
              <a:spcAft>
                <a:spcPts val="800"/>
              </a:spcAft>
              <a:buClrTx/>
              <a:buSzTx/>
              <a:tabLst/>
              <a:defRPr/>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בין מגישי האותות למאמנים המצטיינים: מנכ"ל משרד הספורט </a:t>
            </a: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כפיר כהן</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 ח"כ </a:t>
            </a: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סימון דוידסון </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מ"מ יו"ר הכנסת ויו"ר ועדת המשנה לספורט, ד״ר </a:t>
            </a: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רון </a:t>
            </a:r>
            <a:r>
              <a:rPr lang="he-IL" sz="1100" b="1" dirty="0" err="1">
                <a:solidFill>
                  <a:srgbClr val="002060"/>
                </a:solidFill>
                <a:latin typeface="Segoe UI" panose="020B0502040204020203" pitchFamily="34" charset="0"/>
                <a:cs typeface="Segoe UI" panose="020B0502040204020203" pitchFamily="34" charset="0"/>
                <a:sym typeface="Wingdings" panose="05000000000000000000" pitchFamily="2" charset="2"/>
              </a:rPr>
              <a:t>בולוטין</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 המנהל המקצועי של ההתאחדות והוועד </a:t>
            </a: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ואורי שפר </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מנכ"ל איגוד המאמנים הישראלי. </a:t>
            </a:r>
          </a:p>
          <a:p>
            <a:pPr marR="0" lvl="0" algn="just" defTabSz="914400" rtl="1" eaLnBrk="1" fontAlgn="auto" latinLnBrk="0" hangingPunct="1">
              <a:lnSpc>
                <a:spcPts val="1700"/>
              </a:lnSpc>
              <a:spcBef>
                <a:spcPts val="0"/>
              </a:spcBef>
              <a:spcAft>
                <a:spcPts val="800"/>
              </a:spcAft>
              <a:buClrTx/>
              <a:buSzTx/>
              <a:tabLst/>
              <a:defRPr/>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אורח הכבוד באירוע היה </a:t>
            </a: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אורי </a:t>
            </a:r>
            <a:r>
              <a:rPr lang="he-IL" sz="1100" b="1" dirty="0" err="1">
                <a:solidFill>
                  <a:srgbClr val="002060"/>
                </a:solidFill>
                <a:latin typeface="Segoe UI" panose="020B0502040204020203" pitchFamily="34" charset="0"/>
                <a:cs typeface="Segoe UI" panose="020B0502040204020203" pitchFamily="34" charset="0"/>
                <a:sym typeface="Wingdings" panose="05000000000000000000" pitchFamily="2" charset="2"/>
              </a:rPr>
              <a:t>אפק</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 ספורטאי ומאמן לאומי, שופט בינלאומי, שכיהן כמנכ"ל הוועד האולימפי, שזכה הלאות הוקרה מיוחד.</a:t>
            </a:r>
          </a:p>
        </p:txBody>
      </p:sp>
      <p:sp>
        <p:nvSpPr>
          <p:cNvPr id="6" name="כותרת 5">
            <a:extLst>
              <a:ext uri="{FF2B5EF4-FFF2-40B4-BE49-F238E27FC236}">
                <a16:creationId xmlns:a16="http://schemas.microsoft.com/office/drawing/2014/main" id="{81C13DF8-F3CE-22B3-A6B0-029A5FB247B8}"/>
              </a:ext>
            </a:extLst>
          </p:cNvPr>
          <p:cNvSpPr>
            <a:spLocks noGrp="1"/>
          </p:cNvSpPr>
          <p:nvPr>
            <p:ph type="title"/>
          </p:nvPr>
        </p:nvSpPr>
        <p:spPr>
          <a:xfrm>
            <a:off x="471488" y="-1914702"/>
            <a:ext cx="5915025" cy="1914702"/>
          </a:xfrm>
        </p:spPr>
        <p:txBody>
          <a:bodyPr vert="horz" lIns="91440" tIns="45720" rIns="91440" bIns="45720" rtlCol="0" anchor="b">
            <a:normAutofit/>
          </a:bodyPr>
          <a:lstStyle/>
          <a:p>
            <a:r>
              <a:rPr lang="he-IL" dirty="0"/>
              <a:t>חדשות</a:t>
            </a:r>
          </a:p>
        </p:txBody>
      </p:sp>
      <p:sp>
        <p:nvSpPr>
          <p:cNvPr id="14" name="מקבילית 13">
            <a:extLst>
              <a:ext uri="{FF2B5EF4-FFF2-40B4-BE49-F238E27FC236}">
                <a16:creationId xmlns:a16="http://schemas.microsoft.com/office/drawing/2014/main" id="{830E2DCD-9DCE-562F-0A9F-40782419E50A}"/>
              </a:ext>
              <a:ext uri="{C183D7F6-B498-43B3-948B-1728B52AA6E4}">
                <adec:decorative xmlns:adec="http://schemas.microsoft.com/office/drawing/2017/decorative" val="1"/>
              </a:ext>
            </a:extLst>
          </p:cNvPr>
          <p:cNvSpPr/>
          <p:nvPr/>
        </p:nvSpPr>
        <p:spPr>
          <a:xfrm>
            <a:off x="3830810" y="1085975"/>
            <a:ext cx="3475570" cy="334900"/>
          </a:xfrm>
          <a:prstGeom prst="parallelogram">
            <a:avLst>
              <a:gd name="adj" fmla="val 74382"/>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rgbClr val="7030A0"/>
              </a:solidFill>
              <a:cs typeface="Segoe UI" panose="020B0502040204020203" pitchFamily="34" charset="0"/>
            </a:endParaRPr>
          </a:p>
        </p:txBody>
      </p:sp>
      <p:sp>
        <p:nvSpPr>
          <p:cNvPr id="15" name="תיבת טקסט 14">
            <a:extLst>
              <a:ext uri="{FF2B5EF4-FFF2-40B4-BE49-F238E27FC236}">
                <a16:creationId xmlns:a16="http://schemas.microsoft.com/office/drawing/2014/main" id="{CFF2E127-F915-B175-E9C2-CD2FA8C106B5}"/>
              </a:ext>
            </a:extLst>
          </p:cNvPr>
          <p:cNvSpPr txBox="1"/>
          <p:nvPr/>
        </p:nvSpPr>
        <p:spPr>
          <a:xfrm>
            <a:off x="3918622" y="992881"/>
            <a:ext cx="3004694" cy="415819"/>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lang="he-IL" sz="1600" b="1"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מאמנים מצטיינים</a:t>
            </a:r>
            <a:endParaRPr kumimoji="0" lang="he-IL" sz="1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Segoe UI" panose="020B0502040204020203" pitchFamily="34" charset="0"/>
              <a:cs typeface="Segoe UI" panose="020B0502040204020203" pitchFamily="34" charset="0"/>
            </a:endParaRPr>
          </a:p>
        </p:txBody>
      </p:sp>
      <p:sp>
        <p:nvSpPr>
          <p:cNvPr id="2" name="מלבן 1">
            <a:extLst>
              <a:ext uri="{FF2B5EF4-FFF2-40B4-BE49-F238E27FC236}">
                <a16:creationId xmlns:a16="http://schemas.microsoft.com/office/drawing/2014/main" id="{64D09DDD-7204-796B-132E-328297AF15D8}"/>
              </a:ext>
            </a:extLst>
          </p:cNvPr>
          <p:cNvSpPr/>
          <p:nvPr/>
        </p:nvSpPr>
        <p:spPr>
          <a:xfrm>
            <a:off x="219188" y="182880"/>
            <a:ext cx="1163313" cy="5736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7" name="תמונה 16" descr="תמונה שמכילה טקסט, גופן, גרפיקה, לוגו&#10;&#10;תוכן שנוצר על-ידי בינה מלאכותית עשוי להיות שגוי.">
            <a:extLst>
              <a:ext uri="{FF2B5EF4-FFF2-40B4-BE49-F238E27FC236}">
                <a16:creationId xmlns:a16="http://schemas.microsoft.com/office/drawing/2014/main" id="{ED1C648D-D6A7-6272-B388-8B54DCED035C}"/>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92600" y="409695"/>
            <a:ext cx="1277469" cy="239188"/>
          </a:xfrm>
          <a:prstGeom prst="rect">
            <a:avLst/>
          </a:prstGeom>
        </p:spPr>
      </p:pic>
      <p:sp>
        <p:nvSpPr>
          <p:cNvPr id="25" name="תיבת טקסט 24">
            <a:extLst>
              <a:ext uri="{FF2B5EF4-FFF2-40B4-BE49-F238E27FC236}">
                <a16:creationId xmlns:a16="http://schemas.microsoft.com/office/drawing/2014/main" id="{5E29F633-6850-8DBA-7F87-35BF5D821EA9}"/>
              </a:ext>
            </a:extLst>
          </p:cNvPr>
          <p:cNvSpPr txBox="1"/>
          <p:nvPr/>
        </p:nvSpPr>
        <p:spPr>
          <a:xfrm>
            <a:off x="75797" y="2425678"/>
            <a:ext cx="3306632" cy="4221540"/>
          </a:xfrm>
          <a:prstGeom prst="rect">
            <a:avLst/>
          </a:prstGeom>
          <a:solidFill>
            <a:schemeClr val="accent1">
              <a:lumMod val="20000"/>
              <a:lumOff val="80000"/>
            </a:schemeClr>
          </a:solidFill>
        </p:spPr>
        <p:txBody>
          <a:bodyPr wrap="square">
            <a:spAutoFit/>
          </a:bodyPr>
          <a:lstStyle/>
          <a:p>
            <a:pPr algn="just">
              <a:lnSpc>
                <a:spcPts val="1800"/>
              </a:lnSpc>
            </a:pP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תהליך הבחירה במאמנים המצטיינים</a:t>
            </a:r>
          </a:p>
          <a:p>
            <a:pPr algn="just">
              <a:lnSpc>
                <a:spcPts val="1800"/>
              </a:lnSpc>
            </a:pP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רוני </a:t>
            </a:r>
            <a:r>
              <a:rPr lang="he-IL" sz="1100" b="1" dirty="0" err="1">
                <a:solidFill>
                  <a:srgbClr val="002060"/>
                </a:solidFill>
                <a:latin typeface="Segoe UI" panose="020B0502040204020203" pitchFamily="34" charset="0"/>
                <a:cs typeface="Segoe UI" panose="020B0502040204020203" pitchFamily="34" charset="0"/>
                <a:sym typeface="Wingdings" panose="05000000000000000000" pitchFamily="2" charset="2"/>
              </a:rPr>
              <a:t>יבזורי</a:t>
            </a: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 </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שייצגה את הוועד וההתאחדות סיפרה על  מאחורי הקלעים של בחירת המאמנים המצטיינים. "בחירת המאמנים המצטיינים אינה מסתכמת בטקס מרגש היא תוצאה של תהליך ארוך ומעמיק. </a:t>
            </a:r>
          </a:p>
          <a:p>
            <a:pPr algn="just">
              <a:lnSpc>
                <a:spcPts val="1800"/>
              </a:lnSpc>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כוועדה, נפגשנו מספר פעמים כדי לדון במועמדים, עברנו על עשרות מכתבי המלצה שהגיעו וכל המלצה סיפרה סיפור של השקעה, מקצועיות והשראה. </a:t>
            </a:r>
          </a:p>
          <a:p>
            <a:pPr algn="just">
              <a:lnSpc>
                <a:spcPts val="1800"/>
              </a:lnSpc>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הדיונים כללו מעבר על המלצות של מאמנים אולימפיים, פראלימפיים </a:t>
            </a:r>
            <a:r>
              <a:rPr lang="he-IL" sz="1100" dirty="0" err="1">
                <a:solidFill>
                  <a:srgbClr val="002060"/>
                </a:solidFill>
                <a:latin typeface="Segoe UI" panose="020B0502040204020203" pitchFamily="34" charset="0"/>
                <a:cs typeface="Segoe UI" panose="020B0502040204020203" pitchFamily="34" charset="0"/>
                <a:sym typeface="Wingdings" panose="05000000000000000000" pitchFamily="2" charset="2"/>
              </a:rPr>
              <a:t>ומאיל"ת</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 והיה חשוב לנו לתת מקום לכל תחום ולבחון את התרומה האמיתית של כל אחד לעולם הספורט. </a:t>
            </a:r>
          </a:p>
          <a:p>
            <a:pPr algn="just">
              <a:lnSpc>
                <a:spcPts val="1800"/>
              </a:lnSpc>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רק לאחר מחשבה רבה ושיח מקצועי, נבחרו המאמנים שבלטו לא רק בהישגים, אלא גם בערכים ובאופן שבו הם משפיעים על הדור הבא. </a:t>
            </a:r>
          </a:p>
          <a:p>
            <a:pPr algn="just">
              <a:lnSpc>
                <a:spcPts val="1800"/>
              </a:lnSpc>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הבחירה הזו היא עדות לכך שמאחורי כל מדליה עומד אדם שמקדיש את חייו להצלחה של אחרים וזה מה שהופך אותם למצטיינים באמת".</a:t>
            </a:r>
          </a:p>
        </p:txBody>
      </p:sp>
      <p:sp>
        <p:nvSpPr>
          <p:cNvPr id="3" name="TextBox 15">
            <a:extLst>
              <a:ext uri="{FF2B5EF4-FFF2-40B4-BE49-F238E27FC236}">
                <a16:creationId xmlns:a16="http://schemas.microsoft.com/office/drawing/2014/main" id="{C0BF2B91-0292-C35E-DA88-61FF15AEB6AD}"/>
              </a:ext>
            </a:extLst>
          </p:cNvPr>
          <p:cNvSpPr txBox="1"/>
          <p:nvPr/>
        </p:nvSpPr>
        <p:spPr>
          <a:xfrm>
            <a:off x="-121449" y="2067005"/>
            <a:ext cx="3475571" cy="338554"/>
          </a:xfrm>
          <a:prstGeom prst="rect">
            <a:avLst/>
          </a:prstGeom>
          <a:noFill/>
        </p:spPr>
        <p:txBody>
          <a:bodyPr wrap="square" rtlCol="1">
            <a:spAutoFit/>
          </a:bodyPr>
          <a:lstStyle/>
          <a:p>
            <a:r>
              <a:rPr lang="he-IL" sz="1600" b="1" spc="3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 </a:t>
            </a:r>
          </a:p>
        </p:txBody>
      </p:sp>
      <p:sp>
        <p:nvSpPr>
          <p:cNvPr id="9" name="תיבת טקסט 8">
            <a:extLst>
              <a:ext uri="{FF2B5EF4-FFF2-40B4-BE49-F238E27FC236}">
                <a16:creationId xmlns:a16="http://schemas.microsoft.com/office/drawing/2014/main" id="{F2280280-7EE1-18A9-6B65-0D74A34A0B06}"/>
              </a:ext>
            </a:extLst>
          </p:cNvPr>
          <p:cNvSpPr txBox="1"/>
          <p:nvPr/>
        </p:nvSpPr>
        <p:spPr>
          <a:xfrm>
            <a:off x="-42988" y="1913116"/>
            <a:ext cx="3500438" cy="307777"/>
          </a:xfrm>
          <a:prstGeom prst="rect">
            <a:avLst/>
          </a:prstGeom>
          <a:solidFill>
            <a:srgbClr val="00B0F0">
              <a:alpha val="58000"/>
            </a:srgbClr>
          </a:solidFill>
        </p:spPr>
        <p:txBody>
          <a:bodyPr wrap="square" lIns="0" rIns="0" rtlCol="0">
            <a:spAutoFit/>
          </a:bodyPr>
          <a:lstStyle/>
          <a:p>
            <a:pPr algn="ctr"/>
            <a:r>
              <a:rPr lang="he-IL" sz="1400" b="1" dirty="0">
                <a:solidFill>
                  <a:srgbClr val="002060"/>
                </a:solidFill>
                <a:latin typeface="Calibri" panose="020F0502020204030204" pitchFamily="34" charset="0"/>
                <a:cs typeface="Calibri" panose="020F0502020204030204" pitchFamily="34" charset="0"/>
              </a:rPr>
              <a:t>שיבא</a:t>
            </a:r>
            <a:r>
              <a:rPr lang="he-IL" sz="1400" dirty="0">
                <a:solidFill>
                  <a:srgbClr val="002060"/>
                </a:solidFill>
                <a:latin typeface="Calibri" panose="020F0502020204030204" pitchFamily="34" charset="0"/>
                <a:cs typeface="Calibri" panose="020F0502020204030204" pitchFamily="34" charset="0"/>
              </a:rPr>
              <a:t> שותפים לקידום הספורט הפראלימפי</a:t>
            </a:r>
            <a:endParaRPr lang="x-none" sz="1400" dirty="0">
              <a:solidFill>
                <a:srgbClr val="002060"/>
              </a:solidFill>
              <a:latin typeface="Calibri" panose="020F0502020204030204" pitchFamily="34" charset="0"/>
              <a:cs typeface="Calibri" panose="020F0502020204030204" pitchFamily="34" charset="0"/>
            </a:endParaRPr>
          </a:p>
        </p:txBody>
      </p:sp>
      <p:pic>
        <p:nvPicPr>
          <p:cNvPr id="18" name="Picture 6" descr="לוגו שיבא תל השומר – עיר הבריאות ובית החולים של המדינה">
            <a:extLst>
              <a:ext uri="{FF2B5EF4-FFF2-40B4-BE49-F238E27FC236}">
                <a16:creationId xmlns:a16="http://schemas.microsoft.com/office/drawing/2014/main" id="{84014DDC-ADB6-D3AE-762C-4D2EA67B974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81614" y="1161017"/>
            <a:ext cx="1537210" cy="721634"/>
          </a:xfrm>
          <a:prstGeom prst="rect">
            <a:avLst/>
          </a:prstGeom>
          <a:noFill/>
          <a:extLst>
            <a:ext uri="{909E8E84-426E-40DD-AFC4-6F175D3DCCD1}">
              <a14:hiddenFill xmlns:a14="http://schemas.microsoft.com/office/drawing/2010/main">
                <a:solidFill>
                  <a:srgbClr val="FFFFFF"/>
                </a:solidFill>
              </a14:hiddenFill>
            </a:ext>
          </a:extLst>
        </p:spPr>
      </p:pic>
      <p:pic>
        <p:nvPicPr>
          <p:cNvPr id="11" name="תמונה 10" descr="שורת אנשים עם תעודות בצילום משותף">
            <a:extLst>
              <a:ext uri="{FF2B5EF4-FFF2-40B4-BE49-F238E27FC236}">
                <a16:creationId xmlns:a16="http://schemas.microsoft.com/office/drawing/2014/main" id="{E02984D6-E013-FE97-725A-A434C0B0542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797" y="6772632"/>
            <a:ext cx="3321843" cy="2214562"/>
          </a:xfrm>
          <a:prstGeom prst="rect">
            <a:avLst/>
          </a:prstGeom>
        </p:spPr>
      </p:pic>
      <p:sp>
        <p:nvSpPr>
          <p:cNvPr id="20" name="תיבת טקסט 19">
            <a:extLst>
              <a:ext uri="{FF2B5EF4-FFF2-40B4-BE49-F238E27FC236}">
                <a16:creationId xmlns:a16="http://schemas.microsoft.com/office/drawing/2014/main" id="{F445BC79-4BBD-E563-7BFA-A07AB86E437C}"/>
              </a:ext>
            </a:extLst>
          </p:cNvPr>
          <p:cNvSpPr txBox="1"/>
          <p:nvPr/>
        </p:nvSpPr>
        <p:spPr>
          <a:xfrm>
            <a:off x="92599" y="9033523"/>
            <a:ext cx="3313171" cy="261610"/>
          </a:xfrm>
          <a:prstGeom prst="rect">
            <a:avLst/>
          </a:prstGeom>
          <a:noFill/>
        </p:spPr>
        <p:txBody>
          <a:bodyPr wrap="square">
            <a:spAutoFit/>
          </a:bodyPr>
          <a:lstStyle/>
          <a:p>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צלם: רפי כחלון</a:t>
            </a:r>
            <a:endParaRPr lang="he-IL" dirty="0"/>
          </a:p>
        </p:txBody>
      </p:sp>
    </p:spTree>
    <p:extLst>
      <p:ext uri="{BB962C8B-B14F-4D97-AF65-F5344CB8AC3E}">
        <p14:creationId xmlns:p14="http://schemas.microsoft.com/office/powerpoint/2010/main" val="1059485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80B7F-5EAD-26BA-907B-FD4EE29F9A02}"/>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40B3B220-97F1-7A6D-2EBC-A35BC64072E6}"/>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6858000" cy="1470012"/>
          </a:xfrm>
          <a:prstGeom prst="rect">
            <a:avLst/>
          </a:prstGeom>
        </p:spPr>
      </p:pic>
      <p:sp>
        <p:nvSpPr>
          <p:cNvPr id="5" name="TextBox 4">
            <a:extLst>
              <a:ext uri="{FF2B5EF4-FFF2-40B4-BE49-F238E27FC236}">
                <a16:creationId xmlns:a16="http://schemas.microsoft.com/office/drawing/2014/main" id="{36DD3243-AA09-A439-8CD6-D939ABC7E722}"/>
              </a:ext>
            </a:extLst>
          </p:cNvPr>
          <p:cNvSpPr txBox="1"/>
          <p:nvPr/>
        </p:nvSpPr>
        <p:spPr>
          <a:xfrm>
            <a:off x="2580724" y="371959"/>
            <a:ext cx="4230705" cy="523220"/>
          </a:xfrm>
          <a:prstGeom prst="rect">
            <a:avLst/>
          </a:prstGeom>
          <a:noFill/>
        </p:spPr>
        <p:txBody>
          <a:bodyPr wrap="square" rtlCol="1">
            <a:spAutoFit/>
          </a:bodyPr>
          <a:lstStyle/>
          <a:p>
            <a:r>
              <a:rPr lang="he-IL" sz="2800" b="1" dirty="0">
                <a:solidFill>
                  <a:schemeClr val="bg1"/>
                </a:solidFill>
                <a:latin typeface="Segoe UI Semilight" panose="020B0402040204020203" pitchFamily="34" charset="0"/>
                <a:cs typeface="Segoe UI Semilight" panose="020B0402040204020203" pitchFamily="34" charset="0"/>
              </a:rPr>
              <a:t>11 חדשות</a:t>
            </a:r>
          </a:p>
        </p:txBody>
      </p:sp>
      <p:sp>
        <p:nvSpPr>
          <p:cNvPr id="7" name="TextBox 15">
            <a:extLst>
              <a:ext uri="{FF2B5EF4-FFF2-40B4-BE49-F238E27FC236}">
                <a16:creationId xmlns:a16="http://schemas.microsoft.com/office/drawing/2014/main" id="{C14C7B46-1519-5493-0BDF-9C61FD288B10}"/>
              </a:ext>
            </a:extLst>
          </p:cNvPr>
          <p:cNvSpPr txBox="1"/>
          <p:nvPr/>
        </p:nvSpPr>
        <p:spPr>
          <a:xfrm>
            <a:off x="3382429" y="1110324"/>
            <a:ext cx="3475571" cy="338554"/>
          </a:xfrm>
          <a:prstGeom prst="rect">
            <a:avLst/>
          </a:prstGeom>
          <a:noFill/>
        </p:spPr>
        <p:txBody>
          <a:bodyPr wrap="square" rtlCol="1">
            <a:spAutoFit/>
          </a:bodyPr>
          <a:lstStyle/>
          <a:p>
            <a:r>
              <a:rPr lang="he-IL" sz="1600" b="1" spc="3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 </a:t>
            </a:r>
          </a:p>
        </p:txBody>
      </p:sp>
      <p:sp>
        <p:nvSpPr>
          <p:cNvPr id="13" name="מקבילית 12">
            <a:extLst>
              <a:ext uri="{FF2B5EF4-FFF2-40B4-BE49-F238E27FC236}">
                <a16:creationId xmlns:a16="http://schemas.microsoft.com/office/drawing/2014/main" id="{3F6C7B34-7DB5-E17E-C0C2-77152B0A1243}"/>
              </a:ext>
            </a:extLst>
          </p:cNvPr>
          <p:cNvSpPr/>
          <p:nvPr/>
        </p:nvSpPr>
        <p:spPr>
          <a:xfrm>
            <a:off x="14991" y="9531705"/>
            <a:ext cx="4197245" cy="390592"/>
          </a:xfrm>
          <a:prstGeom prst="parallelogram">
            <a:avLst>
              <a:gd name="adj" fmla="val 49635"/>
            </a:avLst>
          </a:prstGeom>
          <a:solidFill>
            <a:srgbClr val="9AD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he-IL" sz="1600" b="1" dirty="0">
                <a:solidFill>
                  <a:srgbClr val="001F7A"/>
                </a:solidFill>
                <a:latin typeface="Segoe UI" panose="020B0502040204020203" pitchFamily="34" charset="0"/>
                <a:cs typeface="Segoe UI" panose="020B0502040204020203" pitchFamily="34" charset="0"/>
              </a:rPr>
              <a:t>ינואר 2026 גיליון 123</a:t>
            </a:r>
          </a:p>
        </p:txBody>
      </p:sp>
      <p:pic>
        <p:nvPicPr>
          <p:cNvPr id="16" name="תמונה 15">
            <a:extLst>
              <a:ext uri="{FF2B5EF4-FFF2-40B4-BE49-F238E27FC236}">
                <a16:creationId xmlns:a16="http://schemas.microsoft.com/office/drawing/2014/main" id="{9193B6A6-3B09-7C7E-024C-BC35CFD172E8}"/>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39836" y="8544252"/>
            <a:ext cx="3657917" cy="1950889"/>
          </a:xfrm>
          <a:prstGeom prst="rect">
            <a:avLst/>
          </a:prstGeom>
        </p:spPr>
      </p:pic>
      <p:sp>
        <p:nvSpPr>
          <p:cNvPr id="10" name="תיבת טקסט 9">
            <a:extLst>
              <a:ext uri="{FF2B5EF4-FFF2-40B4-BE49-F238E27FC236}">
                <a16:creationId xmlns:a16="http://schemas.microsoft.com/office/drawing/2014/main" id="{3DD11B2C-C43D-E3F9-80DD-1DAB7680F265}"/>
              </a:ext>
            </a:extLst>
          </p:cNvPr>
          <p:cNvSpPr txBox="1"/>
          <p:nvPr/>
        </p:nvSpPr>
        <p:spPr>
          <a:xfrm>
            <a:off x="84868" y="9134338"/>
            <a:ext cx="3361737" cy="261610"/>
          </a:xfrm>
          <a:prstGeom prst="rect">
            <a:avLst/>
          </a:prstGeom>
          <a:noFill/>
        </p:spPr>
        <p:txBody>
          <a:bodyPr wrap="square">
            <a:spAutoFit/>
          </a:bodyPr>
          <a:lstStyle/>
          <a:p>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 </a:t>
            </a:r>
            <a:endParaRPr lang="he-IL" dirty="0">
              <a:cs typeface="Segoe UI" panose="020B0502040204020203" pitchFamily="34" charset="0"/>
            </a:endParaRPr>
          </a:p>
        </p:txBody>
      </p:sp>
      <p:sp>
        <p:nvSpPr>
          <p:cNvPr id="12" name="תיבת טקסט 11">
            <a:extLst>
              <a:ext uri="{FF2B5EF4-FFF2-40B4-BE49-F238E27FC236}">
                <a16:creationId xmlns:a16="http://schemas.microsoft.com/office/drawing/2014/main" id="{1DCEDE74-D901-6555-A014-38C14D591426}"/>
              </a:ext>
            </a:extLst>
          </p:cNvPr>
          <p:cNvSpPr txBox="1"/>
          <p:nvPr/>
        </p:nvSpPr>
        <p:spPr>
          <a:xfrm>
            <a:off x="3443164" y="1420875"/>
            <a:ext cx="3414836" cy="7667997"/>
          </a:xfrm>
          <a:prstGeom prst="rect">
            <a:avLst/>
          </a:prstGeom>
          <a:noFill/>
        </p:spPr>
        <p:txBody>
          <a:bodyPr wrap="square">
            <a:spAutoFit/>
          </a:bodyPr>
          <a:lstStyle/>
          <a:p>
            <a:pPr marR="0" lvl="0" algn="just" defTabSz="914400" rtl="1" eaLnBrk="1" fontAlgn="auto" latinLnBrk="0" hangingPunct="1">
              <a:lnSpc>
                <a:spcPts val="1900"/>
              </a:lnSpc>
              <a:spcBef>
                <a:spcPts val="0"/>
              </a:spcBef>
              <a:spcAft>
                <a:spcPts val="800"/>
              </a:spcAft>
              <a:buClrTx/>
              <a:buSzTx/>
              <a:tabLst/>
              <a:defRPr/>
            </a:pP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פעילות ברשתות החברתיות</a:t>
            </a:r>
          </a:p>
          <a:p>
            <a:pPr marR="0" lvl="0" algn="just" defTabSz="914400" rtl="1" eaLnBrk="1" fontAlgn="auto" latinLnBrk="0" hangingPunct="1">
              <a:lnSpc>
                <a:spcPts val="1900"/>
              </a:lnSpc>
              <a:spcBef>
                <a:spcPts val="0"/>
              </a:spcBef>
              <a:spcAft>
                <a:spcPts val="800"/>
              </a:spcAft>
              <a:buClrTx/>
              <a:buSzTx/>
              <a:tabLst/>
              <a:defRPr/>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לכבוד חג החנוכה, בחרנו להאיר בחזרה, את אנשי השטח שמאירים את הספורט הפראלימפי. אלו שאתה מגיע לאירוע וישר עושה לך טוב בלב לראות אותם. בכל נר, פרסמנו איש שטח אחר.</a:t>
            </a:r>
          </a:p>
          <a:p>
            <a:pPr marR="0" lvl="0" algn="just" defTabSz="914400" rtl="1" eaLnBrk="1" fontAlgn="auto" latinLnBrk="0" hangingPunct="1">
              <a:lnSpc>
                <a:spcPts val="1900"/>
              </a:lnSpc>
              <a:spcBef>
                <a:spcPts val="0"/>
              </a:spcBef>
              <a:spcAft>
                <a:spcPts val="800"/>
              </a:spcAft>
              <a:buClrTx/>
              <a:buSzTx/>
              <a:tabLst/>
              <a:defRPr/>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נר ראשון - </a:t>
            </a: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פרץ מאיה. </a:t>
            </a:r>
          </a:p>
          <a:p>
            <a:pPr marR="0" lvl="0" algn="just" defTabSz="914400" rtl="1" eaLnBrk="1" fontAlgn="auto" latinLnBrk="0" hangingPunct="1">
              <a:lnSpc>
                <a:spcPts val="1900"/>
              </a:lnSpc>
              <a:spcBef>
                <a:spcPts val="0"/>
              </a:spcBef>
              <a:spcAft>
                <a:spcPts val="800"/>
              </a:spcAft>
              <a:buClrTx/>
              <a:buSzTx/>
              <a:tabLst/>
              <a:defRPr/>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פרץ הנהג, שמסיע ברוב פעילויות הספורט הפראלימפי, הוא מעבר לנהג, מעבר לספק שמספק הסעות, תמיד בודק מה אפשר לעשות, איך אפשר לעזור, חי את הספורט הפראלימפי ומביא לכולנו אור. </a:t>
            </a:r>
          </a:p>
          <a:p>
            <a:pPr marR="0" lvl="0" algn="just" defTabSz="914400" rtl="1" eaLnBrk="1" fontAlgn="auto" latinLnBrk="0" hangingPunct="1">
              <a:lnSpc>
                <a:spcPts val="1900"/>
              </a:lnSpc>
              <a:spcBef>
                <a:spcPts val="0"/>
              </a:spcBef>
              <a:spcAft>
                <a:spcPts val="800"/>
              </a:spcAft>
              <a:buClrTx/>
              <a:buSzTx/>
              <a:tabLst/>
              <a:defRPr/>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נר שני - </a:t>
            </a: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תמר אליס ויעלה רענן</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 </a:t>
            </a:r>
          </a:p>
          <a:p>
            <a:pPr marR="0" lvl="0" algn="just" defTabSz="914400" rtl="1" eaLnBrk="1" fontAlgn="auto" latinLnBrk="0" hangingPunct="1">
              <a:lnSpc>
                <a:spcPts val="1900"/>
              </a:lnSpc>
              <a:spcBef>
                <a:spcPts val="0"/>
              </a:spcBef>
              <a:spcAft>
                <a:spcPts val="800"/>
              </a:spcAft>
              <a:buClrTx/>
              <a:buSzTx/>
              <a:tabLst/>
              <a:defRPr/>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תמר ויעלה שופטות הכדורשער, מתייצבות בכל מחזור ליגה. במגרש הן קשוחות אך מחוץ למגרש מביאות את האור ומחממות את הלב. </a:t>
            </a:r>
          </a:p>
          <a:p>
            <a:pPr marR="0" lvl="0" algn="just" defTabSz="914400" rtl="1" eaLnBrk="1" fontAlgn="auto" latinLnBrk="0" hangingPunct="1">
              <a:lnSpc>
                <a:spcPts val="1900"/>
              </a:lnSpc>
              <a:spcBef>
                <a:spcPts val="0"/>
              </a:spcBef>
              <a:spcAft>
                <a:spcPts val="800"/>
              </a:spcAft>
              <a:buClrTx/>
              <a:buSzTx/>
              <a:tabLst/>
              <a:defRPr/>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נר שלישי - </a:t>
            </a: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מוני עובד. </a:t>
            </a:r>
          </a:p>
          <a:p>
            <a:pPr marR="0" lvl="0" algn="just" defTabSz="914400" rtl="1" eaLnBrk="1" fontAlgn="auto" latinLnBrk="0" hangingPunct="1">
              <a:lnSpc>
                <a:spcPts val="1900"/>
              </a:lnSpc>
              <a:spcBef>
                <a:spcPts val="0"/>
              </a:spcBef>
              <a:spcAft>
                <a:spcPts val="800"/>
              </a:spcAft>
              <a:buClrTx/>
              <a:buSzTx/>
              <a:tabLst/>
              <a:defRPr/>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מוני הוא האיש הטכני ואיש המזכירות בבית הלוחם תל אביב ובנבחרת הנשים בכדורסל בכיסאות גלגלים. לא חשוב מתי תגיע למגרש, מוני יהיה שם בחיוך גדול לפני שתגיע ואחרי שתלך ותמיד יבדוק מה עוד אפשר לעשות. </a:t>
            </a:r>
          </a:p>
          <a:p>
            <a:pPr marR="0" lvl="0" algn="just" defTabSz="914400" rtl="1" eaLnBrk="1" fontAlgn="auto" latinLnBrk="0" hangingPunct="1">
              <a:lnSpc>
                <a:spcPts val="1900"/>
              </a:lnSpc>
              <a:spcBef>
                <a:spcPts val="0"/>
              </a:spcBef>
              <a:spcAft>
                <a:spcPts val="800"/>
              </a:spcAft>
              <a:buClrTx/>
              <a:buSzTx/>
              <a:tabLst/>
              <a:defRPr/>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נר רביעי - </a:t>
            </a: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עדי דניאל. </a:t>
            </a:r>
          </a:p>
          <a:p>
            <a:pPr marR="0" lvl="0" algn="just" defTabSz="914400" rtl="1" eaLnBrk="1" fontAlgn="auto" latinLnBrk="0" hangingPunct="1">
              <a:lnSpc>
                <a:spcPts val="1900"/>
              </a:lnSpc>
              <a:spcBef>
                <a:spcPts val="0"/>
              </a:spcBef>
              <a:spcAft>
                <a:spcPts val="800"/>
              </a:spcAft>
              <a:buClrTx/>
              <a:buSzTx/>
              <a:tabLst/>
              <a:defRPr/>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עדי, היא אשת הקשר בין ספורטאי הסגלים בוועד הפראלימפי לבין מעטפת הטיפולים, הבדיקות, </a:t>
            </a:r>
            <a:r>
              <a:rPr lang="he-IL" sz="1100" dirty="0" err="1">
                <a:solidFill>
                  <a:srgbClr val="002060"/>
                </a:solidFill>
                <a:latin typeface="Segoe UI" panose="020B0502040204020203" pitchFamily="34" charset="0"/>
                <a:cs typeface="Segoe UI" panose="020B0502040204020203" pitchFamily="34" charset="0"/>
                <a:sym typeface="Wingdings" panose="05000000000000000000" pitchFamily="2" charset="2"/>
              </a:rPr>
              <a:t>הייעוצים</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 וכו'  שהם מקבלים מבית החולים שיבא, שמאמץ אותנו. </a:t>
            </a:r>
          </a:p>
          <a:p>
            <a:pPr marR="0" lvl="0" algn="just" defTabSz="914400" rtl="1" eaLnBrk="1" fontAlgn="auto" latinLnBrk="0" hangingPunct="1">
              <a:lnSpc>
                <a:spcPts val="1900"/>
              </a:lnSpc>
              <a:spcBef>
                <a:spcPts val="0"/>
              </a:spcBef>
              <a:spcAft>
                <a:spcPts val="800"/>
              </a:spcAft>
              <a:buClrTx/>
              <a:buSzTx/>
              <a:tabLst/>
              <a:defRPr/>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בזכות עדי, כל פנייה של הספורטאים זוכה למענה ולתחושה שבאמת רואים אותם ולהרגשה ששיבא זה חלק מהבית שלנו. </a:t>
            </a:r>
          </a:p>
        </p:txBody>
      </p:sp>
      <p:sp>
        <p:nvSpPr>
          <p:cNvPr id="6" name="כותרת 5">
            <a:extLst>
              <a:ext uri="{FF2B5EF4-FFF2-40B4-BE49-F238E27FC236}">
                <a16:creationId xmlns:a16="http://schemas.microsoft.com/office/drawing/2014/main" id="{8170A27C-692C-EC0D-3F65-1907C6047F17}"/>
              </a:ext>
            </a:extLst>
          </p:cNvPr>
          <p:cNvSpPr>
            <a:spLocks noGrp="1"/>
          </p:cNvSpPr>
          <p:nvPr>
            <p:ph type="title"/>
          </p:nvPr>
        </p:nvSpPr>
        <p:spPr>
          <a:xfrm>
            <a:off x="471488" y="-1914702"/>
            <a:ext cx="5915025" cy="1914702"/>
          </a:xfrm>
        </p:spPr>
        <p:txBody>
          <a:bodyPr vert="horz" lIns="91440" tIns="45720" rIns="91440" bIns="45720" rtlCol="0" anchor="b">
            <a:normAutofit/>
          </a:bodyPr>
          <a:lstStyle/>
          <a:p>
            <a:r>
              <a:rPr lang="he-IL" dirty="0"/>
              <a:t>חדשות</a:t>
            </a:r>
          </a:p>
        </p:txBody>
      </p:sp>
      <p:sp>
        <p:nvSpPr>
          <p:cNvPr id="14" name="מקבילית 13">
            <a:extLst>
              <a:ext uri="{FF2B5EF4-FFF2-40B4-BE49-F238E27FC236}">
                <a16:creationId xmlns:a16="http://schemas.microsoft.com/office/drawing/2014/main" id="{6826309E-30F6-2E66-712F-6404B9B19E0C}"/>
              </a:ext>
              <a:ext uri="{C183D7F6-B498-43B3-948B-1728B52AA6E4}">
                <adec:decorative xmlns:adec="http://schemas.microsoft.com/office/drawing/2017/decorative" val="1"/>
              </a:ext>
            </a:extLst>
          </p:cNvPr>
          <p:cNvSpPr/>
          <p:nvPr/>
        </p:nvSpPr>
        <p:spPr>
          <a:xfrm>
            <a:off x="3830810" y="1085975"/>
            <a:ext cx="3475570" cy="334900"/>
          </a:xfrm>
          <a:prstGeom prst="parallelogram">
            <a:avLst>
              <a:gd name="adj" fmla="val 74382"/>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rgbClr val="7030A0"/>
              </a:solidFill>
              <a:cs typeface="Segoe UI" panose="020B0502040204020203" pitchFamily="34" charset="0"/>
            </a:endParaRPr>
          </a:p>
        </p:txBody>
      </p:sp>
      <p:sp>
        <p:nvSpPr>
          <p:cNvPr id="15" name="תיבת טקסט 14">
            <a:extLst>
              <a:ext uri="{FF2B5EF4-FFF2-40B4-BE49-F238E27FC236}">
                <a16:creationId xmlns:a16="http://schemas.microsoft.com/office/drawing/2014/main" id="{DEC7E7CE-FE37-6FD1-4824-7F7FC1FF8F0C}"/>
              </a:ext>
            </a:extLst>
          </p:cNvPr>
          <p:cNvSpPr txBox="1"/>
          <p:nvPr/>
        </p:nvSpPr>
        <p:spPr>
          <a:xfrm>
            <a:off x="3918622" y="992881"/>
            <a:ext cx="3004694" cy="415819"/>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lang="he-IL" sz="1600" b="1"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אורות מהשטח</a:t>
            </a:r>
            <a:endParaRPr kumimoji="0" lang="he-IL" sz="1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Segoe UI" panose="020B0502040204020203" pitchFamily="34" charset="0"/>
              <a:cs typeface="Segoe UI" panose="020B0502040204020203" pitchFamily="34" charset="0"/>
            </a:endParaRPr>
          </a:p>
        </p:txBody>
      </p:sp>
      <p:sp>
        <p:nvSpPr>
          <p:cNvPr id="2" name="מלבן 1">
            <a:extLst>
              <a:ext uri="{FF2B5EF4-FFF2-40B4-BE49-F238E27FC236}">
                <a16:creationId xmlns:a16="http://schemas.microsoft.com/office/drawing/2014/main" id="{5D3A8B19-75B4-5A15-386D-DDA2EB8F4786}"/>
              </a:ext>
            </a:extLst>
          </p:cNvPr>
          <p:cNvSpPr/>
          <p:nvPr/>
        </p:nvSpPr>
        <p:spPr>
          <a:xfrm>
            <a:off x="219188" y="182880"/>
            <a:ext cx="1163313" cy="5736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7" name="תמונה 16" descr="תמונה שמכילה טקסט, גופן, גרפיקה, לוגו&#10;&#10;תוכן שנוצר על-ידי בינה מלאכותית עשוי להיות שגוי.">
            <a:extLst>
              <a:ext uri="{FF2B5EF4-FFF2-40B4-BE49-F238E27FC236}">
                <a16:creationId xmlns:a16="http://schemas.microsoft.com/office/drawing/2014/main" id="{BB37C0E3-01A6-D966-5530-54F49B28D0B6}"/>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92600" y="409695"/>
            <a:ext cx="1277469" cy="239188"/>
          </a:xfrm>
          <a:prstGeom prst="rect">
            <a:avLst/>
          </a:prstGeom>
        </p:spPr>
      </p:pic>
      <p:sp>
        <p:nvSpPr>
          <p:cNvPr id="25" name="תיבת טקסט 24">
            <a:extLst>
              <a:ext uri="{FF2B5EF4-FFF2-40B4-BE49-F238E27FC236}">
                <a16:creationId xmlns:a16="http://schemas.microsoft.com/office/drawing/2014/main" id="{C810ABBC-ED5C-CEA5-CC48-FDA7FA54DA67}"/>
              </a:ext>
            </a:extLst>
          </p:cNvPr>
          <p:cNvSpPr txBox="1"/>
          <p:nvPr/>
        </p:nvSpPr>
        <p:spPr>
          <a:xfrm>
            <a:off x="114500" y="2351527"/>
            <a:ext cx="3306632" cy="7254422"/>
          </a:xfrm>
          <a:prstGeom prst="rect">
            <a:avLst/>
          </a:prstGeom>
          <a:noFill/>
        </p:spPr>
        <p:txBody>
          <a:bodyPr wrap="square">
            <a:spAutoFit/>
          </a:bodyPr>
          <a:lstStyle/>
          <a:p>
            <a:pPr algn="just">
              <a:lnSpc>
                <a:spcPts val="1600"/>
              </a:lnSpc>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נר חמישי - </a:t>
            </a: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דובי טל</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 </a:t>
            </a:r>
          </a:p>
          <a:p>
            <a:pPr algn="just">
              <a:lnSpc>
                <a:spcPts val="1600"/>
              </a:lnSpc>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דובי, הוא מנהל מטווח הקליעה, בבית הלוחם תל אביב, חבר וועדת הקליעה, מאמן קליעה ויוצא בהתאם לצורך כעוזר מאמן ומנהל המשלחת של נבחרת ישראל בקליעה. למרות שהמטווח ממוקם במרתפים, ישר אחרי שפותחים את דלת המטווח הכבדה, מרגישים באור של דובי, לא משנה אם אתה אלוף או אלופת עולם, או מישהו שפעם ראשונה נכנס למטווח - דובי יהיה שם עבורו, עם השקט הנפשי, המקצועיות והאור שהוא מפיץ במטווח. </a:t>
            </a:r>
          </a:p>
          <a:p>
            <a:pPr algn="just">
              <a:lnSpc>
                <a:spcPts val="1600"/>
              </a:lnSpc>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נר שישי - </a:t>
            </a: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שמוליק בן </a:t>
            </a:r>
            <a:r>
              <a:rPr lang="he-IL" sz="1100" b="1" dirty="0" err="1">
                <a:solidFill>
                  <a:srgbClr val="002060"/>
                </a:solidFill>
                <a:latin typeface="Segoe UI" panose="020B0502040204020203" pitchFamily="34" charset="0"/>
                <a:cs typeface="Segoe UI" panose="020B0502040204020203" pitchFamily="34" charset="0"/>
                <a:sym typeface="Wingdings" panose="05000000000000000000" pitchFamily="2" charset="2"/>
              </a:rPr>
              <a:t>ארויה</a:t>
            </a: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 </a:t>
            </a:r>
          </a:p>
          <a:p>
            <a:pPr algn="just">
              <a:lnSpc>
                <a:spcPts val="1600"/>
              </a:lnSpc>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לשמוליק מספר תפקידים במועדון ספיבק איל"ן רמת גן, איש מזכירות, עוזר מדריך </a:t>
            </a:r>
            <a:r>
              <a:rPr lang="he-IL" sz="1100" dirty="0" err="1">
                <a:solidFill>
                  <a:srgbClr val="002060"/>
                </a:solidFill>
                <a:latin typeface="Segoe UI" panose="020B0502040204020203" pitchFamily="34" charset="0"/>
                <a:cs typeface="Segoe UI" panose="020B0502040204020203" pitchFamily="34" charset="0"/>
                <a:sym typeface="Wingdings" panose="05000000000000000000" pitchFamily="2" charset="2"/>
              </a:rPr>
              <a:t>בתכנית</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 הילדים </a:t>
            </a:r>
            <a:r>
              <a:rPr lang="he-IL" sz="1100" dirty="0" err="1">
                <a:solidFill>
                  <a:srgbClr val="002060"/>
                </a:solidFill>
                <a:latin typeface="Segoe UI" panose="020B0502040204020203" pitchFamily="34" charset="0"/>
                <a:cs typeface="Segoe UI" panose="020B0502040204020203" pitchFamily="34" charset="0"/>
                <a:sym typeface="Wingdings" panose="05000000000000000000" pitchFamily="2" charset="2"/>
              </a:rPr>
              <a:t>ובתכנית</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 הבוגרים ומתנדב להרבה משימות אחרות. לא חשוב מאיזה מועדון אתה, שמוליק יהיה שם בשבילך, עם אנרגיה ותשוקה בלתי נגמרת. אור גדול שקורן ממנו ומשפיע על מי שסביבו.</a:t>
            </a:r>
          </a:p>
          <a:p>
            <a:pPr algn="just">
              <a:lnSpc>
                <a:spcPts val="1600"/>
              </a:lnSpc>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נר שביעי - </a:t>
            </a: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איציק אזולאי</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 </a:t>
            </a:r>
          </a:p>
          <a:p>
            <a:pPr algn="just">
              <a:lnSpc>
                <a:spcPts val="1600"/>
              </a:lnSpc>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איציק, רכז המשלחות ויו"ר וועדת ענף הבוצ'ה ותפקידים נוספים בספיבק, מפיץ אור ב 24 שעות ביממה שהוא פנוי לכל בקשה. כשמלמדים שפת גוף - אחד הדברים שמלמדים, זה שאם רואים מישהו אהוב, שעושה טוב, שעובד מהלב, הגבות שלך עולות כלפי מעלה. מי שמכיר את איציק ורואה אותו, ישר, הגבות עולות כלפי מעלה, מעלה. </a:t>
            </a:r>
          </a:p>
          <a:p>
            <a:pPr algn="just">
              <a:lnSpc>
                <a:spcPts val="1600"/>
              </a:lnSpc>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נר שמיני - </a:t>
            </a: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דוד אלבז</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 </a:t>
            </a:r>
          </a:p>
          <a:p>
            <a:pPr algn="just">
              <a:lnSpc>
                <a:spcPts val="1600"/>
              </a:lnSpc>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 דוד הוא רשם ומנהל אליפות ישראל הפראלימפית בטניס שולחן. האליפות הינה האירוע הגדול ביותר בספורט הפראלימפי האישי בארץ עם הייצוג הגדול ביותר למספר המועדונים </a:t>
            </a:r>
            <a:r>
              <a:rPr lang="he-IL" sz="1100" dirty="0" err="1">
                <a:solidFill>
                  <a:srgbClr val="002060"/>
                </a:solidFill>
                <a:latin typeface="Segoe UI" panose="020B0502040204020203" pitchFamily="34" charset="0"/>
                <a:cs typeface="Segoe UI" panose="020B0502040204020203" pitchFamily="34" charset="0"/>
                <a:sym typeface="Wingdings" panose="05000000000000000000" pitchFamily="2" charset="2"/>
              </a:rPr>
              <a:t>והקלאסים</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 הקיימים בענף.</a:t>
            </a:r>
          </a:p>
          <a:p>
            <a:pPr algn="just">
              <a:lnSpc>
                <a:spcPts val="1600"/>
              </a:lnSpc>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למרות כל המורכבויות והשינויים ברגע האחרון ותוך כדאי, כשבאים לדוד לעדכן, לשנות, לברר, יודעים שבשולחן המזכירות נפגוש באור גדול, הקשבה ומקצועיות.</a:t>
            </a:r>
          </a:p>
          <a:p>
            <a:pPr algn="just">
              <a:lnSpc>
                <a:spcPts val="1600"/>
              </a:lnSpc>
            </a:pPr>
            <a:endParaRPr kumimoji="0" lang="he-IL" sz="1100" b="0" i="0" u="none" strike="noStrike" kern="1200" cap="none" spc="0" normalizeH="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endParaRPr>
          </a:p>
        </p:txBody>
      </p:sp>
      <p:sp>
        <p:nvSpPr>
          <p:cNvPr id="3" name="תיבת טקסט 2">
            <a:extLst>
              <a:ext uri="{FF2B5EF4-FFF2-40B4-BE49-F238E27FC236}">
                <a16:creationId xmlns:a16="http://schemas.microsoft.com/office/drawing/2014/main" id="{4A05FBC6-8BE1-BD25-A05E-9D36ACE1A19A}"/>
              </a:ext>
            </a:extLst>
          </p:cNvPr>
          <p:cNvSpPr txBox="1"/>
          <p:nvPr/>
        </p:nvSpPr>
        <p:spPr>
          <a:xfrm>
            <a:off x="-34925" y="2015728"/>
            <a:ext cx="3500438" cy="307777"/>
          </a:xfrm>
          <a:prstGeom prst="rect">
            <a:avLst/>
          </a:prstGeom>
          <a:solidFill>
            <a:srgbClr val="00B0F0">
              <a:alpha val="58000"/>
            </a:srgbClr>
          </a:solidFill>
        </p:spPr>
        <p:txBody>
          <a:bodyPr wrap="square" lIns="0" rIns="0" rtlCol="0">
            <a:spAutoFit/>
          </a:bodyPr>
          <a:lstStyle/>
          <a:p>
            <a:r>
              <a:rPr lang="he-IL" sz="1400" b="1" dirty="0">
                <a:solidFill>
                  <a:srgbClr val="002060"/>
                </a:solidFill>
                <a:latin typeface="Calibri" panose="020F0502020204030204" pitchFamily="34" charset="0"/>
                <a:cs typeface="Calibri" panose="020F0502020204030204" pitchFamily="34" charset="0"/>
              </a:rPr>
              <a:t>קבוצת בזן </a:t>
            </a:r>
            <a:r>
              <a:rPr lang="he-IL" sz="1400" dirty="0">
                <a:solidFill>
                  <a:srgbClr val="002060"/>
                </a:solidFill>
                <a:latin typeface="Calibri" panose="020F0502020204030204" pitchFamily="34" charset="0"/>
                <a:cs typeface="Calibri" panose="020F0502020204030204" pitchFamily="34" charset="0"/>
              </a:rPr>
              <a:t>שותפים לקידום הספורט הפראלימפי</a:t>
            </a:r>
            <a:endParaRPr lang="x-none" sz="1400" dirty="0">
              <a:solidFill>
                <a:srgbClr val="002060"/>
              </a:solidFill>
              <a:latin typeface="Calibri" panose="020F0502020204030204" pitchFamily="34" charset="0"/>
              <a:cs typeface="Calibri" panose="020F0502020204030204" pitchFamily="34" charset="0"/>
            </a:endParaRPr>
          </a:p>
        </p:txBody>
      </p:sp>
      <p:pic>
        <p:nvPicPr>
          <p:cNvPr id="8" name="תמונה 7" descr="תמונה שמכילה טקסט, גופן, גרפיקה, לוגו&#10;&#10;התיאור נוצר באופן אוטומטי">
            <a:extLst>
              <a:ext uri="{FF2B5EF4-FFF2-40B4-BE49-F238E27FC236}">
                <a16:creationId xmlns:a16="http://schemas.microsoft.com/office/drawing/2014/main" id="{C41D7542-0D1B-A619-E3D5-64EECA2658FE}"/>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605529" y="1202048"/>
            <a:ext cx="768274" cy="813680"/>
          </a:xfrm>
          <a:prstGeom prst="rect">
            <a:avLst/>
          </a:prstGeom>
        </p:spPr>
      </p:pic>
      <p:pic>
        <p:nvPicPr>
          <p:cNvPr id="11" name="תמונה 10" descr="תמונה שמכילה טקסט, גופן, גרפיקה, לוגו&#10;&#10;התיאור נוצר באופן אוטומטי">
            <a:extLst>
              <a:ext uri="{FF2B5EF4-FFF2-40B4-BE49-F238E27FC236}">
                <a16:creationId xmlns:a16="http://schemas.microsoft.com/office/drawing/2014/main" id="{1F12E0DC-F760-30F1-200A-7032936D180E}"/>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359846" y="1202048"/>
            <a:ext cx="768274" cy="813680"/>
          </a:xfrm>
          <a:prstGeom prst="rect">
            <a:avLst/>
          </a:prstGeom>
        </p:spPr>
      </p:pic>
      <p:pic>
        <p:nvPicPr>
          <p:cNvPr id="20" name="תמונה 19" descr="תמונה שמכילה טקסט, גופן, גרפיקה, לוגו&#10;&#10;התיאור נוצר באופן אוטומטי">
            <a:extLst>
              <a:ext uri="{FF2B5EF4-FFF2-40B4-BE49-F238E27FC236}">
                <a16:creationId xmlns:a16="http://schemas.microsoft.com/office/drawing/2014/main" id="{7BF0F58D-EE65-3C31-CE39-AAC45B9A334C}"/>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4163" y="1202048"/>
            <a:ext cx="768274" cy="813680"/>
          </a:xfrm>
          <a:prstGeom prst="rect">
            <a:avLst/>
          </a:prstGeom>
        </p:spPr>
      </p:pic>
    </p:spTree>
    <p:extLst>
      <p:ext uri="{BB962C8B-B14F-4D97-AF65-F5344CB8AC3E}">
        <p14:creationId xmlns:p14="http://schemas.microsoft.com/office/powerpoint/2010/main" val="1837873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93802-87DB-FE1B-7213-E30EFD667FD5}"/>
            </a:ext>
          </a:extLst>
        </p:cNvPr>
        <p:cNvGrpSpPr/>
        <p:nvPr/>
      </p:nvGrpSpPr>
      <p:grpSpPr>
        <a:xfrm>
          <a:off x="0" y="0"/>
          <a:ext cx="0" cy="0"/>
          <a:chOff x="0" y="0"/>
          <a:chExt cx="0" cy="0"/>
        </a:xfrm>
      </p:grpSpPr>
      <p:pic>
        <p:nvPicPr>
          <p:cNvPr id="20" name="תמונה 19" descr="מסך זום ">
            <a:extLst>
              <a:ext uri="{FF2B5EF4-FFF2-40B4-BE49-F238E27FC236}">
                <a16:creationId xmlns:a16="http://schemas.microsoft.com/office/drawing/2014/main" id="{C52CF518-BF5E-8909-8AE9-8B9E5C03D2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0977" y="7037619"/>
            <a:ext cx="4359977" cy="2337527"/>
          </a:xfrm>
          <a:prstGeom prst="rect">
            <a:avLst/>
          </a:prstGeom>
        </p:spPr>
      </p:pic>
      <p:pic>
        <p:nvPicPr>
          <p:cNvPr id="4" name="תמונה 3">
            <a:extLst>
              <a:ext uri="{FF2B5EF4-FFF2-40B4-BE49-F238E27FC236}">
                <a16:creationId xmlns:a16="http://schemas.microsoft.com/office/drawing/2014/main" id="{9C5CF05A-A9C3-9E60-1DC3-42A42850A2E9}"/>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6858000" cy="1470012"/>
          </a:xfrm>
          <a:prstGeom prst="rect">
            <a:avLst/>
          </a:prstGeom>
        </p:spPr>
      </p:pic>
      <p:sp>
        <p:nvSpPr>
          <p:cNvPr id="5" name="TextBox 4">
            <a:extLst>
              <a:ext uri="{FF2B5EF4-FFF2-40B4-BE49-F238E27FC236}">
                <a16:creationId xmlns:a16="http://schemas.microsoft.com/office/drawing/2014/main" id="{7C994606-1BC0-3282-1387-FDFBA7F23A40}"/>
              </a:ext>
            </a:extLst>
          </p:cNvPr>
          <p:cNvSpPr txBox="1"/>
          <p:nvPr/>
        </p:nvSpPr>
        <p:spPr>
          <a:xfrm>
            <a:off x="2580724" y="371959"/>
            <a:ext cx="4230705" cy="523220"/>
          </a:xfrm>
          <a:prstGeom prst="rect">
            <a:avLst/>
          </a:prstGeom>
          <a:noFill/>
        </p:spPr>
        <p:txBody>
          <a:bodyPr wrap="square" rtlCol="1">
            <a:spAutoFit/>
          </a:bodyPr>
          <a:lstStyle/>
          <a:p>
            <a:r>
              <a:rPr lang="he-IL" sz="2800" b="1" dirty="0">
                <a:solidFill>
                  <a:schemeClr val="bg1"/>
                </a:solidFill>
                <a:latin typeface="Segoe UI Semilight" panose="020B0402040204020203" pitchFamily="34" charset="0"/>
                <a:cs typeface="Segoe UI Semilight" panose="020B0402040204020203" pitchFamily="34" charset="0"/>
              </a:rPr>
              <a:t>12 חדשות</a:t>
            </a:r>
          </a:p>
        </p:txBody>
      </p:sp>
      <p:sp>
        <p:nvSpPr>
          <p:cNvPr id="7" name="TextBox 15">
            <a:extLst>
              <a:ext uri="{FF2B5EF4-FFF2-40B4-BE49-F238E27FC236}">
                <a16:creationId xmlns:a16="http://schemas.microsoft.com/office/drawing/2014/main" id="{919B9ECD-F8AB-3C3C-1922-ED3BFDECC2A5}"/>
              </a:ext>
            </a:extLst>
          </p:cNvPr>
          <p:cNvSpPr txBox="1"/>
          <p:nvPr/>
        </p:nvSpPr>
        <p:spPr>
          <a:xfrm>
            <a:off x="3382429" y="1110324"/>
            <a:ext cx="3475571" cy="338554"/>
          </a:xfrm>
          <a:prstGeom prst="rect">
            <a:avLst/>
          </a:prstGeom>
          <a:noFill/>
        </p:spPr>
        <p:txBody>
          <a:bodyPr wrap="square" rtlCol="1">
            <a:spAutoFit/>
          </a:bodyPr>
          <a:lstStyle/>
          <a:p>
            <a:r>
              <a:rPr lang="he-IL" sz="1600" b="1" spc="3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 </a:t>
            </a:r>
          </a:p>
        </p:txBody>
      </p:sp>
      <p:sp>
        <p:nvSpPr>
          <p:cNvPr id="13" name="מקבילית 12">
            <a:extLst>
              <a:ext uri="{FF2B5EF4-FFF2-40B4-BE49-F238E27FC236}">
                <a16:creationId xmlns:a16="http://schemas.microsoft.com/office/drawing/2014/main" id="{B089591E-387F-3B0F-F764-5D50E10F4AB4}"/>
              </a:ext>
            </a:extLst>
          </p:cNvPr>
          <p:cNvSpPr/>
          <p:nvPr/>
        </p:nvSpPr>
        <p:spPr>
          <a:xfrm>
            <a:off x="14991" y="9531705"/>
            <a:ext cx="4197245" cy="390592"/>
          </a:xfrm>
          <a:prstGeom prst="parallelogram">
            <a:avLst>
              <a:gd name="adj" fmla="val 49635"/>
            </a:avLst>
          </a:prstGeom>
          <a:solidFill>
            <a:srgbClr val="9AD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he-IL" sz="1600" b="1" dirty="0">
                <a:solidFill>
                  <a:srgbClr val="001F7A"/>
                </a:solidFill>
                <a:latin typeface="Segoe UI" panose="020B0502040204020203" pitchFamily="34" charset="0"/>
                <a:cs typeface="Segoe UI" panose="020B0502040204020203" pitchFamily="34" charset="0"/>
              </a:rPr>
              <a:t>ינואר 2026 גיליון 123</a:t>
            </a:r>
          </a:p>
        </p:txBody>
      </p:sp>
      <p:pic>
        <p:nvPicPr>
          <p:cNvPr id="16" name="תמונה 15">
            <a:extLst>
              <a:ext uri="{FF2B5EF4-FFF2-40B4-BE49-F238E27FC236}">
                <a16:creationId xmlns:a16="http://schemas.microsoft.com/office/drawing/2014/main" id="{300FFC81-D773-B204-3BEC-67C6053FCA3C}"/>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39836" y="8544252"/>
            <a:ext cx="3657917" cy="1950889"/>
          </a:xfrm>
          <a:prstGeom prst="rect">
            <a:avLst/>
          </a:prstGeom>
        </p:spPr>
      </p:pic>
      <p:sp>
        <p:nvSpPr>
          <p:cNvPr id="10" name="תיבת טקסט 9">
            <a:extLst>
              <a:ext uri="{FF2B5EF4-FFF2-40B4-BE49-F238E27FC236}">
                <a16:creationId xmlns:a16="http://schemas.microsoft.com/office/drawing/2014/main" id="{CADB5216-0C8D-6408-F184-D153ED181F88}"/>
              </a:ext>
            </a:extLst>
          </p:cNvPr>
          <p:cNvSpPr txBox="1"/>
          <p:nvPr/>
        </p:nvSpPr>
        <p:spPr>
          <a:xfrm>
            <a:off x="84868" y="9134338"/>
            <a:ext cx="3361737" cy="261610"/>
          </a:xfrm>
          <a:prstGeom prst="rect">
            <a:avLst/>
          </a:prstGeom>
          <a:noFill/>
        </p:spPr>
        <p:txBody>
          <a:bodyPr wrap="square">
            <a:spAutoFit/>
          </a:bodyPr>
          <a:lstStyle/>
          <a:p>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 </a:t>
            </a:r>
            <a:endParaRPr lang="he-IL" dirty="0">
              <a:cs typeface="Segoe UI" panose="020B0502040204020203" pitchFamily="34" charset="0"/>
            </a:endParaRPr>
          </a:p>
        </p:txBody>
      </p:sp>
      <p:sp>
        <p:nvSpPr>
          <p:cNvPr id="12" name="תיבת טקסט 11">
            <a:extLst>
              <a:ext uri="{FF2B5EF4-FFF2-40B4-BE49-F238E27FC236}">
                <a16:creationId xmlns:a16="http://schemas.microsoft.com/office/drawing/2014/main" id="{6A8F66F2-10FC-FE25-0F89-425976314F41}"/>
              </a:ext>
            </a:extLst>
          </p:cNvPr>
          <p:cNvSpPr txBox="1"/>
          <p:nvPr/>
        </p:nvSpPr>
        <p:spPr>
          <a:xfrm>
            <a:off x="3495680" y="1455914"/>
            <a:ext cx="3361887" cy="7988597"/>
          </a:xfrm>
          <a:prstGeom prst="rect">
            <a:avLst/>
          </a:prstGeom>
          <a:noFill/>
        </p:spPr>
        <p:txBody>
          <a:bodyPr wrap="square">
            <a:spAutoFit/>
          </a:bodyPr>
          <a:lstStyle/>
          <a:p>
            <a:pPr marR="0" lvl="0" algn="just" defTabSz="914400" rtl="1" eaLnBrk="1" fontAlgn="auto" latinLnBrk="0" hangingPunct="1">
              <a:lnSpc>
                <a:spcPts val="1900"/>
              </a:lnSpc>
              <a:spcBef>
                <a:spcPts val="0"/>
              </a:spcBef>
              <a:spcAft>
                <a:spcPts val="800"/>
              </a:spcAft>
              <a:buClrTx/>
              <a:buSzTx/>
              <a:tabLst/>
              <a:defRPr/>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החודש עברו ספורטאי הסגלים הבכירים, המאמנים, אנשי המעטפת וצוות המטה השתלמות בנושא מוגנות בספורט ואתיקה. </a:t>
            </a:r>
          </a:p>
          <a:p>
            <a:pPr marR="0" lvl="0" algn="just" defTabSz="914400" rtl="1" eaLnBrk="1" fontAlgn="auto" latinLnBrk="0" hangingPunct="1">
              <a:lnSpc>
                <a:spcPts val="1900"/>
              </a:lnSpc>
              <a:spcBef>
                <a:spcPts val="0"/>
              </a:spcBef>
              <a:spcAft>
                <a:spcPts val="800"/>
              </a:spcAft>
              <a:buClrTx/>
              <a:buSzTx/>
              <a:tabLst/>
              <a:defRPr/>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סדנת 'אתיקה וספורט' הועברה על ידי </a:t>
            </a: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דניאל מילוא</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 במהלכה דנו המשתתפים על השילוב בין אתיקה וספורט בכלל ועל השילוב בספורט הפראלימפי בפרט. </a:t>
            </a:r>
          </a:p>
          <a:p>
            <a:pPr marR="0" lvl="0" algn="just" defTabSz="914400" rtl="1" eaLnBrk="1" fontAlgn="auto" latinLnBrk="0" hangingPunct="1">
              <a:lnSpc>
                <a:spcPts val="1900"/>
              </a:lnSpc>
              <a:spcBef>
                <a:spcPts val="0"/>
              </a:spcBef>
              <a:spcAft>
                <a:spcPts val="800"/>
              </a:spcAft>
              <a:buClrTx/>
              <a:buSzTx/>
              <a:tabLst/>
              <a:defRPr/>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אחת התובנות המעניינות שעלו, היתה ההתייחסות לשיפוט כאחראי על האתיקה שקשורה אליו, לדוגמא: חלק מהמשתתפים סברו שכאשר עושים עלי עבירה ואני כשחקן מגזים בתגובתי, האחריות היא של השופט ולכן 'מותר' לספורטאי לא להיות אמיתי לגמרי. או שבמשחק הכדורשער, ישנם זמנים במשחק שלספסל, אסור לדבר עם השחקנים (כזכור השחקנים לא רואים מה קורה במגרש ואסור למאמן, לצוות או לשחקני הספסל להעביר מידע לחברי קבוצתם) אך כולם עושים את זה ובעצם 'משחקים – חתול ועכבר' עם השופט ולכן הם אינם חשים לא אתיים בהתנהגותם". </a:t>
            </a:r>
          </a:p>
          <a:p>
            <a:pPr marR="0" lvl="0" algn="just" defTabSz="914400" rtl="1" eaLnBrk="1" fontAlgn="auto" latinLnBrk="0" hangingPunct="1">
              <a:lnSpc>
                <a:spcPts val="1900"/>
              </a:lnSpc>
              <a:spcBef>
                <a:spcPts val="0"/>
              </a:spcBef>
              <a:spcAft>
                <a:spcPts val="800"/>
              </a:spcAft>
              <a:buClrTx/>
              <a:buSzTx/>
              <a:tabLst/>
              <a:defRPr/>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סדנת 'ספורט בטוח – מוגנות בארגוני ספורט'  הועברה על ידי </a:t>
            </a: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שרון זאבי</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 גם כאן ניתן דגש לייחוד של הספורט הפראלימפי והצורך לרגישות גבוהה יותר לספק תחושת מוגנות וסביבה בטוחה. כך לדוגמא באחריות הצוות לוודא מראש שהמקום בו מתאמנים / מתחרים הינו מקום נגיש ומותאם ספציפית למגבלת הספורטאי.</a:t>
            </a:r>
          </a:p>
          <a:p>
            <a:pPr marR="0" lvl="0" algn="just" defTabSz="914400" rtl="1" eaLnBrk="1" fontAlgn="auto" latinLnBrk="0" hangingPunct="1">
              <a:lnSpc>
                <a:spcPts val="1900"/>
              </a:lnSpc>
              <a:spcBef>
                <a:spcPts val="0"/>
              </a:spcBef>
              <a:spcAft>
                <a:spcPts val="800"/>
              </a:spcAft>
              <a:buClrTx/>
              <a:buSzTx/>
              <a:tabLst/>
              <a:defRPr/>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ההשתלמות התקיימה בבית ספר היסודי שמיר בהרצליה, שמאמץ את הספורטאים הפראלימפיים.  </a:t>
            </a:r>
          </a:p>
          <a:p>
            <a:pPr marR="0" lvl="0" algn="just" defTabSz="914400" rtl="1" eaLnBrk="1" fontAlgn="auto" latinLnBrk="0" hangingPunct="1">
              <a:lnSpc>
                <a:spcPts val="1900"/>
              </a:lnSpc>
              <a:spcBef>
                <a:spcPts val="0"/>
              </a:spcBef>
              <a:spcAft>
                <a:spcPts val="800"/>
              </a:spcAft>
              <a:buClrTx/>
              <a:buSzTx/>
              <a:tabLst/>
              <a:defRPr/>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לתלונות על הטרדה וחוסר מוגנות ניתן לפנות בהתאחדות ליפית מור </a:t>
            </a:r>
            <a:r>
              <a:rPr lang="en-US" sz="1100" dirty="0">
                <a:solidFill>
                  <a:srgbClr val="002060"/>
                </a:solidFill>
                <a:latin typeface="Segoe UI" panose="020B0502040204020203" pitchFamily="34" charset="0"/>
                <a:cs typeface="Segoe UI" panose="020B0502040204020203" pitchFamily="34" charset="0"/>
                <a:sym typeface="Wingdings" panose="05000000000000000000" pitchFamily="2" charset="2"/>
                <a:hlinkClick r:id="rId5"/>
              </a:rPr>
              <a:t>office@isad.org.il</a:t>
            </a:r>
            <a:r>
              <a:rPr lang="en-US"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 </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 ולימור גולדברג </a:t>
            </a:r>
            <a:r>
              <a:rPr lang="en-US" sz="1100" dirty="0">
                <a:solidFill>
                  <a:srgbClr val="002060"/>
                </a:solidFill>
                <a:latin typeface="Segoe UI" panose="020B0502040204020203" pitchFamily="34" charset="0"/>
                <a:cs typeface="Segoe UI" panose="020B0502040204020203" pitchFamily="34" charset="0"/>
                <a:sym typeface="Wingdings" panose="05000000000000000000" pitchFamily="2" charset="2"/>
                <a:hlinkClick r:id="rId6"/>
              </a:rPr>
              <a:t>limor@isad.org.il</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 ובוועד לנועה </a:t>
            </a:r>
            <a:r>
              <a:rPr lang="he-IL" sz="1100" dirty="0" err="1">
                <a:solidFill>
                  <a:srgbClr val="002060"/>
                </a:solidFill>
                <a:latin typeface="Segoe UI" panose="020B0502040204020203" pitchFamily="34" charset="0"/>
                <a:cs typeface="Segoe UI" panose="020B0502040204020203" pitchFamily="34" charset="0"/>
                <a:sym typeface="Wingdings" panose="05000000000000000000" pitchFamily="2" charset="2"/>
              </a:rPr>
              <a:t>קוניוק</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 </a:t>
            </a:r>
            <a:r>
              <a:rPr lang="en-US"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office@npcisr.org.il</a:t>
            </a:r>
            <a:endPar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endParaRPr>
          </a:p>
          <a:p>
            <a:pPr marR="0" lvl="0" algn="just" defTabSz="914400" rtl="1" eaLnBrk="1" fontAlgn="auto" latinLnBrk="0" hangingPunct="1">
              <a:lnSpc>
                <a:spcPts val="1900"/>
              </a:lnSpc>
              <a:spcBef>
                <a:spcPts val="0"/>
              </a:spcBef>
              <a:spcAft>
                <a:spcPts val="800"/>
              </a:spcAft>
              <a:buClrTx/>
              <a:buSzTx/>
              <a:tabLst/>
              <a:defRPr/>
            </a:pPr>
            <a:endPar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endParaRPr>
          </a:p>
        </p:txBody>
      </p:sp>
      <p:sp>
        <p:nvSpPr>
          <p:cNvPr id="6" name="כותרת 5">
            <a:extLst>
              <a:ext uri="{FF2B5EF4-FFF2-40B4-BE49-F238E27FC236}">
                <a16:creationId xmlns:a16="http://schemas.microsoft.com/office/drawing/2014/main" id="{43DC6A85-8BB5-C1DE-448D-031D9E5FA368}"/>
              </a:ext>
            </a:extLst>
          </p:cNvPr>
          <p:cNvSpPr>
            <a:spLocks noGrp="1"/>
          </p:cNvSpPr>
          <p:nvPr>
            <p:ph type="title"/>
          </p:nvPr>
        </p:nvSpPr>
        <p:spPr>
          <a:xfrm>
            <a:off x="471488" y="-1914702"/>
            <a:ext cx="5915025" cy="1914702"/>
          </a:xfrm>
        </p:spPr>
        <p:txBody>
          <a:bodyPr vert="horz" lIns="91440" tIns="45720" rIns="91440" bIns="45720" rtlCol="0" anchor="b">
            <a:normAutofit/>
          </a:bodyPr>
          <a:lstStyle/>
          <a:p>
            <a:r>
              <a:rPr lang="he-IL" dirty="0"/>
              <a:t>חדשות</a:t>
            </a:r>
          </a:p>
        </p:txBody>
      </p:sp>
      <p:sp>
        <p:nvSpPr>
          <p:cNvPr id="14" name="מקבילית 13">
            <a:extLst>
              <a:ext uri="{FF2B5EF4-FFF2-40B4-BE49-F238E27FC236}">
                <a16:creationId xmlns:a16="http://schemas.microsoft.com/office/drawing/2014/main" id="{5DCFAC21-6F1E-77E6-29F1-97629330BECC}"/>
              </a:ext>
              <a:ext uri="{C183D7F6-B498-43B3-948B-1728B52AA6E4}">
                <adec:decorative xmlns:adec="http://schemas.microsoft.com/office/drawing/2017/decorative" val="1"/>
              </a:ext>
            </a:extLst>
          </p:cNvPr>
          <p:cNvSpPr/>
          <p:nvPr/>
        </p:nvSpPr>
        <p:spPr>
          <a:xfrm>
            <a:off x="3830810" y="1085975"/>
            <a:ext cx="3475570" cy="334900"/>
          </a:xfrm>
          <a:prstGeom prst="parallelogram">
            <a:avLst>
              <a:gd name="adj" fmla="val 74382"/>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rgbClr val="7030A0"/>
              </a:solidFill>
              <a:cs typeface="Segoe UI" panose="020B0502040204020203" pitchFamily="34" charset="0"/>
            </a:endParaRPr>
          </a:p>
        </p:txBody>
      </p:sp>
      <p:sp>
        <p:nvSpPr>
          <p:cNvPr id="15" name="תיבת טקסט 14">
            <a:extLst>
              <a:ext uri="{FF2B5EF4-FFF2-40B4-BE49-F238E27FC236}">
                <a16:creationId xmlns:a16="http://schemas.microsoft.com/office/drawing/2014/main" id="{7CD08950-A8B3-758E-4BF5-9C91A2C2B111}"/>
              </a:ext>
            </a:extLst>
          </p:cNvPr>
          <p:cNvSpPr txBox="1"/>
          <p:nvPr/>
        </p:nvSpPr>
        <p:spPr>
          <a:xfrm>
            <a:off x="3918622" y="992881"/>
            <a:ext cx="3004694" cy="415819"/>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lang="he-IL" sz="1600" b="1"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מוגנות בספורט והקוד האתי</a:t>
            </a:r>
            <a:endParaRPr kumimoji="0" lang="he-IL" sz="1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Segoe UI" panose="020B0502040204020203" pitchFamily="34" charset="0"/>
              <a:cs typeface="Segoe UI" panose="020B0502040204020203" pitchFamily="34" charset="0"/>
            </a:endParaRPr>
          </a:p>
        </p:txBody>
      </p:sp>
      <p:sp>
        <p:nvSpPr>
          <p:cNvPr id="2" name="מלבן 1">
            <a:extLst>
              <a:ext uri="{FF2B5EF4-FFF2-40B4-BE49-F238E27FC236}">
                <a16:creationId xmlns:a16="http://schemas.microsoft.com/office/drawing/2014/main" id="{31E136F2-78D9-A9FF-6988-1C0F80DB9C67}"/>
              </a:ext>
            </a:extLst>
          </p:cNvPr>
          <p:cNvSpPr/>
          <p:nvPr/>
        </p:nvSpPr>
        <p:spPr>
          <a:xfrm>
            <a:off x="219188" y="182880"/>
            <a:ext cx="1163313" cy="5736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7" name="תמונה 16" descr="תמונה שמכילה טקסט, גופן, גרפיקה, לוגו&#10;&#10;תוכן שנוצר על-ידי בינה מלאכותית עשוי להיות שגוי.">
            <a:extLst>
              <a:ext uri="{FF2B5EF4-FFF2-40B4-BE49-F238E27FC236}">
                <a16:creationId xmlns:a16="http://schemas.microsoft.com/office/drawing/2014/main" id="{B96A23C0-D1AD-02F0-75BC-EE745313A8CD}"/>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92600" y="409695"/>
            <a:ext cx="1277469" cy="239188"/>
          </a:xfrm>
          <a:prstGeom prst="rect">
            <a:avLst/>
          </a:prstGeom>
        </p:spPr>
      </p:pic>
      <p:sp>
        <p:nvSpPr>
          <p:cNvPr id="25" name="תיבת טקסט 24">
            <a:extLst>
              <a:ext uri="{FF2B5EF4-FFF2-40B4-BE49-F238E27FC236}">
                <a16:creationId xmlns:a16="http://schemas.microsoft.com/office/drawing/2014/main" id="{C1BB93AB-3710-CDBF-1FF3-BACFBFD74472}"/>
              </a:ext>
            </a:extLst>
          </p:cNvPr>
          <p:cNvSpPr txBox="1"/>
          <p:nvPr/>
        </p:nvSpPr>
        <p:spPr>
          <a:xfrm>
            <a:off x="14991" y="2976281"/>
            <a:ext cx="3450608" cy="4003532"/>
          </a:xfrm>
          <a:prstGeom prst="rect">
            <a:avLst/>
          </a:prstGeom>
          <a:noFill/>
        </p:spPr>
        <p:txBody>
          <a:bodyPr wrap="square">
            <a:spAutoFit/>
          </a:bodyPr>
          <a:lstStyle/>
          <a:p>
            <a:pPr algn="just">
              <a:lnSpc>
                <a:spcPts val="2200"/>
              </a:lnSpc>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תנו בראש! האמת שפחות...</a:t>
            </a:r>
          </a:p>
          <a:p>
            <a:pPr algn="just">
              <a:lnSpc>
                <a:spcPts val="2200"/>
              </a:lnSpc>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במסגרת קורס השופטים הלאומיים של איגוד הטאקוונדו הישראלי, אותו מדריכים ומובילים השופטים הבינ"ל </a:t>
            </a: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יוסי שרר, רמי </a:t>
            </a:r>
            <a:r>
              <a:rPr lang="he-IL" sz="1100" b="1" dirty="0" err="1">
                <a:solidFill>
                  <a:srgbClr val="002060"/>
                </a:solidFill>
                <a:latin typeface="Segoe UI" panose="020B0502040204020203" pitchFamily="34" charset="0"/>
                <a:cs typeface="Segoe UI" panose="020B0502040204020203" pitchFamily="34" charset="0"/>
                <a:sym typeface="Wingdings" panose="05000000000000000000" pitchFamily="2" charset="2"/>
              </a:rPr>
              <a:t>קליאוט</a:t>
            </a: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 וסיוון </a:t>
            </a:r>
            <a:r>
              <a:rPr lang="he-IL" sz="1100" b="1" dirty="0" err="1">
                <a:solidFill>
                  <a:srgbClr val="002060"/>
                </a:solidFill>
                <a:latin typeface="Segoe UI" panose="020B0502040204020203" pitchFamily="34" charset="0"/>
                <a:cs typeface="Segoe UI" panose="020B0502040204020203" pitchFamily="34" charset="0"/>
                <a:sym typeface="Wingdings" panose="05000000000000000000" pitchFamily="2" charset="2"/>
              </a:rPr>
              <a:t>צחר</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 עברו המשתתפים שיעור על השיפוט בטאקוונדו הפראלימפי. את השיעור העבירה השופטת הבינ"ל </a:t>
            </a: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תמרה </a:t>
            </a:r>
            <a:r>
              <a:rPr lang="he-IL" sz="1100" b="1" dirty="0" err="1">
                <a:solidFill>
                  <a:srgbClr val="002060"/>
                </a:solidFill>
                <a:latin typeface="Segoe UI" panose="020B0502040204020203" pitchFamily="34" charset="0"/>
                <a:cs typeface="Segoe UI" panose="020B0502040204020203" pitchFamily="34" charset="0"/>
                <a:sym typeface="Wingdings" panose="05000000000000000000" pitchFamily="2" charset="2"/>
              </a:rPr>
              <a:t>פסטג</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 ההבדל העיקרי בין האולימפי </a:t>
            </a:r>
            <a:r>
              <a:rPr lang="he-IL" sz="1100" dirty="0" err="1">
                <a:solidFill>
                  <a:srgbClr val="002060"/>
                </a:solidFill>
                <a:latin typeface="Segoe UI" panose="020B0502040204020203" pitchFamily="34" charset="0"/>
                <a:cs typeface="Segoe UI" panose="020B0502040204020203" pitchFamily="34" charset="0"/>
                <a:sym typeface="Wingdings" panose="05000000000000000000" pitchFamily="2" charset="2"/>
              </a:rPr>
              <a:t>לפראלימפי</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 הוא שללוחמים הפראלימפיים, יש מגבלה ביכולת להשתמש באחת הידיים או בשתיהן. כתוצאה מכך אין שימוש באגרופים ואסור לבעוט בראש (כי ללוחם אין דרך להגן על עצמו).מה שמשפיע גם על הניקוד. המשתתפים למדו על החוקים, שיטת הניקוד ומי יכול להיות לוחם פראלימפי. ומי יודע, אולי אחד מהם יגיע יום אחד לשפוט במשחקים הפראלימפיים.</a:t>
            </a:r>
          </a:p>
          <a:p>
            <a:pPr algn="just">
              <a:lnSpc>
                <a:spcPts val="2200"/>
              </a:lnSpc>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בתמונה: ההדרכה בזום.</a:t>
            </a:r>
          </a:p>
        </p:txBody>
      </p:sp>
      <p:sp>
        <p:nvSpPr>
          <p:cNvPr id="9" name="מקבילית 8">
            <a:extLst>
              <a:ext uri="{FF2B5EF4-FFF2-40B4-BE49-F238E27FC236}">
                <a16:creationId xmlns:a16="http://schemas.microsoft.com/office/drawing/2014/main" id="{BD912A39-9904-D0F1-1902-3FFFA03C07ED}"/>
              </a:ext>
              <a:ext uri="{C183D7F6-B498-43B3-948B-1728B52AA6E4}">
                <adec:decorative xmlns:adec="http://schemas.microsoft.com/office/drawing/2017/decorative" val="1"/>
              </a:ext>
            </a:extLst>
          </p:cNvPr>
          <p:cNvSpPr/>
          <p:nvPr/>
        </p:nvSpPr>
        <p:spPr>
          <a:xfrm>
            <a:off x="-288899" y="2533482"/>
            <a:ext cx="3475570" cy="334900"/>
          </a:xfrm>
          <a:prstGeom prst="parallelogram">
            <a:avLst>
              <a:gd name="adj" fmla="val 74382"/>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rgbClr val="7030A0"/>
              </a:solidFill>
              <a:cs typeface="Segoe UI" panose="020B0502040204020203" pitchFamily="34" charset="0"/>
            </a:endParaRPr>
          </a:p>
        </p:txBody>
      </p:sp>
      <p:sp>
        <p:nvSpPr>
          <p:cNvPr id="18" name="תיבת טקסט 17">
            <a:extLst>
              <a:ext uri="{FF2B5EF4-FFF2-40B4-BE49-F238E27FC236}">
                <a16:creationId xmlns:a16="http://schemas.microsoft.com/office/drawing/2014/main" id="{49165877-5BF2-54ED-3055-09FB73149B02}"/>
              </a:ext>
            </a:extLst>
          </p:cNvPr>
          <p:cNvSpPr txBox="1"/>
          <p:nvPr/>
        </p:nvSpPr>
        <p:spPr>
          <a:xfrm>
            <a:off x="-119846" y="2446842"/>
            <a:ext cx="3004694" cy="415819"/>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lang="he-IL" sz="1600" b="1"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השתלמות שופטי טאקוונדו</a:t>
            </a:r>
            <a:endParaRPr kumimoji="0" lang="he-IL" sz="1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Segoe UI" panose="020B0502040204020203" pitchFamily="34" charset="0"/>
              <a:cs typeface="Segoe UI" panose="020B0502040204020203" pitchFamily="34" charset="0"/>
            </a:endParaRPr>
          </a:p>
        </p:txBody>
      </p:sp>
      <p:sp>
        <p:nvSpPr>
          <p:cNvPr id="19" name="תיבת טקסט 18">
            <a:extLst>
              <a:ext uri="{FF2B5EF4-FFF2-40B4-BE49-F238E27FC236}">
                <a16:creationId xmlns:a16="http://schemas.microsoft.com/office/drawing/2014/main" id="{9090C71C-7B36-A7CA-0B6B-04E9E9FC063E}"/>
              </a:ext>
            </a:extLst>
          </p:cNvPr>
          <p:cNvSpPr txBox="1"/>
          <p:nvPr/>
        </p:nvSpPr>
        <p:spPr>
          <a:xfrm>
            <a:off x="-34925" y="2077119"/>
            <a:ext cx="3500438" cy="307777"/>
          </a:xfrm>
          <a:prstGeom prst="rect">
            <a:avLst/>
          </a:prstGeom>
          <a:solidFill>
            <a:srgbClr val="00B0F0">
              <a:alpha val="58000"/>
            </a:srgbClr>
          </a:solidFill>
        </p:spPr>
        <p:txBody>
          <a:bodyPr wrap="square" lIns="0" rIns="0" rtlCol="0">
            <a:spAutoFit/>
          </a:bodyPr>
          <a:lstStyle/>
          <a:p>
            <a:pPr algn="ctr"/>
            <a:r>
              <a:rPr lang="he-IL" sz="1400" b="1" dirty="0">
                <a:solidFill>
                  <a:srgbClr val="002060"/>
                </a:solidFill>
                <a:latin typeface="Calibri" panose="020F0502020204030204" pitchFamily="34" charset="0"/>
                <a:cs typeface="Calibri" panose="020F0502020204030204" pitchFamily="34" charset="0"/>
              </a:rPr>
              <a:t>קרן </a:t>
            </a:r>
            <a:r>
              <a:rPr lang="he-IL" sz="1400" b="1" dirty="0" err="1">
                <a:solidFill>
                  <a:srgbClr val="002060"/>
                </a:solidFill>
                <a:latin typeface="Calibri" panose="020F0502020204030204" pitchFamily="34" charset="0"/>
                <a:cs typeface="Calibri" panose="020F0502020204030204" pitchFamily="34" charset="0"/>
              </a:rPr>
              <a:t>סאסא</a:t>
            </a:r>
            <a:r>
              <a:rPr lang="he-IL" sz="1400" b="1" dirty="0">
                <a:solidFill>
                  <a:srgbClr val="002060"/>
                </a:solidFill>
                <a:latin typeface="Calibri" panose="020F0502020204030204" pitchFamily="34" charset="0"/>
                <a:cs typeface="Calibri" panose="020F0502020204030204" pitchFamily="34" charset="0"/>
              </a:rPr>
              <a:t> סטון </a:t>
            </a:r>
            <a:r>
              <a:rPr lang="he-IL" sz="1400" dirty="0">
                <a:solidFill>
                  <a:srgbClr val="002060"/>
                </a:solidFill>
                <a:latin typeface="Calibri" panose="020F0502020204030204" pitchFamily="34" charset="0"/>
                <a:cs typeface="Calibri" panose="020F0502020204030204" pitchFamily="34" charset="0"/>
              </a:rPr>
              <a:t>שותפים לקידום הספורט הפראלימפי</a:t>
            </a:r>
            <a:endParaRPr lang="x-none" sz="1400" dirty="0">
              <a:solidFill>
                <a:srgbClr val="002060"/>
              </a:solidFill>
              <a:latin typeface="Calibri" panose="020F0502020204030204" pitchFamily="34" charset="0"/>
              <a:cs typeface="Calibri" panose="020F0502020204030204" pitchFamily="34" charset="0"/>
            </a:endParaRPr>
          </a:p>
        </p:txBody>
      </p:sp>
      <p:pic>
        <p:nvPicPr>
          <p:cNvPr id="21" name="תמונה 20" descr="תמונה שמכילה גופן, טקסט, גרפיקה, לוגו&#10;&#10;תוכן שנוצר על-ידי בינה מלאכותית עשוי להיות שגוי.">
            <a:extLst>
              <a:ext uri="{FF2B5EF4-FFF2-40B4-BE49-F238E27FC236}">
                <a16:creationId xmlns:a16="http://schemas.microsoft.com/office/drawing/2014/main" id="{0951247B-9754-A805-B24C-DE79DF6BEC1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13240" y="1221444"/>
            <a:ext cx="1402730" cy="832871"/>
          </a:xfrm>
          <a:prstGeom prst="rect">
            <a:avLst/>
          </a:prstGeom>
        </p:spPr>
      </p:pic>
    </p:spTree>
    <p:extLst>
      <p:ext uri="{BB962C8B-B14F-4D97-AF65-F5344CB8AC3E}">
        <p14:creationId xmlns:p14="http://schemas.microsoft.com/office/powerpoint/2010/main" val="777296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FA3A8-A0F4-B572-9BFE-8CEC276E7A77}"/>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C407A6AF-771B-0507-8954-17732AAB53EE}"/>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6858000" cy="1470012"/>
          </a:xfrm>
          <a:prstGeom prst="rect">
            <a:avLst/>
          </a:prstGeom>
        </p:spPr>
      </p:pic>
      <p:sp>
        <p:nvSpPr>
          <p:cNvPr id="5" name="TextBox 4">
            <a:extLst>
              <a:ext uri="{FF2B5EF4-FFF2-40B4-BE49-F238E27FC236}">
                <a16:creationId xmlns:a16="http://schemas.microsoft.com/office/drawing/2014/main" id="{EA4EAE97-45A7-E029-E25E-A545F4678B89}"/>
              </a:ext>
            </a:extLst>
          </p:cNvPr>
          <p:cNvSpPr txBox="1"/>
          <p:nvPr/>
        </p:nvSpPr>
        <p:spPr>
          <a:xfrm>
            <a:off x="2580724" y="371959"/>
            <a:ext cx="4230705" cy="523220"/>
          </a:xfrm>
          <a:prstGeom prst="rect">
            <a:avLst/>
          </a:prstGeom>
          <a:noFill/>
        </p:spPr>
        <p:txBody>
          <a:bodyPr wrap="square" rtlCol="1">
            <a:spAutoFit/>
          </a:bodyPr>
          <a:lstStyle/>
          <a:p>
            <a:r>
              <a:rPr lang="he-IL" sz="2800" b="1" dirty="0">
                <a:solidFill>
                  <a:schemeClr val="bg1"/>
                </a:solidFill>
                <a:latin typeface="Segoe UI Semilight" panose="020B0402040204020203" pitchFamily="34" charset="0"/>
                <a:cs typeface="Segoe UI Semilight" panose="020B0402040204020203" pitchFamily="34" charset="0"/>
              </a:rPr>
              <a:t>13 חדשות</a:t>
            </a:r>
          </a:p>
        </p:txBody>
      </p:sp>
      <p:sp>
        <p:nvSpPr>
          <p:cNvPr id="7" name="TextBox 15">
            <a:extLst>
              <a:ext uri="{FF2B5EF4-FFF2-40B4-BE49-F238E27FC236}">
                <a16:creationId xmlns:a16="http://schemas.microsoft.com/office/drawing/2014/main" id="{8D986ACA-7BBA-5EA5-5E0E-AC0B04BBD0EA}"/>
              </a:ext>
            </a:extLst>
          </p:cNvPr>
          <p:cNvSpPr txBox="1"/>
          <p:nvPr/>
        </p:nvSpPr>
        <p:spPr>
          <a:xfrm>
            <a:off x="3382429" y="1110324"/>
            <a:ext cx="3475571" cy="338554"/>
          </a:xfrm>
          <a:prstGeom prst="rect">
            <a:avLst/>
          </a:prstGeom>
          <a:noFill/>
        </p:spPr>
        <p:txBody>
          <a:bodyPr wrap="square" rtlCol="1">
            <a:spAutoFit/>
          </a:bodyPr>
          <a:lstStyle/>
          <a:p>
            <a:r>
              <a:rPr lang="he-IL" sz="1600" b="1" spc="3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 </a:t>
            </a:r>
          </a:p>
        </p:txBody>
      </p:sp>
      <p:sp>
        <p:nvSpPr>
          <p:cNvPr id="13" name="מקבילית 12">
            <a:extLst>
              <a:ext uri="{FF2B5EF4-FFF2-40B4-BE49-F238E27FC236}">
                <a16:creationId xmlns:a16="http://schemas.microsoft.com/office/drawing/2014/main" id="{B6CB3ECA-4B27-F9D8-D6A3-D9D0E3BD81CB}"/>
              </a:ext>
            </a:extLst>
          </p:cNvPr>
          <p:cNvSpPr/>
          <p:nvPr/>
        </p:nvSpPr>
        <p:spPr>
          <a:xfrm>
            <a:off x="14991" y="9531705"/>
            <a:ext cx="4197245" cy="390592"/>
          </a:xfrm>
          <a:prstGeom prst="parallelogram">
            <a:avLst>
              <a:gd name="adj" fmla="val 49635"/>
            </a:avLst>
          </a:prstGeom>
          <a:solidFill>
            <a:srgbClr val="9AD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he-IL" sz="1600" b="1" dirty="0">
                <a:solidFill>
                  <a:srgbClr val="001F7A"/>
                </a:solidFill>
                <a:latin typeface="Segoe UI" panose="020B0502040204020203" pitchFamily="34" charset="0"/>
                <a:cs typeface="Segoe UI" panose="020B0502040204020203" pitchFamily="34" charset="0"/>
              </a:rPr>
              <a:t>ינואר 2026 גיליון 123</a:t>
            </a:r>
          </a:p>
        </p:txBody>
      </p:sp>
      <p:pic>
        <p:nvPicPr>
          <p:cNvPr id="16" name="תמונה 15">
            <a:extLst>
              <a:ext uri="{FF2B5EF4-FFF2-40B4-BE49-F238E27FC236}">
                <a16:creationId xmlns:a16="http://schemas.microsoft.com/office/drawing/2014/main" id="{4D72491C-9C7E-FDF3-3F03-95E09B81B368}"/>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39836" y="8544252"/>
            <a:ext cx="3657917" cy="1950889"/>
          </a:xfrm>
          <a:prstGeom prst="rect">
            <a:avLst/>
          </a:prstGeom>
        </p:spPr>
      </p:pic>
      <p:sp>
        <p:nvSpPr>
          <p:cNvPr id="10" name="תיבת טקסט 9">
            <a:extLst>
              <a:ext uri="{FF2B5EF4-FFF2-40B4-BE49-F238E27FC236}">
                <a16:creationId xmlns:a16="http://schemas.microsoft.com/office/drawing/2014/main" id="{FB331773-0FA5-EE83-CC80-34BE5E28DF4A}"/>
              </a:ext>
            </a:extLst>
          </p:cNvPr>
          <p:cNvSpPr txBox="1"/>
          <p:nvPr/>
        </p:nvSpPr>
        <p:spPr>
          <a:xfrm>
            <a:off x="84868" y="9134338"/>
            <a:ext cx="3361737" cy="261610"/>
          </a:xfrm>
          <a:prstGeom prst="rect">
            <a:avLst/>
          </a:prstGeom>
          <a:noFill/>
        </p:spPr>
        <p:txBody>
          <a:bodyPr wrap="square">
            <a:spAutoFit/>
          </a:bodyPr>
          <a:lstStyle/>
          <a:p>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 </a:t>
            </a:r>
            <a:endParaRPr lang="he-IL" dirty="0">
              <a:cs typeface="Segoe UI" panose="020B0502040204020203" pitchFamily="34" charset="0"/>
            </a:endParaRPr>
          </a:p>
        </p:txBody>
      </p:sp>
      <p:sp>
        <p:nvSpPr>
          <p:cNvPr id="6" name="כותרת 5">
            <a:extLst>
              <a:ext uri="{FF2B5EF4-FFF2-40B4-BE49-F238E27FC236}">
                <a16:creationId xmlns:a16="http://schemas.microsoft.com/office/drawing/2014/main" id="{EA25B651-BD7E-879C-0E19-0EF1C15CB994}"/>
              </a:ext>
            </a:extLst>
          </p:cNvPr>
          <p:cNvSpPr>
            <a:spLocks noGrp="1"/>
          </p:cNvSpPr>
          <p:nvPr>
            <p:ph type="title"/>
          </p:nvPr>
        </p:nvSpPr>
        <p:spPr>
          <a:xfrm>
            <a:off x="471488" y="-1914702"/>
            <a:ext cx="5915025" cy="1914702"/>
          </a:xfrm>
        </p:spPr>
        <p:txBody>
          <a:bodyPr vert="horz" lIns="91440" tIns="45720" rIns="91440" bIns="45720" rtlCol="0" anchor="b">
            <a:normAutofit/>
          </a:bodyPr>
          <a:lstStyle/>
          <a:p>
            <a:r>
              <a:rPr lang="he-IL" dirty="0"/>
              <a:t>חדשות</a:t>
            </a:r>
          </a:p>
        </p:txBody>
      </p:sp>
      <p:sp>
        <p:nvSpPr>
          <p:cNvPr id="14" name="מקבילית 13">
            <a:extLst>
              <a:ext uri="{FF2B5EF4-FFF2-40B4-BE49-F238E27FC236}">
                <a16:creationId xmlns:a16="http://schemas.microsoft.com/office/drawing/2014/main" id="{FC58BFEA-4322-B005-F914-547780E60762}"/>
              </a:ext>
              <a:ext uri="{C183D7F6-B498-43B3-948B-1728B52AA6E4}">
                <adec:decorative xmlns:adec="http://schemas.microsoft.com/office/drawing/2017/decorative" val="1"/>
              </a:ext>
            </a:extLst>
          </p:cNvPr>
          <p:cNvSpPr/>
          <p:nvPr/>
        </p:nvSpPr>
        <p:spPr>
          <a:xfrm>
            <a:off x="3830810" y="1085975"/>
            <a:ext cx="3475570" cy="334900"/>
          </a:xfrm>
          <a:prstGeom prst="parallelogram">
            <a:avLst>
              <a:gd name="adj" fmla="val 74382"/>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rgbClr val="7030A0"/>
              </a:solidFill>
              <a:cs typeface="Segoe UI" panose="020B0502040204020203" pitchFamily="34" charset="0"/>
            </a:endParaRPr>
          </a:p>
        </p:txBody>
      </p:sp>
      <p:sp>
        <p:nvSpPr>
          <p:cNvPr id="15" name="תיבת טקסט 14">
            <a:extLst>
              <a:ext uri="{FF2B5EF4-FFF2-40B4-BE49-F238E27FC236}">
                <a16:creationId xmlns:a16="http://schemas.microsoft.com/office/drawing/2014/main" id="{620AE93A-D660-F26B-4DC5-0C002A1D2480}"/>
              </a:ext>
            </a:extLst>
          </p:cNvPr>
          <p:cNvSpPr txBox="1"/>
          <p:nvPr/>
        </p:nvSpPr>
        <p:spPr>
          <a:xfrm>
            <a:off x="3918622" y="992881"/>
            <a:ext cx="3004694" cy="415819"/>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lang="he-IL" sz="1600" b="1"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יום המודעות </a:t>
            </a:r>
            <a:endParaRPr kumimoji="0" lang="he-IL" sz="1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Segoe UI" panose="020B0502040204020203" pitchFamily="34" charset="0"/>
              <a:cs typeface="Segoe UI" panose="020B0502040204020203" pitchFamily="34" charset="0"/>
            </a:endParaRPr>
          </a:p>
        </p:txBody>
      </p:sp>
      <p:sp>
        <p:nvSpPr>
          <p:cNvPr id="2" name="מלבן 1">
            <a:extLst>
              <a:ext uri="{FF2B5EF4-FFF2-40B4-BE49-F238E27FC236}">
                <a16:creationId xmlns:a16="http://schemas.microsoft.com/office/drawing/2014/main" id="{76070B3C-0564-6687-6894-B8F1E68899C4}"/>
              </a:ext>
            </a:extLst>
          </p:cNvPr>
          <p:cNvSpPr/>
          <p:nvPr/>
        </p:nvSpPr>
        <p:spPr>
          <a:xfrm>
            <a:off x="219188" y="182880"/>
            <a:ext cx="1163313" cy="5736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7" name="תמונה 16" descr="תמונה שמכילה טקסט, גופן, גרפיקה, לוגו&#10;&#10;תוכן שנוצר על-ידי בינה מלאכותית עשוי להיות שגוי.">
            <a:extLst>
              <a:ext uri="{FF2B5EF4-FFF2-40B4-BE49-F238E27FC236}">
                <a16:creationId xmlns:a16="http://schemas.microsoft.com/office/drawing/2014/main" id="{8747DC2B-F1AF-DDCE-58A4-0CE32A05373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92600" y="409695"/>
            <a:ext cx="1277469" cy="239188"/>
          </a:xfrm>
          <a:prstGeom prst="rect">
            <a:avLst/>
          </a:prstGeom>
        </p:spPr>
      </p:pic>
      <p:sp>
        <p:nvSpPr>
          <p:cNvPr id="25" name="תיבת טקסט 24">
            <a:extLst>
              <a:ext uri="{FF2B5EF4-FFF2-40B4-BE49-F238E27FC236}">
                <a16:creationId xmlns:a16="http://schemas.microsoft.com/office/drawing/2014/main" id="{B9F9F543-6476-D91A-C6E4-DF67A939A975}"/>
              </a:ext>
            </a:extLst>
          </p:cNvPr>
          <p:cNvSpPr txBox="1"/>
          <p:nvPr/>
        </p:nvSpPr>
        <p:spPr>
          <a:xfrm>
            <a:off x="3491339" y="1445675"/>
            <a:ext cx="3414836" cy="7433958"/>
          </a:xfrm>
          <a:prstGeom prst="rect">
            <a:avLst/>
          </a:prstGeom>
          <a:noFill/>
        </p:spPr>
        <p:txBody>
          <a:bodyPr wrap="square">
            <a:spAutoFit/>
          </a:bodyPr>
          <a:lstStyle/>
          <a:p>
            <a:pPr algn="just">
              <a:lnSpc>
                <a:spcPts val="2400"/>
              </a:lnSpc>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זו השנה השנייה בה מתקיים שיתוף פעולה בין הקו האדום של הרכבת הקלה בגוש דן ובין הוועד הפראלימפי ביום הבינלאומי (3.12) להגברת המודעות לזכויות אנשים עם מוגבלות.</a:t>
            </a:r>
          </a:p>
          <a:p>
            <a:pPr algn="just">
              <a:lnSpc>
                <a:spcPts val="2400"/>
              </a:lnSpc>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במסגרת המיזם מוקרן סרטון של הטניסאית הפראלימפית  הצעירה </a:t>
            </a: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מעיין זיקרי </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על מסכים בתחנות התת קרקעיות של הרכבת הקלה.</a:t>
            </a:r>
          </a:p>
          <a:p>
            <a:pPr algn="just">
              <a:lnSpc>
                <a:spcPts val="2400"/>
              </a:lnSpc>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לצד תמונת הספורטאית מוצג המסר "ענף הספורט החשוב ביותר הוא שבירת הסטיגמות". בתקווה שחשיפתה של הספורטאית, תסייע לשינוי ההתייחסות לאנשים עם מוגבלויות.</a:t>
            </a:r>
          </a:p>
          <a:p>
            <a:pPr algn="just">
              <a:lnSpc>
                <a:spcPts val="2400"/>
              </a:lnSpc>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מיזם זה מצטרף לתערוכה ייחודית בתחנת אבא הלל העמוסה, המציגה תמונות ענק של ספורטאים פראלימפים חברי המשלחת לפריז 2024. התערוכה, כוללת הפעלות לכל המשפחה.</a:t>
            </a:r>
          </a:p>
          <a:p>
            <a:pPr algn="just">
              <a:lnSpc>
                <a:spcPts val="2400"/>
              </a:lnSpc>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יו"ר הוועד הפראלימפי, </a:t>
            </a: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משה מוץ מטלון  </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ברך על היוזמה ואמר: "תודה לרכבת הקלה על הבמה הנפלאה שהיא מעמידה לרשותנו. זו הזדמנות לחשוף את הספורטאים שלנו לקהל חדש ומגוון שאינו מכיר עדין את הספורט הפראלימפי. אני מקווה שהסרטון והתערוכה ימשכו את תשומת לב הנוסעים והמסר יופנם - מגבלה פיזית או שקופה אינה מכשול בדרך להצלחה ולהגשמת חלומות."</a:t>
            </a:r>
          </a:p>
          <a:p>
            <a:pPr algn="just">
              <a:lnSpc>
                <a:spcPts val="2400"/>
              </a:lnSpc>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כזכור, כל תחנות הרכבת הקלה הן נגישות.</a:t>
            </a:r>
          </a:p>
        </p:txBody>
      </p:sp>
      <p:sp>
        <p:nvSpPr>
          <p:cNvPr id="9" name="תיבת טקסט 8">
            <a:extLst>
              <a:ext uri="{FF2B5EF4-FFF2-40B4-BE49-F238E27FC236}">
                <a16:creationId xmlns:a16="http://schemas.microsoft.com/office/drawing/2014/main" id="{1EE90392-29E7-0027-D865-3473EB100EBB}"/>
              </a:ext>
            </a:extLst>
          </p:cNvPr>
          <p:cNvSpPr txBox="1"/>
          <p:nvPr/>
        </p:nvSpPr>
        <p:spPr>
          <a:xfrm>
            <a:off x="-6187" y="2342001"/>
            <a:ext cx="3500438" cy="307777"/>
          </a:xfrm>
          <a:prstGeom prst="rect">
            <a:avLst/>
          </a:prstGeom>
          <a:solidFill>
            <a:srgbClr val="00B0F0">
              <a:alpha val="58000"/>
            </a:srgbClr>
          </a:solidFill>
        </p:spPr>
        <p:txBody>
          <a:bodyPr wrap="square" lIns="0" rIns="0" rtlCol="0">
            <a:spAutoFit/>
          </a:bodyPr>
          <a:lstStyle/>
          <a:p>
            <a:pPr algn="ctr"/>
            <a:r>
              <a:rPr lang="he-IL" sz="1400" b="1" dirty="0">
                <a:solidFill>
                  <a:srgbClr val="002060"/>
                </a:solidFill>
                <a:latin typeface="Calibri" panose="020F0502020204030204" pitchFamily="34" charset="0"/>
                <a:cs typeface="Calibri" panose="020F0502020204030204" pitchFamily="34" charset="0"/>
              </a:rPr>
              <a:t>נור </a:t>
            </a:r>
            <a:r>
              <a:rPr lang="he-IL" sz="1400" dirty="0">
                <a:solidFill>
                  <a:srgbClr val="002060"/>
                </a:solidFill>
                <a:latin typeface="Calibri" panose="020F0502020204030204" pitchFamily="34" charset="0"/>
                <a:cs typeface="Calibri" panose="020F0502020204030204" pitchFamily="34" charset="0"/>
              </a:rPr>
              <a:t>שותפים לקידום הספורט הפראלימפי</a:t>
            </a:r>
            <a:endParaRPr lang="x-none" sz="1400" dirty="0">
              <a:solidFill>
                <a:srgbClr val="002060"/>
              </a:solidFill>
              <a:latin typeface="Calibri" panose="020F0502020204030204" pitchFamily="34" charset="0"/>
              <a:cs typeface="Calibri" panose="020F0502020204030204" pitchFamily="34" charset="0"/>
            </a:endParaRPr>
          </a:p>
        </p:txBody>
      </p:sp>
      <p:pic>
        <p:nvPicPr>
          <p:cNvPr id="18" name="תמונה 17" descr="תמונה שמכילה גופן, גרפיקה, לוגו, עיצוב גרפי&#10;&#10;התיאור נוצר באופן אוטומטי">
            <a:extLst>
              <a:ext uri="{FF2B5EF4-FFF2-40B4-BE49-F238E27FC236}">
                <a16:creationId xmlns:a16="http://schemas.microsoft.com/office/drawing/2014/main" id="{3E922DA1-C89D-7242-1716-D7AB1ACD9D3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7375" y="1244941"/>
            <a:ext cx="2276149" cy="920502"/>
          </a:xfrm>
          <a:prstGeom prst="rect">
            <a:avLst/>
          </a:prstGeom>
        </p:spPr>
      </p:pic>
      <p:pic>
        <p:nvPicPr>
          <p:cNvPr id="8" name="תמונה 7" descr="מסך תצוגה עם פרסומת, בפרסומת רואים בחלק העליון טניסאית, מתחתיה כתוב ענף הספורט החשוב ביותר הוא:">
            <a:extLst>
              <a:ext uri="{FF2B5EF4-FFF2-40B4-BE49-F238E27FC236}">
                <a16:creationId xmlns:a16="http://schemas.microsoft.com/office/drawing/2014/main" id="{1E86CD04-B284-1166-87CC-3BAA5AFA1788}"/>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270527" y="2683423"/>
            <a:ext cx="2944099" cy="3170088"/>
          </a:xfrm>
          <a:prstGeom prst="rect">
            <a:avLst/>
          </a:prstGeom>
        </p:spPr>
      </p:pic>
      <p:pic>
        <p:nvPicPr>
          <p:cNvPr id="11" name="תמונה 10" descr="פרסומת עם טניסאית בכיסא גלגלים וכיתוב שבירת סטיגמות">
            <a:extLst>
              <a:ext uri="{FF2B5EF4-FFF2-40B4-BE49-F238E27FC236}">
                <a16:creationId xmlns:a16="http://schemas.microsoft.com/office/drawing/2014/main" id="{871BB9B1-6BA3-5440-F9BA-48825E7FF66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89543" y="6484560"/>
            <a:ext cx="1566801" cy="2786449"/>
          </a:xfrm>
          <a:prstGeom prst="rect">
            <a:avLst/>
          </a:prstGeom>
        </p:spPr>
      </p:pic>
      <p:pic>
        <p:nvPicPr>
          <p:cNvPr id="19" name="תמונה 18" descr="פרסומת בה רואים בחלק העליון טניסאית, מתחתיה כתוב ענף הספורט החשוב ביותר הוא:">
            <a:extLst>
              <a:ext uri="{FF2B5EF4-FFF2-40B4-BE49-F238E27FC236}">
                <a16:creationId xmlns:a16="http://schemas.microsoft.com/office/drawing/2014/main" id="{1CF0B893-23E4-66FC-4A84-B6604B53E92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791163" y="6484560"/>
            <a:ext cx="1566801" cy="2786449"/>
          </a:xfrm>
          <a:prstGeom prst="rect">
            <a:avLst/>
          </a:prstGeom>
        </p:spPr>
      </p:pic>
    </p:spTree>
    <p:extLst>
      <p:ext uri="{BB962C8B-B14F-4D97-AF65-F5344CB8AC3E}">
        <p14:creationId xmlns:p14="http://schemas.microsoft.com/office/powerpoint/2010/main" val="1742145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64B38-91E5-F249-719F-97FAA07712C4}"/>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1C7C034D-4480-49E2-3087-505E7FB89342}"/>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6858000" cy="1470012"/>
          </a:xfrm>
          <a:prstGeom prst="rect">
            <a:avLst/>
          </a:prstGeom>
        </p:spPr>
      </p:pic>
      <p:sp>
        <p:nvSpPr>
          <p:cNvPr id="5" name="TextBox 4">
            <a:extLst>
              <a:ext uri="{FF2B5EF4-FFF2-40B4-BE49-F238E27FC236}">
                <a16:creationId xmlns:a16="http://schemas.microsoft.com/office/drawing/2014/main" id="{90C22C47-B57B-54FD-22D1-6297D708E03D}"/>
              </a:ext>
            </a:extLst>
          </p:cNvPr>
          <p:cNvSpPr txBox="1"/>
          <p:nvPr/>
        </p:nvSpPr>
        <p:spPr>
          <a:xfrm>
            <a:off x="2580724" y="371959"/>
            <a:ext cx="4230705" cy="523220"/>
          </a:xfrm>
          <a:prstGeom prst="rect">
            <a:avLst/>
          </a:prstGeom>
          <a:noFill/>
        </p:spPr>
        <p:txBody>
          <a:bodyPr wrap="square" rtlCol="1">
            <a:spAutoFit/>
          </a:bodyPr>
          <a:lstStyle/>
          <a:p>
            <a:r>
              <a:rPr lang="he-IL" sz="2800" b="1" dirty="0">
                <a:solidFill>
                  <a:schemeClr val="bg1"/>
                </a:solidFill>
                <a:latin typeface="Segoe UI Semilight" panose="020B0402040204020203" pitchFamily="34" charset="0"/>
                <a:cs typeface="Segoe UI Semilight" panose="020B0402040204020203" pitchFamily="34" charset="0"/>
              </a:rPr>
              <a:t>14 חדשות</a:t>
            </a:r>
          </a:p>
        </p:txBody>
      </p:sp>
      <p:sp>
        <p:nvSpPr>
          <p:cNvPr id="7" name="TextBox 15">
            <a:extLst>
              <a:ext uri="{FF2B5EF4-FFF2-40B4-BE49-F238E27FC236}">
                <a16:creationId xmlns:a16="http://schemas.microsoft.com/office/drawing/2014/main" id="{D2F233ED-6EA5-FBF3-EA26-58B749298547}"/>
              </a:ext>
            </a:extLst>
          </p:cNvPr>
          <p:cNvSpPr txBox="1"/>
          <p:nvPr/>
        </p:nvSpPr>
        <p:spPr>
          <a:xfrm>
            <a:off x="3382429" y="1110324"/>
            <a:ext cx="3475571" cy="338554"/>
          </a:xfrm>
          <a:prstGeom prst="rect">
            <a:avLst/>
          </a:prstGeom>
          <a:noFill/>
        </p:spPr>
        <p:txBody>
          <a:bodyPr wrap="square" rtlCol="1">
            <a:spAutoFit/>
          </a:bodyPr>
          <a:lstStyle/>
          <a:p>
            <a:r>
              <a:rPr lang="he-IL" sz="1600" b="1" spc="3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 </a:t>
            </a:r>
          </a:p>
        </p:txBody>
      </p:sp>
      <p:sp>
        <p:nvSpPr>
          <p:cNvPr id="10" name="תיבת טקסט 9">
            <a:extLst>
              <a:ext uri="{FF2B5EF4-FFF2-40B4-BE49-F238E27FC236}">
                <a16:creationId xmlns:a16="http://schemas.microsoft.com/office/drawing/2014/main" id="{31C53698-C96A-4918-9F9A-41A689FF0E22}"/>
              </a:ext>
            </a:extLst>
          </p:cNvPr>
          <p:cNvSpPr txBox="1"/>
          <p:nvPr/>
        </p:nvSpPr>
        <p:spPr>
          <a:xfrm>
            <a:off x="84868" y="9134338"/>
            <a:ext cx="3361737" cy="261610"/>
          </a:xfrm>
          <a:prstGeom prst="rect">
            <a:avLst/>
          </a:prstGeom>
          <a:noFill/>
        </p:spPr>
        <p:txBody>
          <a:bodyPr wrap="square">
            <a:spAutoFit/>
          </a:bodyPr>
          <a:lstStyle/>
          <a:p>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 </a:t>
            </a:r>
            <a:endParaRPr lang="he-IL" dirty="0">
              <a:cs typeface="Segoe UI" panose="020B0502040204020203" pitchFamily="34" charset="0"/>
            </a:endParaRPr>
          </a:p>
        </p:txBody>
      </p:sp>
      <p:sp>
        <p:nvSpPr>
          <p:cNvPr id="12" name="תיבת טקסט 11">
            <a:extLst>
              <a:ext uri="{FF2B5EF4-FFF2-40B4-BE49-F238E27FC236}">
                <a16:creationId xmlns:a16="http://schemas.microsoft.com/office/drawing/2014/main" id="{136BD672-7097-7006-58F9-7EC3FC2D989C}"/>
              </a:ext>
            </a:extLst>
          </p:cNvPr>
          <p:cNvSpPr txBox="1"/>
          <p:nvPr/>
        </p:nvSpPr>
        <p:spPr>
          <a:xfrm>
            <a:off x="3482215" y="1420875"/>
            <a:ext cx="3378163" cy="7224285"/>
          </a:xfrm>
          <a:prstGeom prst="rect">
            <a:avLst/>
          </a:prstGeom>
          <a:noFill/>
        </p:spPr>
        <p:txBody>
          <a:bodyPr wrap="square">
            <a:spAutoFit/>
          </a:bodyPr>
          <a:lstStyle/>
          <a:p>
            <a:pPr marR="0" lvl="0" algn="just" defTabSz="914400" rtl="1" eaLnBrk="1" fontAlgn="auto" latinLnBrk="0" hangingPunct="1">
              <a:lnSpc>
                <a:spcPct val="150000"/>
              </a:lnSpc>
              <a:spcBef>
                <a:spcPts val="0"/>
              </a:spcBef>
              <a:spcAft>
                <a:spcPts val="800"/>
              </a:spcAft>
              <a:buClrTx/>
              <a:buSzTx/>
              <a:tabLst/>
              <a:defRPr/>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כנס לסגלים צעירים התקיים החודש במרכז דניאל לחתירה ע״ש </a:t>
            </a: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דניאל עמיחי מרכוס ז״ל</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 את הכנס פתחה </a:t>
            </a: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לינדה </a:t>
            </a:r>
            <a:r>
              <a:rPr lang="he-IL" sz="1100" b="1" dirty="0" err="1">
                <a:solidFill>
                  <a:srgbClr val="002060"/>
                </a:solidFill>
                <a:latin typeface="Segoe UI" panose="020B0502040204020203" pitchFamily="34" charset="0"/>
                <a:cs typeface="Segoe UI" panose="020B0502040204020203" pitchFamily="34" charset="0"/>
                <a:sym typeface="Wingdings" panose="05000000000000000000" pitchFamily="2" charset="2"/>
              </a:rPr>
              <a:t>שטרייט</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 </a:t>
            </a:r>
            <a:r>
              <a:rPr lang="he-IL" sz="1100" dirty="0" err="1">
                <a:solidFill>
                  <a:srgbClr val="002060"/>
                </a:solidFill>
                <a:latin typeface="Segoe UI" panose="020B0502040204020203" pitchFamily="34" charset="0"/>
                <a:cs typeface="Segoe UI" panose="020B0502040204020203" pitchFamily="34" charset="0"/>
                <a:sym typeface="Wingdings" panose="05000000000000000000" pitchFamily="2" charset="2"/>
              </a:rPr>
              <a:t>אמו</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 של דניאל ויו״ר קרן דניאל הווארד. בדבריה, עמדה </a:t>
            </a:r>
            <a:r>
              <a:rPr lang="he-IL" sz="1100" dirty="0" err="1">
                <a:solidFill>
                  <a:srgbClr val="002060"/>
                </a:solidFill>
                <a:latin typeface="Segoe UI" panose="020B0502040204020203" pitchFamily="34" charset="0"/>
                <a:cs typeface="Segoe UI" panose="020B0502040204020203" pitchFamily="34" charset="0"/>
                <a:sym typeface="Wingdings" panose="05000000000000000000" pitchFamily="2" charset="2"/>
              </a:rPr>
              <a:t>שטרייט</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 על תפיסת העולם שמובילה את פעילות הקרן, הרואה את </a:t>
            </a:r>
            <a:r>
              <a:rPr lang="he-IL" sz="1100" dirty="0" err="1">
                <a:solidFill>
                  <a:srgbClr val="002060"/>
                </a:solidFill>
                <a:latin typeface="Segoe UI" panose="020B0502040204020203" pitchFamily="34" charset="0"/>
                <a:cs typeface="Segoe UI" panose="020B0502040204020203" pitchFamily="34" charset="0"/>
                <a:sym typeface="Wingdings" panose="05000000000000000000" pitchFamily="2" charset="2"/>
              </a:rPr>
              <a:t>הספורטאי.ת</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 במרכז ושואפת לתמוך בהם באופן הוליסטי באמצעות חיבור וסנכרון של כלל שירותי המעטפת הפיזיולוגיים והמנטליים המלווים אותם לאורך דרכם. מטרת העל של הקרן היא להביא לכך שיותר ספורטאים וספורטאיות מישראל יעמדו על הפודיום ויזכו במדליות בזירות בינלאומיות, מתוך הבנה שהישגים כאלה נשענים על ליווי מקצועי, מתואם וארוך טווח.</a:t>
            </a:r>
          </a:p>
          <a:p>
            <a:pPr marR="0" lvl="0" algn="just" defTabSz="914400" rtl="1" eaLnBrk="1" fontAlgn="auto" latinLnBrk="0" hangingPunct="1">
              <a:lnSpc>
                <a:spcPct val="150000"/>
              </a:lnSpc>
              <a:spcBef>
                <a:spcPts val="0"/>
              </a:spcBef>
              <a:spcAft>
                <a:spcPts val="800"/>
              </a:spcAft>
              <a:buClrTx/>
              <a:buSzTx/>
              <a:tabLst/>
              <a:defRPr/>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הכנס היווה ביטוי מעשי לתפיסה זו, בכך שאפשר מפגש, חשיבה וחיבור בין ספורטאים, מאמנים ואנשי מקצוע סביב שאלות של זהות מקצועית, אחריות וייצוג בזירה הבינלאומית, כחלק מתהליך ההכנה להצלחה בתחרויות ברמות הגבוהות ביותר.</a:t>
            </a:r>
          </a:p>
          <a:p>
            <a:pPr marR="0" lvl="0" algn="just" defTabSz="914400" rtl="1" eaLnBrk="1" fontAlgn="auto" latinLnBrk="0" hangingPunct="1">
              <a:lnSpc>
                <a:spcPct val="150000"/>
              </a:lnSpc>
              <a:spcBef>
                <a:spcPts val="0"/>
              </a:spcBef>
              <a:spcAft>
                <a:spcPts val="800"/>
              </a:spcAft>
              <a:buClrTx/>
              <a:buSzTx/>
              <a:tabLst/>
              <a:defRPr/>
            </a:pP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מורן סמואל</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 החותרת הפראלימפית וזוכת מדליית הזהב במשחקי פריז, שיתפה בתובנות מניסיונה כספורטאית בצמרת הספורט העולמי. בנוסף, התקיימה סדנה ייעודית בנושא ״ספורט בטוח – מוגנות בארגוני ספורט״, שהועברה על ידי </a:t>
            </a: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שרון זאבי </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והותאמה במיוחד לספורטאים פראלימפיים צעירים בתחילת דרכם, כחלק מהשאיפה לבסס סביבה מקצועית בטוחה, מכבדת ומתואמת המאפשרת מימוש פוטנציאל הישגי לאורך זמן.</a:t>
            </a:r>
          </a:p>
          <a:p>
            <a:pPr marR="0" lvl="0" algn="just" defTabSz="914400" rtl="1" eaLnBrk="1" fontAlgn="auto" latinLnBrk="0" hangingPunct="1">
              <a:lnSpc>
                <a:spcPct val="150000"/>
              </a:lnSpc>
              <a:spcBef>
                <a:spcPts val="0"/>
              </a:spcBef>
              <a:spcAft>
                <a:spcPts val="800"/>
              </a:spcAft>
              <a:buClrTx/>
              <a:buSzTx/>
              <a:tabLst/>
              <a:defRPr/>
            </a:pPr>
            <a:endPar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endParaRPr>
          </a:p>
        </p:txBody>
      </p:sp>
      <p:sp>
        <p:nvSpPr>
          <p:cNvPr id="6" name="כותרת 5">
            <a:extLst>
              <a:ext uri="{FF2B5EF4-FFF2-40B4-BE49-F238E27FC236}">
                <a16:creationId xmlns:a16="http://schemas.microsoft.com/office/drawing/2014/main" id="{E58DF145-335C-D58E-F6FF-A152CB03ED64}"/>
              </a:ext>
            </a:extLst>
          </p:cNvPr>
          <p:cNvSpPr>
            <a:spLocks noGrp="1"/>
          </p:cNvSpPr>
          <p:nvPr>
            <p:ph type="title"/>
          </p:nvPr>
        </p:nvSpPr>
        <p:spPr>
          <a:xfrm>
            <a:off x="471488" y="-1914702"/>
            <a:ext cx="5915025" cy="1914702"/>
          </a:xfrm>
        </p:spPr>
        <p:txBody>
          <a:bodyPr vert="horz" lIns="91440" tIns="45720" rIns="91440" bIns="45720" rtlCol="0" anchor="b">
            <a:normAutofit/>
          </a:bodyPr>
          <a:lstStyle/>
          <a:p>
            <a:r>
              <a:rPr lang="he-IL" dirty="0"/>
              <a:t>חדשות</a:t>
            </a:r>
          </a:p>
        </p:txBody>
      </p:sp>
      <p:sp>
        <p:nvSpPr>
          <p:cNvPr id="14" name="מקבילית 13">
            <a:extLst>
              <a:ext uri="{FF2B5EF4-FFF2-40B4-BE49-F238E27FC236}">
                <a16:creationId xmlns:a16="http://schemas.microsoft.com/office/drawing/2014/main" id="{54FAB5E4-F222-1908-2D96-7D1F0F14D94F}"/>
              </a:ext>
              <a:ext uri="{C183D7F6-B498-43B3-948B-1728B52AA6E4}">
                <adec:decorative xmlns:adec="http://schemas.microsoft.com/office/drawing/2017/decorative" val="1"/>
              </a:ext>
            </a:extLst>
          </p:cNvPr>
          <p:cNvSpPr/>
          <p:nvPr/>
        </p:nvSpPr>
        <p:spPr>
          <a:xfrm>
            <a:off x="3830810" y="1085975"/>
            <a:ext cx="3475570" cy="334900"/>
          </a:xfrm>
          <a:prstGeom prst="parallelogram">
            <a:avLst>
              <a:gd name="adj" fmla="val 74382"/>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rgbClr val="7030A0"/>
              </a:solidFill>
              <a:cs typeface="Segoe UI" panose="020B0502040204020203" pitchFamily="34" charset="0"/>
            </a:endParaRPr>
          </a:p>
        </p:txBody>
      </p:sp>
      <p:sp>
        <p:nvSpPr>
          <p:cNvPr id="15" name="תיבת טקסט 14">
            <a:extLst>
              <a:ext uri="{FF2B5EF4-FFF2-40B4-BE49-F238E27FC236}">
                <a16:creationId xmlns:a16="http://schemas.microsoft.com/office/drawing/2014/main" id="{7D72D02C-D521-6797-D38A-5A4AC6C0EADC}"/>
              </a:ext>
            </a:extLst>
          </p:cNvPr>
          <p:cNvSpPr txBox="1"/>
          <p:nvPr/>
        </p:nvSpPr>
        <p:spPr>
          <a:xfrm>
            <a:off x="3875566" y="995135"/>
            <a:ext cx="3004694" cy="471830"/>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lang="he-IL" b="1"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כנס צעירים</a:t>
            </a:r>
            <a:endParaRPr kumimoji="0" lang="he-IL"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Segoe UI" panose="020B0502040204020203" pitchFamily="34" charset="0"/>
              <a:cs typeface="Segoe UI" panose="020B0502040204020203" pitchFamily="34" charset="0"/>
            </a:endParaRPr>
          </a:p>
        </p:txBody>
      </p:sp>
      <p:sp>
        <p:nvSpPr>
          <p:cNvPr id="2" name="מלבן 1">
            <a:extLst>
              <a:ext uri="{FF2B5EF4-FFF2-40B4-BE49-F238E27FC236}">
                <a16:creationId xmlns:a16="http://schemas.microsoft.com/office/drawing/2014/main" id="{DF146E52-F15C-7BD8-B71B-DE5C57FFBEB6}"/>
              </a:ext>
            </a:extLst>
          </p:cNvPr>
          <p:cNvSpPr/>
          <p:nvPr/>
        </p:nvSpPr>
        <p:spPr>
          <a:xfrm>
            <a:off x="219188" y="182880"/>
            <a:ext cx="1163313" cy="5736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7" name="תמונה 16" descr="תמונה שמכילה טקסט, גופן, גרפיקה, לוגו&#10;&#10;תוכן שנוצר על-ידי בינה מלאכותית עשוי להיות שגוי.">
            <a:extLst>
              <a:ext uri="{FF2B5EF4-FFF2-40B4-BE49-F238E27FC236}">
                <a16:creationId xmlns:a16="http://schemas.microsoft.com/office/drawing/2014/main" id="{6C4F5D64-AD25-B4D3-E31D-FB93CEFFE26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2600" y="409695"/>
            <a:ext cx="1277469" cy="239188"/>
          </a:xfrm>
          <a:prstGeom prst="rect">
            <a:avLst/>
          </a:prstGeom>
        </p:spPr>
      </p:pic>
      <p:sp>
        <p:nvSpPr>
          <p:cNvPr id="11" name="תיבת טקסט 10">
            <a:extLst>
              <a:ext uri="{FF2B5EF4-FFF2-40B4-BE49-F238E27FC236}">
                <a16:creationId xmlns:a16="http://schemas.microsoft.com/office/drawing/2014/main" id="{7874758E-FACF-1E36-C4E5-1D4037228904}"/>
              </a:ext>
            </a:extLst>
          </p:cNvPr>
          <p:cNvSpPr txBox="1"/>
          <p:nvPr/>
        </p:nvSpPr>
        <p:spPr>
          <a:xfrm>
            <a:off x="-34925" y="2145635"/>
            <a:ext cx="3500438" cy="307777"/>
          </a:xfrm>
          <a:prstGeom prst="rect">
            <a:avLst/>
          </a:prstGeom>
          <a:solidFill>
            <a:srgbClr val="00B0F0">
              <a:alpha val="58000"/>
            </a:srgbClr>
          </a:solidFill>
        </p:spPr>
        <p:txBody>
          <a:bodyPr wrap="square" lIns="0" rIns="0"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DANIEL HOWARD FOUNDATION</a:t>
            </a:r>
            <a:endParaRPr kumimoji="0" lang="en-IL"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16" name="Picture 2">
            <a:extLst>
              <a:ext uri="{FF2B5EF4-FFF2-40B4-BE49-F238E27FC236}">
                <a16:creationId xmlns:a16="http://schemas.microsoft.com/office/drawing/2014/main" id="{DC67C02F-B51A-D59C-7B29-5AE82DE00537}"/>
              </a:ext>
            </a:extLst>
          </p:cNvPr>
          <p:cNvPicPr>
            <a:picLocks noChangeAspect="1" noChangeArrowheads="1"/>
          </p:cNvPicPr>
          <p:nvPr/>
        </p:nvPicPr>
        <p:blipFill>
          <a:blip r:embed="rId4"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872990" y="1166231"/>
            <a:ext cx="1404064" cy="92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תמונה 22" descr="6 צעירים יושבים במעגל ואוחזים בכרטיסיות">
            <a:extLst>
              <a:ext uri="{FF2B5EF4-FFF2-40B4-BE49-F238E27FC236}">
                <a16:creationId xmlns:a16="http://schemas.microsoft.com/office/drawing/2014/main" id="{CA5D60DF-C0C6-C940-F538-ED450FA60D21}"/>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34925" y="7154434"/>
            <a:ext cx="3446883" cy="2341871"/>
          </a:xfrm>
          <a:prstGeom prst="rect">
            <a:avLst/>
          </a:prstGeom>
        </p:spPr>
      </p:pic>
      <p:sp>
        <p:nvSpPr>
          <p:cNvPr id="31" name="תיבת טקסט 30">
            <a:extLst>
              <a:ext uri="{FF2B5EF4-FFF2-40B4-BE49-F238E27FC236}">
                <a16:creationId xmlns:a16="http://schemas.microsoft.com/office/drawing/2014/main" id="{0AA6F1BE-ABDE-6937-C2E1-6AF07482AE18}"/>
              </a:ext>
            </a:extLst>
          </p:cNvPr>
          <p:cNvSpPr txBox="1"/>
          <p:nvPr/>
        </p:nvSpPr>
        <p:spPr>
          <a:xfrm>
            <a:off x="3429000" y="8414686"/>
            <a:ext cx="3463576" cy="1037976"/>
          </a:xfrm>
          <a:prstGeom prst="rect">
            <a:avLst/>
          </a:prstGeom>
          <a:solidFill>
            <a:schemeClr val="accent1">
              <a:lumMod val="20000"/>
              <a:lumOff val="80000"/>
            </a:schemeClr>
          </a:solidFill>
        </p:spPr>
        <p:txBody>
          <a:bodyPr wrap="square">
            <a:spAutoFit/>
          </a:bodyPr>
          <a:lstStyle/>
          <a:p>
            <a:pPr marL="0" marR="0" lvl="0" indent="0" defTabSz="914400" rtl="1" eaLnBrk="1" fontAlgn="auto" latinLnBrk="0" hangingPunct="1">
              <a:lnSpc>
                <a:spcPts val="1900"/>
              </a:lnSpc>
              <a:spcBef>
                <a:spcPts val="0"/>
              </a:spcBef>
              <a:spcAft>
                <a:spcPts val="800"/>
              </a:spcAft>
              <a:buClrTx/>
              <a:buSzTx/>
              <a:buFontTx/>
              <a:buNone/>
              <a:tabLst/>
              <a:defRPr/>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לתלונות על הטרדה וחוסר מוגנות ניתן לפנות בהתאחדות ליפית מור </a:t>
            </a:r>
            <a:r>
              <a:rPr kumimoji="0" lang="en-US"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hlinkClick r:id="rId6"/>
              </a:rPr>
              <a:t>office@isad.org.il</a:t>
            </a:r>
            <a:r>
              <a:rPr kumimoji="0" lang="en-US"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 </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 </a:t>
            </a:r>
            <a:br>
              <a:rPr kumimoji="0" lang="en-US"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b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ולימור גולדברג </a:t>
            </a:r>
            <a:r>
              <a:rPr kumimoji="0" lang="en-US"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hlinkClick r:id="rId7"/>
              </a:rPr>
              <a:t>limor@isad.org.il</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 </a:t>
            </a:r>
            <a:br>
              <a:rPr kumimoji="0" lang="en-US"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b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ובוועד לנועה </a:t>
            </a:r>
            <a:r>
              <a:rPr kumimoji="0" lang="he-IL" sz="1100" b="0"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קוניוק</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 </a:t>
            </a:r>
            <a:r>
              <a:rPr kumimoji="0" lang="en-US"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hlinkClick r:id="rId8"/>
              </a:rPr>
              <a:t>office@npcisr.org.il</a:t>
            </a:r>
            <a:endParaRPr kumimoji="0" lang="en-US"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endParaRPr>
          </a:p>
        </p:txBody>
      </p:sp>
      <p:sp>
        <p:nvSpPr>
          <p:cNvPr id="3" name="מקבילית 2">
            <a:extLst>
              <a:ext uri="{FF2B5EF4-FFF2-40B4-BE49-F238E27FC236}">
                <a16:creationId xmlns:a16="http://schemas.microsoft.com/office/drawing/2014/main" id="{0AE63E11-DDF1-6F32-BE13-795FEFCC0008}"/>
              </a:ext>
            </a:extLst>
          </p:cNvPr>
          <p:cNvSpPr/>
          <p:nvPr/>
        </p:nvSpPr>
        <p:spPr>
          <a:xfrm>
            <a:off x="14991" y="9531705"/>
            <a:ext cx="7401809" cy="334900"/>
          </a:xfrm>
          <a:prstGeom prst="parallelogram">
            <a:avLst>
              <a:gd name="adj" fmla="val 49635"/>
            </a:avLst>
          </a:prstGeom>
          <a:solidFill>
            <a:srgbClr val="9AD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he-IL" sz="1600" b="1" dirty="0">
                <a:solidFill>
                  <a:srgbClr val="001F7A"/>
                </a:solidFill>
                <a:latin typeface="Segoe UI" panose="020B0502040204020203" pitchFamily="34" charset="0"/>
                <a:cs typeface="Segoe UI" panose="020B0502040204020203" pitchFamily="34" charset="0"/>
              </a:rPr>
              <a:t>ינואר 2026 גיליון 123</a:t>
            </a:r>
          </a:p>
        </p:txBody>
      </p:sp>
      <p:sp>
        <p:nvSpPr>
          <p:cNvPr id="9" name="תיבת טקסט 8">
            <a:extLst>
              <a:ext uri="{FF2B5EF4-FFF2-40B4-BE49-F238E27FC236}">
                <a16:creationId xmlns:a16="http://schemas.microsoft.com/office/drawing/2014/main" id="{17EA8AEE-5796-F50D-6179-33396D037444}"/>
              </a:ext>
            </a:extLst>
          </p:cNvPr>
          <p:cNvSpPr txBox="1"/>
          <p:nvPr/>
        </p:nvSpPr>
        <p:spPr>
          <a:xfrm>
            <a:off x="14991" y="2514318"/>
            <a:ext cx="3487106" cy="2194703"/>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800"/>
              </a:spcAft>
              <a:buClrTx/>
              <a:buSzTx/>
              <a:buFontTx/>
              <a:buNone/>
              <a:tabLst/>
              <a:defRPr/>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הכנס הפגיש ספורטאים, ספורטאיות ומאמנים צעירים לשיח מעמיק על המשמעות המקצועית והאישית של ייצוג מדינת ישראל בזירה הבינלאומית. המשתתפים נחשפו לאופן שבו ספורטאיות וספורטאי צמרת מהוועד האולימפי והפראלימפי התייחסו לסוגיות אלו, וכל אחד ואחת גיבשו את המשמעות האישית שלהם לייצוג המדינה ולהתמודדות על הישגים בזירה העולמית.</a:t>
            </a:r>
          </a:p>
          <a:p>
            <a:pPr marL="0" marR="0" lvl="0" indent="0" algn="just" defTabSz="914400" rtl="1" eaLnBrk="1" fontAlgn="auto" latinLnBrk="0" hangingPunct="1">
              <a:lnSpc>
                <a:spcPct val="150000"/>
              </a:lnSpc>
              <a:spcBef>
                <a:spcPts val="0"/>
              </a:spcBef>
              <a:spcAft>
                <a:spcPts val="800"/>
              </a:spcAft>
              <a:buClrTx/>
              <a:buSzTx/>
              <a:buFontTx/>
              <a:buNone/>
              <a:tabLst/>
              <a:defRPr/>
            </a:pPr>
            <a:endPar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endParaRPr>
          </a:p>
        </p:txBody>
      </p:sp>
      <p:pic>
        <p:nvPicPr>
          <p:cNvPr id="18" name="תמונה 17" descr="כ 40 איש בתמונה משותפת, חלקם על כיסא גלגלים">
            <a:extLst>
              <a:ext uri="{FF2B5EF4-FFF2-40B4-BE49-F238E27FC236}">
                <a16:creationId xmlns:a16="http://schemas.microsoft.com/office/drawing/2014/main" id="{A901B530-3D5D-161A-F724-FC647EA8F43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4795" y="4435588"/>
            <a:ext cx="3467224" cy="2600418"/>
          </a:xfrm>
          <a:prstGeom prst="rect">
            <a:avLst/>
          </a:prstGeom>
        </p:spPr>
      </p:pic>
    </p:spTree>
    <p:extLst>
      <p:ext uri="{BB962C8B-B14F-4D97-AF65-F5344CB8AC3E}">
        <p14:creationId xmlns:p14="http://schemas.microsoft.com/office/powerpoint/2010/main" val="787570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5A042-DF18-20B8-F122-9739F2350142}"/>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EF6590BB-B7CC-6834-2660-8539BF8FFD7A}"/>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6858000" cy="1470012"/>
          </a:xfrm>
          <a:prstGeom prst="rect">
            <a:avLst/>
          </a:prstGeom>
        </p:spPr>
      </p:pic>
      <p:sp>
        <p:nvSpPr>
          <p:cNvPr id="5" name="TextBox 4">
            <a:extLst>
              <a:ext uri="{FF2B5EF4-FFF2-40B4-BE49-F238E27FC236}">
                <a16:creationId xmlns:a16="http://schemas.microsoft.com/office/drawing/2014/main" id="{3A3016CF-D6CF-D5F1-CA62-A3EFF1145BC8}"/>
              </a:ext>
            </a:extLst>
          </p:cNvPr>
          <p:cNvSpPr txBox="1"/>
          <p:nvPr/>
        </p:nvSpPr>
        <p:spPr>
          <a:xfrm>
            <a:off x="2580724" y="371959"/>
            <a:ext cx="4230705" cy="523220"/>
          </a:xfrm>
          <a:prstGeom prst="rect">
            <a:avLst/>
          </a:prstGeom>
          <a:noFill/>
        </p:spPr>
        <p:txBody>
          <a:bodyPr wrap="square" rtlCol="1">
            <a:spAutoFit/>
          </a:bodyPr>
          <a:lstStyle/>
          <a:p>
            <a:r>
              <a:rPr lang="he-IL" sz="2800" b="1" dirty="0">
                <a:solidFill>
                  <a:schemeClr val="bg1"/>
                </a:solidFill>
                <a:latin typeface="Segoe UI Semilight" panose="020B0402040204020203" pitchFamily="34" charset="0"/>
                <a:cs typeface="Segoe UI Semilight" panose="020B0402040204020203" pitchFamily="34" charset="0"/>
              </a:rPr>
              <a:t>15 חדשות</a:t>
            </a:r>
          </a:p>
        </p:txBody>
      </p:sp>
      <p:sp>
        <p:nvSpPr>
          <p:cNvPr id="7" name="TextBox 15">
            <a:extLst>
              <a:ext uri="{FF2B5EF4-FFF2-40B4-BE49-F238E27FC236}">
                <a16:creationId xmlns:a16="http://schemas.microsoft.com/office/drawing/2014/main" id="{D2421DC3-9CE2-DA6E-B814-FC02A2C2DE41}"/>
              </a:ext>
            </a:extLst>
          </p:cNvPr>
          <p:cNvSpPr txBox="1"/>
          <p:nvPr/>
        </p:nvSpPr>
        <p:spPr>
          <a:xfrm>
            <a:off x="3382429" y="1110324"/>
            <a:ext cx="3475571" cy="338554"/>
          </a:xfrm>
          <a:prstGeom prst="rect">
            <a:avLst/>
          </a:prstGeom>
          <a:noFill/>
        </p:spPr>
        <p:txBody>
          <a:bodyPr wrap="square" rtlCol="1">
            <a:spAutoFit/>
          </a:bodyPr>
          <a:lstStyle/>
          <a:p>
            <a:r>
              <a:rPr lang="he-IL" sz="1600" b="1" spc="3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 </a:t>
            </a:r>
          </a:p>
        </p:txBody>
      </p:sp>
      <p:sp>
        <p:nvSpPr>
          <p:cNvPr id="13" name="מקבילית 12">
            <a:extLst>
              <a:ext uri="{FF2B5EF4-FFF2-40B4-BE49-F238E27FC236}">
                <a16:creationId xmlns:a16="http://schemas.microsoft.com/office/drawing/2014/main" id="{97F68BEE-F610-C06B-53D4-6C30AE32CE7E}"/>
              </a:ext>
            </a:extLst>
          </p:cNvPr>
          <p:cNvSpPr/>
          <p:nvPr/>
        </p:nvSpPr>
        <p:spPr>
          <a:xfrm>
            <a:off x="14991" y="9531705"/>
            <a:ext cx="4080759" cy="374295"/>
          </a:xfrm>
          <a:prstGeom prst="parallelogram">
            <a:avLst>
              <a:gd name="adj" fmla="val 49635"/>
            </a:avLst>
          </a:prstGeom>
          <a:solidFill>
            <a:srgbClr val="9AD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he-IL" sz="1600" b="1" dirty="0">
                <a:solidFill>
                  <a:srgbClr val="001F7A"/>
                </a:solidFill>
                <a:latin typeface="Segoe UI" panose="020B0502040204020203" pitchFamily="34" charset="0"/>
                <a:cs typeface="Segoe UI" panose="020B0502040204020203" pitchFamily="34" charset="0"/>
              </a:rPr>
              <a:t>ינואר 2026 גיליון 123</a:t>
            </a:r>
          </a:p>
        </p:txBody>
      </p:sp>
      <p:sp>
        <p:nvSpPr>
          <p:cNvPr id="10" name="תיבת טקסט 9">
            <a:extLst>
              <a:ext uri="{FF2B5EF4-FFF2-40B4-BE49-F238E27FC236}">
                <a16:creationId xmlns:a16="http://schemas.microsoft.com/office/drawing/2014/main" id="{6E719841-2B4F-E488-B215-2D2DF3CF2108}"/>
              </a:ext>
            </a:extLst>
          </p:cNvPr>
          <p:cNvSpPr txBox="1"/>
          <p:nvPr/>
        </p:nvSpPr>
        <p:spPr>
          <a:xfrm>
            <a:off x="84868" y="9134338"/>
            <a:ext cx="3361737" cy="261610"/>
          </a:xfrm>
          <a:prstGeom prst="rect">
            <a:avLst/>
          </a:prstGeom>
          <a:noFill/>
        </p:spPr>
        <p:txBody>
          <a:bodyPr wrap="square">
            <a:spAutoFit/>
          </a:bodyPr>
          <a:lstStyle/>
          <a:p>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 </a:t>
            </a:r>
            <a:endParaRPr lang="he-IL" dirty="0">
              <a:cs typeface="Segoe UI" panose="020B0502040204020203" pitchFamily="34" charset="0"/>
            </a:endParaRPr>
          </a:p>
        </p:txBody>
      </p:sp>
      <p:sp>
        <p:nvSpPr>
          <p:cNvPr id="6" name="כותרת 5">
            <a:extLst>
              <a:ext uri="{FF2B5EF4-FFF2-40B4-BE49-F238E27FC236}">
                <a16:creationId xmlns:a16="http://schemas.microsoft.com/office/drawing/2014/main" id="{C65612CB-BE3B-36FF-2426-4C0288DD8EF7}"/>
              </a:ext>
            </a:extLst>
          </p:cNvPr>
          <p:cNvSpPr>
            <a:spLocks noGrp="1"/>
          </p:cNvSpPr>
          <p:nvPr>
            <p:ph type="title"/>
          </p:nvPr>
        </p:nvSpPr>
        <p:spPr>
          <a:xfrm>
            <a:off x="471488" y="-1914702"/>
            <a:ext cx="5915025" cy="1914702"/>
          </a:xfrm>
        </p:spPr>
        <p:txBody>
          <a:bodyPr vert="horz" lIns="91440" tIns="45720" rIns="91440" bIns="45720" rtlCol="0" anchor="b">
            <a:normAutofit/>
          </a:bodyPr>
          <a:lstStyle/>
          <a:p>
            <a:r>
              <a:rPr lang="he-IL" dirty="0"/>
              <a:t>חדשות</a:t>
            </a:r>
          </a:p>
        </p:txBody>
      </p:sp>
      <p:sp>
        <p:nvSpPr>
          <p:cNvPr id="14" name="מקבילית 13">
            <a:extLst>
              <a:ext uri="{FF2B5EF4-FFF2-40B4-BE49-F238E27FC236}">
                <a16:creationId xmlns:a16="http://schemas.microsoft.com/office/drawing/2014/main" id="{DB1F7507-C93F-9462-3B11-C8F1A9207922}"/>
              </a:ext>
              <a:ext uri="{C183D7F6-B498-43B3-948B-1728B52AA6E4}">
                <adec:decorative xmlns:adec="http://schemas.microsoft.com/office/drawing/2017/decorative" val="1"/>
              </a:ext>
            </a:extLst>
          </p:cNvPr>
          <p:cNvSpPr/>
          <p:nvPr/>
        </p:nvSpPr>
        <p:spPr>
          <a:xfrm>
            <a:off x="3830810" y="1085975"/>
            <a:ext cx="3475570" cy="334900"/>
          </a:xfrm>
          <a:prstGeom prst="parallelogram">
            <a:avLst>
              <a:gd name="adj" fmla="val 74382"/>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rgbClr val="7030A0"/>
              </a:solidFill>
              <a:cs typeface="Segoe UI" panose="020B0502040204020203" pitchFamily="34" charset="0"/>
            </a:endParaRPr>
          </a:p>
        </p:txBody>
      </p:sp>
      <p:sp>
        <p:nvSpPr>
          <p:cNvPr id="15" name="תיבת טקסט 14">
            <a:extLst>
              <a:ext uri="{FF2B5EF4-FFF2-40B4-BE49-F238E27FC236}">
                <a16:creationId xmlns:a16="http://schemas.microsoft.com/office/drawing/2014/main" id="{6DB4843D-C6D6-C0BC-FA5B-AE04627EEA1C}"/>
              </a:ext>
            </a:extLst>
          </p:cNvPr>
          <p:cNvSpPr txBox="1"/>
          <p:nvPr/>
        </p:nvSpPr>
        <p:spPr>
          <a:xfrm>
            <a:off x="3875566" y="995135"/>
            <a:ext cx="3004694" cy="471830"/>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lang="he-IL" b="1"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זהב של לוחמים</a:t>
            </a:r>
            <a:endParaRPr kumimoji="0" lang="he-IL"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Segoe UI" panose="020B0502040204020203" pitchFamily="34" charset="0"/>
              <a:cs typeface="Segoe UI" panose="020B0502040204020203" pitchFamily="34" charset="0"/>
            </a:endParaRPr>
          </a:p>
        </p:txBody>
      </p:sp>
      <p:sp>
        <p:nvSpPr>
          <p:cNvPr id="2" name="מלבן 1">
            <a:extLst>
              <a:ext uri="{FF2B5EF4-FFF2-40B4-BE49-F238E27FC236}">
                <a16:creationId xmlns:a16="http://schemas.microsoft.com/office/drawing/2014/main" id="{18E8EDEA-2D10-1BCA-7FC4-BE1BBD12177F}"/>
              </a:ext>
            </a:extLst>
          </p:cNvPr>
          <p:cNvSpPr/>
          <p:nvPr/>
        </p:nvSpPr>
        <p:spPr>
          <a:xfrm>
            <a:off x="219188" y="182880"/>
            <a:ext cx="1163313" cy="5736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7" name="תמונה 16" descr="תמונה שמכילה טקסט, גופן, גרפיקה, לוגו&#10;&#10;תוכן שנוצר על-ידי בינה מלאכותית עשוי להיות שגוי.">
            <a:extLst>
              <a:ext uri="{FF2B5EF4-FFF2-40B4-BE49-F238E27FC236}">
                <a16:creationId xmlns:a16="http://schemas.microsoft.com/office/drawing/2014/main" id="{D0A483F2-FC89-0DB5-A1C2-67F837CA8BE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2600" y="409695"/>
            <a:ext cx="1277469" cy="239188"/>
          </a:xfrm>
          <a:prstGeom prst="rect">
            <a:avLst/>
          </a:prstGeom>
        </p:spPr>
      </p:pic>
      <p:pic>
        <p:nvPicPr>
          <p:cNvPr id="11" name="תמונה 10">
            <a:extLst>
              <a:ext uri="{FF2B5EF4-FFF2-40B4-BE49-F238E27FC236}">
                <a16:creationId xmlns:a16="http://schemas.microsoft.com/office/drawing/2014/main" id="{B2BEBCE6-EC04-FCC9-E496-075CB9B9992E}"/>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39836" y="8544252"/>
            <a:ext cx="3657917" cy="1950889"/>
          </a:xfrm>
          <a:prstGeom prst="rect">
            <a:avLst/>
          </a:prstGeom>
        </p:spPr>
      </p:pic>
      <p:sp>
        <p:nvSpPr>
          <p:cNvPr id="16" name="תיבת טקסט 15">
            <a:extLst>
              <a:ext uri="{FF2B5EF4-FFF2-40B4-BE49-F238E27FC236}">
                <a16:creationId xmlns:a16="http://schemas.microsoft.com/office/drawing/2014/main" id="{B74DE684-F3C8-CB4B-7474-1AD2AC471975}"/>
              </a:ext>
            </a:extLst>
          </p:cNvPr>
          <p:cNvSpPr txBox="1"/>
          <p:nvPr/>
        </p:nvSpPr>
        <p:spPr>
          <a:xfrm>
            <a:off x="-29748" y="2149688"/>
            <a:ext cx="3500438" cy="307777"/>
          </a:xfrm>
          <a:prstGeom prst="rect">
            <a:avLst/>
          </a:prstGeom>
          <a:solidFill>
            <a:srgbClr val="00B0F0">
              <a:alpha val="58000"/>
            </a:srgbClr>
          </a:solidFill>
        </p:spPr>
        <p:txBody>
          <a:bodyPr wrap="square" lIns="0" rIns="0"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אלטשולר</a:t>
            </a:r>
            <a:r>
              <a:rPr kumimoji="0" lang="he-IL" sz="1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שחם </a:t>
            </a:r>
            <a:r>
              <a:rPr kumimoji="0" lang="he-IL"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שותפים לקידום הספורט הפראלימפי</a:t>
            </a:r>
            <a:endParaRPr kumimoji="0" lang="en-IL"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21" name="תמונה 20" descr="לוגו של אלטשולר שחם - גרף ירוק עולה כלפי מעלה עם נקודה כתומה ">
            <a:extLst>
              <a:ext uri="{FF2B5EF4-FFF2-40B4-BE49-F238E27FC236}">
                <a16:creationId xmlns:a16="http://schemas.microsoft.com/office/drawing/2014/main" id="{72B78874-7389-6A03-8C18-C252263CB63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1156" y="1346622"/>
            <a:ext cx="2831772" cy="622600"/>
          </a:xfrm>
          <a:prstGeom prst="rect">
            <a:avLst/>
          </a:prstGeom>
        </p:spPr>
      </p:pic>
      <p:sp>
        <p:nvSpPr>
          <p:cNvPr id="12" name="תיבת טקסט 11">
            <a:extLst>
              <a:ext uri="{FF2B5EF4-FFF2-40B4-BE49-F238E27FC236}">
                <a16:creationId xmlns:a16="http://schemas.microsoft.com/office/drawing/2014/main" id="{18391AB9-DC0A-A54E-1B51-51612EBD0904}"/>
              </a:ext>
            </a:extLst>
          </p:cNvPr>
          <p:cNvSpPr txBox="1"/>
          <p:nvPr/>
        </p:nvSpPr>
        <p:spPr>
          <a:xfrm>
            <a:off x="3479853" y="1420875"/>
            <a:ext cx="3378163" cy="7429470"/>
          </a:xfrm>
          <a:prstGeom prst="rect">
            <a:avLst/>
          </a:prstGeom>
          <a:noFill/>
        </p:spPr>
        <p:txBody>
          <a:bodyPr wrap="square">
            <a:spAutoFit/>
          </a:bodyPr>
          <a:lstStyle/>
          <a:p>
            <a:pPr marR="0" lvl="0" algn="just" defTabSz="914400" rtl="1" eaLnBrk="1" fontAlgn="auto" latinLnBrk="0" hangingPunct="1">
              <a:lnSpc>
                <a:spcPct val="150000"/>
              </a:lnSpc>
              <a:spcBef>
                <a:spcPts val="0"/>
              </a:spcBef>
              <a:spcAft>
                <a:spcPts val="800"/>
              </a:spcAft>
              <a:buClrTx/>
              <a:buSzTx/>
              <a:tabLst/>
              <a:defRPr/>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לקראת המשחקים הפראלימפיים לוס אנג'לס 2028: מיזם "זהב של לוחמים/</a:t>
            </a:r>
            <a:r>
              <a:rPr lang="he-IL" sz="1100" dirty="0" err="1">
                <a:solidFill>
                  <a:srgbClr val="002060"/>
                </a:solidFill>
                <a:latin typeface="Segoe UI" panose="020B0502040204020203" pitchFamily="34" charset="0"/>
                <a:cs typeface="Segoe UI" panose="020B0502040204020203" pitchFamily="34" charset="0"/>
                <a:sym typeface="Wingdings" panose="05000000000000000000" pitchFamily="2" charset="2"/>
              </a:rPr>
              <a:t>ות</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 יצא לדרך.</a:t>
            </a:r>
          </a:p>
          <a:p>
            <a:pPr marR="0" lvl="0" algn="just" defTabSz="914400" rtl="1" eaLnBrk="1" fontAlgn="auto" latinLnBrk="0" hangingPunct="1">
              <a:lnSpc>
                <a:spcPct val="150000"/>
              </a:lnSpc>
              <a:spcBef>
                <a:spcPts val="0"/>
              </a:spcBef>
              <a:spcAft>
                <a:spcPts val="800"/>
              </a:spcAft>
              <a:buClrTx/>
              <a:buSzTx/>
              <a:tabLst/>
              <a:defRPr/>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הוועד הפראלימפי הישראלי יצא במיזם ייחודי - 'זהב של לוחמים/ות' - לאיתור פצועי צה"ל, לוחמי מילואים וכוחות הביטחון שנפצעו מאז השבעה באוקטובר, והכשרתם להיות האלופים והאלופות הפראלימפיים הבאים של ישראל.</a:t>
            </a:r>
          </a:p>
          <a:p>
            <a:pPr marR="0" lvl="0" algn="just" defTabSz="914400" rtl="1" eaLnBrk="1" fontAlgn="auto" latinLnBrk="0" hangingPunct="1">
              <a:lnSpc>
                <a:spcPct val="150000"/>
              </a:lnSpc>
              <a:spcBef>
                <a:spcPts val="0"/>
              </a:spcBef>
              <a:spcAft>
                <a:spcPts val="800"/>
              </a:spcAft>
              <a:buClrTx/>
              <a:buSzTx/>
              <a:tabLst/>
              <a:defRPr/>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ימי האיתור יתקיימו בבתי הלוחם ברחבי הארץ, ומיועדים לפצועי המלחמה המעוניינים להשתלב בספורט תחרותי בענפים אישיים. כאלה שרוצים לזכות בחוויה בלתי נשכחת ואולי גם לזכות במדליה פראלימפית.</a:t>
            </a:r>
          </a:p>
          <a:p>
            <a:pPr marR="0" lvl="0" algn="just" defTabSz="914400" rtl="1" eaLnBrk="1" fontAlgn="auto" latinLnBrk="0" hangingPunct="1">
              <a:lnSpc>
                <a:spcPct val="150000"/>
              </a:lnSpc>
              <a:spcBef>
                <a:spcPts val="0"/>
              </a:spcBef>
              <a:spcAft>
                <a:spcPts val="800"/>
              </a:spcAft>
              <a:buClrTx/>
              <a:buSzTx/>
              <a:tabLst/>
              <a:defRPr/>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במהלך ימי האיתור יעבור כל משתתף סדרת מבחנים ומבדקים מקצועיים בהובלת צוות מומחים, ומתוכם ייבחרו הספורטאיות והספורטאים בעלי הפוטנציאל הגבוה ביותר.</a:t>
            </a:r>
          </a:p>
          <a:p>
            <a:pPr marR="0" lvl="0" algn="just" defTabSz="914400" rtl="1" eaLnBrk="1" fontAlgn="auto" latinLnBrk="0" hangingPunct="1">
              <a:lnSpc>
                <a:spcPct val="150000"/>
              </a:lnSpc>
              <a:spcBef>
                <a:spcPts val="0"/>
              </a:spcBef>
              <a:spcAft>
                <a:spcPts val="800"/>
              </a:spcAft>
              <a:buClrTx/>
              <a:buSzTx/>
              <a:tabLst/>
              <a:defRPr/>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הספורטאים שיבחרו יזכו למעטפת מלאה - רפואית, מקצועית ואישית, לצד אימונים בארץ ובחו"ל והשתתפות בתחרויות בינלאומיות, במטרה לנסות ולעמוד בקריטריון למשחקים הפראלימפיים בלוס אנג'לס 2028. יתר המשתתפים יקבלו המלצות וניתוב לענפים מתאימים.</a:t>
            </a:r>
          </a:p>
          <a:p>
            <a:pPr marR="0" lvl="0" algn="just" defTabSz="914400" rtl="1" eaLnBrk="1" fontAlgn="auto" latinLnBrk="0" hangingPunct="1">
              <a:lnSpc>
                <a:spcPct val="150000"/>
              </a:lnSpc>
              <a:spcBef>
                <a:spcPts val="0"/>
              </a:spcBef>
              <a:spcAft>
                <a:spcPts val="800"/>
              </a:spcAft>
              <a:buClrTx/>
              <a:buSzTx/>
              <a:tabLst/>
              <a:defRPr/>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את המיזם מובילה </a:t>
            </a: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מורן סמואל</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 זוכת מדלית הזהב בחתירה בפריז 2024, שפרשה מפעילות תחרותית מייד אחרי המשחקים. שותפים למיזם בית ההשקעות </a:t>
            </a:r>
            <a:r>
              <a:rPr lang="he-IL" sz="1100" dirty="0" err="1">
                <a:solidFill>
                  <a:srgbClr val="002060"/>
                </a:solidFill>
                <a:latin typeface="Segoe UI" panose="020B0502040204020203" pitchFamily="34" charset="0"/>
                <a:cs typeface="Segoe UI" panose="020B0502040204020203" pitchFamily="34" charset="0"/>
                <a:sym typeface="Wingdings" panose="05000000000000000000" pitchFamily="2" charset="2"/>
              </a:rPr>
              <a:t>אלטשולר</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 שחם ובתי הלוחם בתל אביב, חיפה, ירושלים ובאר שבע.</a:t>
            </a:r>
          </a:p>
        </p:txBody>
      </p:sp>
      <p:sp>
        <p:nvSpPr>
          <p:cNvPr id="8" name="תיבת טקסט 7">
            <a:extLst>
              <a:ext uri="{FF2B5EF4-FFF2-40B4-BE49-F238E27FC236}">
                <a16:creationId xmlns:a16="http://schemas.microsoft.com/office/drawing/2014/main" id="{4DF08B7F-5F1C-A662-F608-64D7A8A0A679}"/>
              </a:ext>
            </a:extLst>
          </p:cNvPr>
          <p:cNvSpPr txBox="1"/>
          <p:nvPr/>
        </p:nvSpPr>
        <p:spPr>
          <a:xfrm>
            <a:off x="14991" y="2457465"/>
            <a:ext cx="3431614" cy="5495607"/>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800"/>
              </a:spcAft>
              <a:buClrTx/>
              <a:buSzTx/>
              <a:buFontTx/>
              <a:buNone/>
              <a:tabLst/>
              <a:defRPr/>
            </a:pP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מורן סמואל</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 "מצוינות היא דרך חיים, ויש חבר'ה, נשים וגברים שלחמו, נפצעו והשתקמו ומדברים בדיוק את השפה שלנו - מצוינות, נחישות ועבודה קשה. המטרה שלנו היא לאתר אותם ולייצר להם מסלול המראה ספורטיבי. אני כבר הגשמתי את החלום הזב ועכשיו אני רוצה לעזור לאחרים".  </a:t>
            </a:r>
          </a:p>
          <a:p>
            <a:pPr marL="0" marR="0" lvl="0" indent="0" algn="just" defTabSz="914400" rtl="1" eaLnBrk="1" fontAlgn="auto" latinLnBrk="0" hangingPunct="1">
              <a:lnSpc>
                <a:spcPct val="150000"/>
              </a:lnSpc>
              <a:spcBef>
                <a:spcPts val="0"/>
              </a:spcBef>
              <a:spcAft>
                <a:spcPts val="800"/>
              </a:spcAft>
              <a:buClrTx/>
              <a:buSzTx/>
              <a:buFontTx/>
              <a:buNone/>
              <a:tabLst/>
              <a:defRPr/>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יו"ר הוועד הפראלימפי </a:t>
            </a: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משה מוץ מטלון</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 ברך על המיזם ואמר: "מרגע שפרצה המלחמה הבנו בוועד הפראלימפי שיש לנו שליחות וכי עלינו להיות שותפים משמעותיים בתהליך השיקום של אלפי הפצועים והפצועות ולכוון  אותם לעסוק בספורט פראלימפי. כבר בשבועות הראשונים למלחמה יזמנו את פרויקט 'מעזה ללוס אנג'לס', הגענו לבתי החולים ולמרכזי השיקום והבאנו את הספורט אל הפצועים, כי אין כלי עוצמתי יותר מספורט כדי לספק תחושת מסוגלות ולהעניק אופק ותקווה. עכשיו אנחנו מקווים כי בין כל אותם פצועי מלחמה שכבר עוסקים בספורט ומשוקמים חדשים שיגיעו למבדקים - נמצא את האלופים הפראלימפיים הבאים של ישראל. אני מודה לשותפים שלנו במיזם הזה </a:t>
            </a:r>
            <a:r>
              <a:rPr kumimoji="0" lang="he-IL" sz="1100" b="0"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אלטשולר</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 שחם, ההתאחדות לספורט נכים וארגון נכי צה"ל".</a:t>
            </a:r>
          </a:p>
        </p:txBody>
      </p:sp>
      <p:pic>
        <p:nvPicPr>
          <p:cNvPr id="1026" name="Picture 2" descr="זהב של לוחמים">
            <a:extLst>
              <a:ext uri="{FF2B5EF4-FFF2-40B4-BE49-F238E27FC236}">
                <a16:creationId xmlns:a16="http://schemas.microsoft.com/office/drawing/2014/main" id="{7F804A75-B6B4-747A-917E-1E9C3AD8FF10}"/>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0" y="8004913"/>
            <a:ext cx="3427136" cy="1458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037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D7908-C5DE-F342-C745-EE55E76EF0FD}"/>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E0672B60-373E-AB50-F1ED-2F05B4FFADE4}"/>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6858000" cy="1470012"/>
          </a:xfrm>
          <a:prstGeom prst="rect">
            <a:avLst/>
          </a:prstGeom>
        </p:spPr>
      </p:pic>
      <p:sp>
        <p:nvSpPr>
          <p:cNvPr id="5" name="TextBox 4">
            <a:extLst>
              <a:ext uri="{FF2B5EF4-FFF2-40B4-BE49-F238E27FC236}">
                <a16:creationId xmlns:a16="http://schemas.microsoft.com/office/drawing/2014/main" id="{995948B9-D514-23C3-B87E-DB987D5187BA}"/>
              </a:ext>
            </a:extLst>
          </p:cNvPr>
          <p:cNvSpPr txBox="1"/>
          <p:nvPr/>
        </p:nvSpPr>
        <p:spPr>
          <a:xfrm>
            <a:off x="2580724" y="371959"/>
            <a:ext cx="4230705" cy="523220"/>
          </a:xfrm>
          <a:prstGeom prst="rect">
            <a:avLst/>
          </a:prstGeom>
          <a:noFill/>
        </p:spPr>
        <p:txBody>
          <a:bodyPr wrap="square" rtlCol="1">
            <a:spAutoFit/>
          </a:bodyPr>
          <a:lstStyle/>
          <a:p>
            <a:r>
              <a:rPr lang="he-IL" sz="2800" b="1" dirty="0">
                <a:solidFill>
                  <a:schemeClr val="bg1"/>
                </a:solidFill>
                <a:latin typeface="Segoe UI Semilight" panose="020B0402040204020203" pitchFamily="34" charset="0"/>
                <a:cs typeface="Segoe UI Semilight" panose="020B0402040204020203" pitchFamily="34" charset="0"/>
              </a:rPr>
              <a:t>16 חדשות</a:t>
            </a:r>
          </a:p>
        </p:txBody>
      </p:sp>
      <p:sp>
        <p:nvSpPr>
          <p:cNvPr id="7" name="TextBox 15">
            <a:extLst>
              <a:ext uri="{FF2B5EF4-FFF2-40B4-BE49-F238E27FC236}">
                <a16:creationId xmlns:a16="http://schemas.microsoft.com/office/drawing/2014/main" id="{0D86BB6E-5493-BED8-6C04-BAE3D0FE3878}"/>
              </a:ext>
            </a:extLst>
          </p:cNvPr>
          <p:cNvSpPr txBox="1"/>
          <p:nvPr/>
        </p:nvSpPr>
        <p:spPr>
          <a:xfrm>
            <a:off x="3382429" y="1110324"/>
            <a:ext cx="3475571" cy="338554"/>
          </a:xfrm>
          <a:prstGeom prst="rect">
            <a:avLst/>
          </a:prstGeom>
          <a:noFill/>
        </p:spPr>
        <p:txBody>
          <a:bodyPr wrap="square" rtlCol="1">
            <a:spAutoFit/>
          </a:bodyPr>
          <a:lstStyle/>
          <a:p>
            <a:r>
              <a:rPr lang="he-IL" sz="1600" b="1" spc="3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 </a:t>
            </a:r>
          </a:p>
        </p:txBody>
      </p:sp>
      <p:sp>
        <p:nvSpPr>
          <p:cNvPr id="13" name="מקבילית 12">
            <a:extLst>
              <a:ext uri="{FF2B5EF4-FFF2-40B4-BE49-F238E27FC236}">
                <a16:creationId xmlns:a16="http://schemas.microsoft.com/office/drawing/2014/main" id="{A362CE71-016C-672E-FFC0-8C987FB2416A}"/>
              </a:ext>
            </a:extLst>
          </p:cNvPr>
          <p:cNvSpPr/>
          <p:nvPr/>
        </p:nvSpPr>
        <p:spPr>
          <a:xfrm>
            <a:off x="14991" y="9531705"/>
            <a:ext cx="7109016" cy="374295"/>
          </a:xfrm>
          <a:prstGeom prst="parallelogram">
            <a:avLst>
              <a:gd name="adj" fmla="val 49635"/>
            </a:avLst>
          </a:prstGeom>
          <a:solidFill>
            <a:srgbClr val="9AD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he-IL" sz="1600" b="1" dirty="0">
                <a:solidFill>
                  <a:srgbClr val="001F7A"/>
                </a:solidFill>
                <a:latin typeface="Segoe UI" panose="020B0502040204020203" pitchFamily="34" charset="0"/>
                <a:cs typeface="Segoe UI" panose="020B0502040204020203" pitchFamily="34" charset="0"/>
              </a:rPr>
              <a:t>ינואר 2026 גיליון 123</a:t>
            </a:r>
          </a:p>
        </p:txBody>
      </p:sp>
      <p:sp>
        <p:nvSpPr>
          <p:cNvPr id="10" name="תיבת טקסט 9">
            <a:extLst>
              <a:ext uri="{FF2B5EF4-FFF2-40B4-BE49-F238E27FC236}">
                <a16:creationId xmlns:a16="http://schemas.microsoft.com/office/drawing/2014/main" id="{B087CE7B-0BBF-C57A-1C2E-638880C77D3C}"/>
              </a:ext>
            </a:extLst>
          </p:cNvPr>
          <p:cNvSpPr txBox="1"/>
          <p:nvPr/>
        </p:nvSpPr>
        <p:spPr>
          <a:xfrm>
            <a:off x="84868" y="9134338"/>
            <a:ext cx="3361737" cy="261610"/>
          </a:xfrm>
          <a:prstGeom prst="rect">
            <a:avLst/>
          </a:prstGeom>
          <a:noFill/>
        </p:spPr>
        <p:txBody>
          <a:bodyPr wrap="square">
            <a:spAutoFit/>
          </a:bodyPr>
          <a:lstStyle/>
          <a:p>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 </a:t>
            </a:r>
            <a:endParaRPr lang="he-IL" dirty="0">
              <a:cs typeface="Segoe UI" panose="020B0502040204020203" pitchFamily="34" charset="0"/>
            </a:endParaRPr>
          </a:p>
        </p:txBody>
      </p:sp>
      <p:sp>
        <p:nvSpPr>
          <p:cNvPr id="6" name="כותרת 5">
            <a:extLst>
              <a:ext uri="{FF2B5EF4-FFF2-40B4-BE49-F238E27FC236}">
                <a16:creationId xmlns:a16="http://schemas.microsoft.com/office/drawing/2014/main" id="{07A3D089-77F0-614F-2C94-BBEBC8EF1623}"/>
              </a:ext>
            </a:extLst>
          </p:cNvPr>
          <p:cNvSpPr>
            <a:spLocks noGrp="1"/>
          </p:cNvSpPr>
          <p:nvPr>
            <p:ph type="title"/>
          </p:nvPr>
        </p:nvSpPr>
        <p:spPr>
          <a:xfrm>
            <a:off x="471488" y="-1914702"/>
            <a:ext cx="5915025" cy="1914702"/>
          </a:xfrm>
        </p:spPr>
        <p:txBody>
          <a:bodyPr vert="horz" lIns="91440" tIns="45720" rIns="91440" bIns="45720" rtlCol="0" anchor="b">
            <a:normAutofit/>
          </a:bodyPr>
          <a:lstStyle/>
          <a:p>
            <a:r>
              <a:rPr lang="he-IL" dirty="0"/>
              <a:t>חדשות</a:t>
            </a:r>
          </a:p>
        </p:txBody>
      </p:sp>
      <p:sp>
        <p:nvSpPr>
          <p:cNvPr id="14" name="מקבילית 13">
            <a:extLst>
              <a:ext uri="{FF2B5EF4-FFF2-40B4-BE49-F238E27FC236}">
                <a16:creationId xmlns:a16="http://schemas.microsoft.com/office/drawing/2014/main" id="{9691FAB6-7C6C-0D28-2F02-203695AB93A9}"/>
              </a:ext>
              <a:ext uri="{C183D7F6-B498-43B3-948B-1728B52AA6E4}">
                <adec:decorative xmlns:adec="http://schemas.microsoft.com/office/drawing/2017/decorative" val="1"/>
              </a:ext>
            </a:extLst>
          </p:cNvPr>
          <p:cNvSpPr/>
          <p:nvPr/>
        </p:nvSpPr>
        <p:spPr>
          <a:xfrm>
            <a:off x="3830810" y="1085975"/>
            <a:ext cx="3475570" cy="334900"/>
          </a:xfrm>
          <a:prstGeom prst="parallelogram">
            <a:avLst>
              <a:gd name="adj" fmla="val 74382"/>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rgbClr val="7030A0"/>
              </a:solidFill>
              <a:cs typeface="Segoe UI" panose="020B0502040204020203" pitchFamily="34" charset="0"/>
            </a:endParaRPr>
          </a:p>
        </p:txBody>
      </p:sp>
      <p:sp>
        <p:nvSpPr>
          <p:cNvPr id="15" name="תיבת טקסט 14">
            <a:extLst>
              <a:ext uri="{FF2B5EF4-FFF2-40B4-BE49-F238E27FC236}">
                <a16:creationId xmlns:a16="http://schemas.microsoft.com/office/drawing/2014/main" id="{A4C89232-8D46-8AE2-DDC4-82F439FDA387}"/>
              </a:ext>
            </a:extLst>
          </p:cNvPr>
          <p:cNvSpPr txBox="1"/>
          <p:nvPr/>
        </p:nvSpPr>
        <p:spPr>
          <a:xfrm>
            <a:off x="3875566" y="995135"/>
            <a:ext cx="3004694" cy="471830"/>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lang="he-IL" b="1"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זהב של לוחמים</a:t>
            </a:r>
            <a:endParaRPr kumimoji="0" lang="he-IL"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Segoe UI" panose="020B0502040204020203" pitchFamily="34" charset="0"/>
              <a:cs typeface="Segoe UI" panose="020B0502040204020203" pitchFamily="34" charset="0"/>
            </a:endParaRPr>
          </a:p>
        </p:txBody>
      </p:sp>
      <p:sp>
        <p:nvSpPr>
          <p:cNvPr id="2" name="מלבן 1">
            <a:extLst>
              <a:ext uri="{FF2B5EF4-FFF2-40B4-BE49-F238E27FC236}">
                <a16:creationId xmlns:a16="http://schemas.microsoft.com/office/drawing/2014/main" id="{C541CB7A-3D05-420D-0069-20A8076D583A}"/>
              </a:ext>
            </a:extLst>
          </p:cNvPr>
          <p:cNvSpPr/>
          <p:nvPr/>
        </p:nvSpPr>
        <p:spPr>
          <a:xfrm>
            <a:off x="219188" y="182880"/>
            <a:ext cx="1163313" cy="5736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7" name="תמונה 16" descr="תמונה שמכילה טקסט, גופן, גרפיקה, לוגו&#10;&#10;תוכן שנוצר על-ידי בינה מלאכותית עשוי להיות שגוי.">
            <a:extLst>
              <a:ext uri="{FF2B5EF4-FFF2-40B4-BE49-F238E27FC236}">
                <a16:creationId xmlns:a16="http://schemas.microsoft.com/office/drawing/2014/main" id="{A6DAF8C1-06FB-0587-2EE4-ED4F5B4C065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2600" y="409695"/>
            <a:ext cx="1277469" cy="239188"/>
          </a:xfrm>
          <a:prstGeom prst="rect">
            <a:avLst/>
          </a:prstGeom>
        </p:spPr>
      </p:pic>
      <p:sp>
        <p:nvSpPr>
          <p:cNvPr id="16" name="תיבת טקסט 15">
            <a:extLst>
              <a:ext uri="{FF2B5EF4-FFF2-40B4-BE49-F238E27FC236}">
                <a16:creationId xmlns:a16="http://schemas.microsoft.com/office/drawing/2014/main" id="{68CC414B-8AFB-921D-E95B-D6F54CF683E7}"/>
              </a:ext>
            </a:extLst>
          </p:cNvPr>
          <p:cNvSpPr txBox="1"/>
          <p:nvPr/>
        </p:nvSpPr>
        <p:spPr>
          <a:xfrm>
            <a:off x="-29748" y="2149688"/>
            <a:ext cx="3500438" cy="307777"/>
          </a:xfrm>
          <a:prstGeom prst="rect">
            <a:avLst/>
          </a:prstGeom>
          <a:solidFill>
            <a:srgbClr val="00B0F0">
              <a:alpha val="58000"/>
            </a:srgbClr>
          </a:solidFill>
        </p:spPr>
        <p:txBody>
          <a:bodyPr wrap="square" lIns="0" rIns="0"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אלטשולר</a:t>
            </a:r>
            <a:r>
              <a:rPr kumimoji="0" lang="he-IL" sz="1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שחם </a:t>
            </a:r>
            <a:r>
              <a:rPr kumimoji="0" lang="he-IL"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שותפים לקידום הספורט הפראלימפי</a:t>
            </a:r>
            <a:endParaRPr kumimoji="0" lang="en-IL"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21" name="תמונה 20" descr="לוגו של אלטשולר שחם - גרף ירוק עולה כלפי מעלה עם נקודה כתומה ">
            <a:extLst>
              <a:ext uri="{FF2B5EF4-FFF2-40B4-BE49-F238E27FC236}">
                <a16:creationId xmlns:a16="http://schemas.microsoft.com/office/drawing/2014/main" id="{CC98D32F-1744-352B-67C0-3B39CB9FA4D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1156" y="1346622"/>
            <a:ext cx="2831772" cy="622600"/>
          </a:xfrm>
          <a:prstGeom prst="rect">
            <a:avLst/>
          </a:prstGeom>
        </p:spPr>
      </p:pic>
      <p:sp>
        <p:nvSpPr>
          <p:cNvPr id="18" name="תיבת טקסט 17">
            <a:extLst>
              <a:ext uri="{FF2B5EF4-FFF2-40B4-BE49-F238E27FC236}">
                <a16:creationId xmlns:a16="http://schemas.microsoft.com/office/drawing/2014/main" id="{23797A0B-7E6C-FB19-1318-D16BCD852F3E}"/>
              </a:ext>
            </a:extLst>
          </p:cNvPr>
          <p:cNvSpPr txBox="1"/>
          <p:nvPr/>
        </p:nvSpPr>
        <p:spPr>
          <a:xfrm>
            <a:off x="3470690" y="1466965"/>
            <a:ext cx="3394772" cy="9109417"/>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800"/>
              </a:spcAft>
              <a:buClrTx/>
              <a:buSzTx/>
              <a:buFontTx/>
              <a:buNone/>
              <a:tabLst/>
              <a:defRPr/>
            </a:pP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המשך</a:t>
            </a:r>
          </a:p>
          <a:p>
            <a:pPr marL="0" marR="0" lvl="0" indent="0" algn="just" defTabSz="914400" rtl="1" eaLnBrk="1" fontAlgn="auto" latinLnBrk="0" hangingPunct="1">
              <a:lnSpc>
                <a:spcPct val="150000"/>
              </a:lnSpc>
              <a:spcBef>
                <a:spcPts val="0"/>
              </a:spcBef>
              <a:spcAft>
                <a:spcPts val="800"/>
              </a:spcAft>
              <a:buClrTx/>
              <a:buSzTx/>
              <a:buFontTx/>
              <a:buNone/>
              <a:tabLst/>
              <a:defRPr/>
            </a:pP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עדי קידר ירדני</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 מנהלת האחריות החברתית של </a:t>
            </a:r>
            <a:r>
              <a:rPr kumimoji="0" lang="he-IL" sz="1100" b="0"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אלטשולר</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 שחם שתפה: פצועי צה"ל שנפצעו למען המדינה ראויים להזדמנות אמיתית לשיקום ולפריצה קדימה. הספורט הוא כלי משמעותי שמעניק חוסן, התמדה ותקווה - ואנחנו רואים זכות גדולה בליווי המסע הזה. 'זהב של לוחמים/ות' מאגד שני תחומים שיקרים לנו עמוקות, תמיכה בספורט הישראלי ובפצועי צה"ל, והוא מיזם בעל חשיבות לאומית שמדגיש את כוחה של הרוח הישראלית ומעניק השראה לכולנו. אנחנו גאים לאמץ את הלוחמים והלוחמות בדרך לאולימפיאדת </a:t>
            </a:r>
            <a:r>
              <a:rPr kumimoji="0" lang="en-US"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LA 2028 </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a:t>
            </a:r>
          </a:p>
          <a:p>
            <a:pPr marL="0" marR="0" lvl="0" indent="0" algn="just" defTabSz="914400" rtl="1" eaLnBrk="1" fontAlgn="auto" latinLnBrk="0" hangingPunct="1">
              <a:lnSpc>
                <a:spcPct val="150000"/>
              </a:lnSpc>
              <a:spcBef>
                <a:spcPts val="0"/>
              </a:spcBef>
              <a:spcAft>
                <a:spcPts val="800"/>
              </a:spcAft>
              <a:buClrTx/>
              <a:buSzTx/>
              <a:buFontTx/>
              <a:buNone/>
              <a:tabLst/>
              <a:defRPr/>
            </a:pP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יום האיתור הראשון שהתקיים בבית הלוחם תל אביב</a:t>
            </a:r>
          </a:p>
          <a:p>
            <a:pPr marL="0" marR="0" lvl="0" indent="0" algn="just" defTabSz="914400" rtl="1" eaLnBrk="1" fontAlgn="auto" latinLnBrk="0" hangingPunct="1">
              <a:lnSpc>
                <a:spcPct val="150000"/>
              </a:lnSpc>
              <a:spcBef>
                <a:spcPts val="0"/>
              </a:spcBef>
              <a:spcAft>
                <a:spcPts val="800"/>
              </a:spcAft>
              <a:buClrTx/>
              <a:buSzTx/>
              <a:buFontTx/>
              <a:buNone/>
              <a:tabLst/>
              <a:defRPr/>
            </a:pP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20 לוחמים ולוחמות </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שנפצעו בדרגות שונות במלחמת 'חרבות ברזל' הגיעו ליום האיתור הראשון, חלקם פגשו לראשונה את עולם הספורט הפראלימפי וחלקם כבר התנסו בספורט אך רצו הכוונה מקצועית להמשך. </a:t>
            </a:r>
          </a:p>
          <a:p>
            <a:pPr marL="0" marR="0" lvl="0" indent="0" algn="just" defTabSz="914400" rtl="1" eaLnBrk="1" fontAlgn="auto" latinLnBrk="0" hangingPunct="1">
              <a:lnSpc>
                <a:spcPct val="150000"/>
              </a:lnSpc>
              <a:spcBef>
                <a:spcPts val="0"/>
              </a:spcBef>
              <a:spcAft>
                <a:spcPts val="80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מורן סיפרה על היום הראשון: "יום האיתור הראשון היה יריית הפתיחה מבחינתנו למיזם "זהב של </a:t>
            </a:r>
            <a:r>
              <a:rPr lang="he-IL" sz="1100" dirty="0" err="1">
                <a:solidFill>
                  <a:srgbClr val="002060"/>
                </a:solidFill>
                <a:latin typeface="Segoe UI" panose="020B0502040204020203" pitchFamily="34" charset="0"/>
                <a:cs typeface="Segoe UI" panose="020B0502040204020203" pitchFamily="34" charset="0"/>
                <a:sym typeface="Wingdings" panose="05000000000000000000" pitchFamily="2" charset="2"/>
              </a:rPr>
              <a:t>לוחמים.ות</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 במפגש עם הפצועים למדנו כמה הספורט מחבר אותם לעצמם ומפצה על הרבה ממה שהם איבדו. סוללת המבחנים אפשרה לנו לראות מגוון של יכולות וכבר אפשר היה להבחין בכמה כישרונות צעירים. התרשמנו ממוטיבציה גבוהה להשתלב בספורט תחרותי ואנחנו מאוד מתרגשים לקראת יום האיתור הבא שיתקיים בבית הלוחם ירושלים 1.8.26".</a:t>
            </a:r>
          </a:p>
          <a:p>
            <a:pPr marL="0" marR="0" lvl="0" indent="0" algn="just" defTabSz="914400" rtl="1" eaLnBrk="1" fontAlgn="auto" latinLnBrk="0" hangingPunct="1">
              <a:lnSpc>
                <a:spcPct val="150000"/>
              </a:lnSpc>
              <a:spcBef>
                <a:spcPts val="0"/>
              </a:spcBef>
              <a:spcAft>
                <a:spcPts val="80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יום האיתור בבית הלוחם באר שבע יתקיים ב 19.1.26.</a:t>
            </a:r>
          </a:p>
          <a:p>
            <a:pPr marL="0" marR="0" lvl="0" indent="0" algn="just" defTabSz="914400" rtl="1" eaLnBrk="1" fontAlgn="auto" latinLnBrk="0" hangingPunct="1">
              <a:lnSpc>
                <a:spcPct val="150000"/>
              </a:lnSpc>
              <a:spcBef>
                <a:spcPts val="0"/>
              </a:spcBef>
              <a:spcAft>
                <a:spcPts val="80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יום האיתור בבית הלוחם חיפה יתקיים ב 2.2.26.</a:t>
            </a:r>
          </a:p>
          <a:p>
            <a:pPr marL="0" marR="0" lvl="0" indent="0" algn="just" defTabSz="914400" rtl="1" eaLnBrk="1" fontAlgn="auto" latinLnBrk="0" hangingPunct="1">
              <a:lnSpc>
                <a:spcPct val="150000"/>
              </a:lnSpc>
              <a:spcBef>
                <a:spcPts val="0"/>
              </a:spcBef>
              <a:spcAft>
                <a:spcPts val="800"/>
              </a:spcAft>
              <a:buClrTx/>
              <a:buSzTx/>
              <a:buFontTx/>
              <a:buNone/>
              <a:tabLst/>
              <a:defRPr/>
            </a:pPr>
            <a:endPar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endParaRPr>
          </a:p>
          <a:p>
            <a:pPr marL="0" marR="0" lvl="0" indent="0" algn="just" defTabSz="914400" rtl="1" eaLnBrk="1" fontAlgn="auto" latinLnBrk="0" hangingPunct="1">
              <a:lnSpc>
                <a:spcPct val="150000"/>
              </a:lnSpc>
              <a:spcBef>
                <a:spcPts val="0"/>
              </a:spcBef>
              <a:spcAft>
                <a:spcPts val="800"/>
              </a:spcAft>
              <a:buClrTx/>
              <a:buSzTx/>
              <a:buFontTx/>
              <a:buNone/>
              <a:tabLst/>
              <a:defRPr/>
            </a:pPr>
            <a:endPar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endParaRPr>
          </a:p>
          <a:p>
            <a:pPr marL="0" marR="0" lvl="0" indent="0" algn="just" defTabSz="914400" rtl="1" eaLnBrk="1" fontAlgn="auto" latinLnBrk="0" hangingPunct="1">
              <a:lnSpc>
                <a:spcPct val="150000"/>
              </a:lnSpc>
              <a:spcBef>
                <a:spcPts val="0"/>
              </a:spcBef>
              <a:spcAft>
                <a:spcPts val="800"/>
              </a:spcAft>
              <a:buClrTx/>
              <a:buSzTx/>
              <a:buFontTx/>
              <a:buNone/>
              <a:tabLst/>
              <a:defRPr/>
            </a:pPr>
            <a:endParaRPr kumimoji="0" lang="en-US"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endParaRPr>
          </a:p>
        </p:txBody>
      </p:sp>
      <p:pic>
        <p:nvPicPr>
          <p:cNvPr id="20" name="תמונה 19" descr="9 אנשים בצילום משותף, 2 בכיסא גלגלים ו2 עם רגל אחת ">
            <a:extLst>
              <a:ext uri="{FF2B5EF4-FFF2-40B4-BE49-F238E27FC236}">
                <a16:creationId xmlns:a16="http://schemas.microsoft.com/office/drawing/2014/main" id="{493A5B2C-4F89-8D45-69B3-915A7CD22A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386" y="2542681"/>
            <a:ext cx="3359614" cy="2244633"/>
          </a:xfrm>
          <a:prstGeom prst="rect">
            <a:avLst/>
          </a:prstGeom>
        </p:spPr>
      </p:pic>
      <p:pic>
        <p:nvPicPr>
          <p:cNvPr id="23" name="תמונה 22" descr="אדם עם רגל אחת קופץ לרוחק">
            <a:extLst>
              <a:ext uri="{FF2B5EF4-FFF2-40B4-BE49-F238E27FC236}">
                <a16:creationId xmlns:a16="http://schemas.microsoft.com/office/drawing/2014/main" id="{43B304A6-541C-241F-8D89-ABF9EDBEB77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833" y="4872530"/>
            <a:ext cx="3394772" cy="2264112"/>
          </a:xfrm>
          <a:prstGeom prst="rect">
            <a:avLst/>
          </a:prstGeom>
        </p:spPr>
      </p:pic>
      <p:pic>
        <p:nvPicPr>
          <p:cNvPr id="25" name="תמונה 24" descr="בחורה נודעת על אופני כושר לידה 2 אנשים על כיסא גלגלים">
            <a:extLst>
              <a:ext uri="{FF2B5EF4-FFF2-40B4-BE49-F238E27FC236}">
                <a16:creationId xmlns:a16="http://schemas.microsoft.com/office/drawing/2014/main" id="{D5598418-BA1F-ECEA-1881-DB0FAD53F5E2}"/>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69386" y="7218456"/>
            <a:ext cx="3359614" cy="2264112"/>
          </a:xfrm>
          <a:prstGeom prst="rect">
            <a:avLst/>
          </a:prstGeom>
        </p:spPr>
      </p:pic>
    </p:spTree>
    <p:extLst>
      <p:ext uri="{BB962C8B-B14F-4D97-AF65-F5344CB8AC3E}">
        <p14:creationId xmlns:p14="http://schemas.microsoft.com/office/powerpoint/2010/main" val="1522392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B459F-A2B0-E1E8-C8D3-11E8E5C1689C}"/>
            </a:ext>
          </a:extLst>
        </p:cNvPr>
        <p:cNvGrpSpPr/>
        <p:nvPr/>
      </p:nvGrpSpPr>
      <p:grpSpPr>
        <a:xfrm>
          <a:off x="0" y="0"/>
          <a:ext cx="0" cy="0"/>
          <a:chOff x="0" y="0"/>
          <a:chExt cx="0" cy="0"/>
        </a:xfrm>
      </p:grpSpPr>
      <p:pic>
        <p:nvPicPr>
          <p:cNvPr id="15" name="תמונה 14">
            <a:extLst>
              <a:ext uri="{FF2B5EF4-FFF2-40B4-BE49-F238E27FC236}">
                <a16:creationId xmlns:a16="http://schemas.microsoft.com/office/drawing/2014/main" id="{4489E573-F516-F3E8-7A5E-C72B2C65578F}"/>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535" y="9250"/>
            <a:ext cx="6858000" cy="1458942"/>
          </a:xfrm>
          <a:prstGeom prst="rect">
            <a:avLst/>
          </a:prstGeom>
        </p:spPr>
      </p:pic>
      <p:sp>
        <p:nvSpPr>
          <p:cNvPr id="5" name="TextBox 4">
            <a:extLst>
              <a:ext uri="{FF2B5EF4-FFF2-40B4-BE49-F238E27FC236}">
                <a16:creationId xmlns:a16="http://schemas.microsoft.com/office/drawing/2014/main" id="{FF7B50CE-C799-F5DB-A68A-B1CEACFFDDC2}"/>
              </a:ext>
            </a:extLst>
          </p:cNvPr>
          <p:cNvSpPr txBox="1"/>
          <p:nvPr/>
        </p:nvSpPr>
        <p:spPr>
          <a:xfrm>
            <a:off x="2580724" y="371959"/>
            <a:ext cx="4230705" cy="523220"/>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2800" b="1" dirty="0">
                <a:solidFill>
                  <a:prstClr val="white"/>
                </a:solidFill>
                <a:latin typeface="Segoe UI Semilight" panose="020B0402040204020203" pitchFamily="34" charset="0"/>
                <a:cs typeface="Segoe UI Semilight" panose="020B0402040204020203" pitchFamily="34" charset="0"/>
              </a:rPr>
              <a:t>17</a:t>
            </a:r>
            <a:r>
              <a:rPr kumimoji="0" lang="he-IL" sz="2800" b="1"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rPr>
              <a:t> בארץ </a:t>
            </a:r>
          </a:p>
        </p:txBody>
      </p:sp>
      <p:sp>
        <p:nvSpPr>
          <p:cNvPr id="7" name="TextBox 15">
            <a:extLst>
              <a:ext uri="{FF2B5EF4-FFF2-40B4-BE49-F238E27FC236}">
                <a16:creationId xmlns:a16="http://schemas.microsoft.com/office/drawing/2014/main" id="{C872C98E-42B4-1988-0C53-FA1524B79741}"/>
              </a:ext>
            </a:extLst>
          </p:cNvPr>
          <p:cNvSpPr txBox="1"/>
          <p:nvPr/>
        </p:nvSpPr>
        <p:spPr>
          <a:xfrm>
            <a:off x="3382429" y="1110324"/>
            <a:ext cx="3475571"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1200" cap="none" spc="30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 </a:t>
            </a:r>
          </a:p>
        </p:txBody>
      </p:sp>
      <p:sp>
        <p:nvSpPr>
          <p:cNvPr id="13" name="מקבילית 12">
            <a:extLst>
              <a:ext uri="{FF2B5EF4-FFF2-40B4-BE49-F238E27FC236}">
                <a16:creationId xmlns:a16="http://schemas.microsoft.com/office/drawing/2014/main" id="{895442BD-1E2B-A43B-5ACD-3FE257B3AFC7}"/>
              </a:ext>
            </a:extLst>
          </p:cNvPr>
          <p:cNvSpPr/>
          <p:nvPr/>
        </p:nvSpPr>
        <p:spPr>
          <a:xfrm>
            <a:off x="14991" y="9531705"/>
            <a:ext cx="4197245" cy="390592"/>
          </a:xfrm>
          <a:prstGeom prst="parallelogram">
            <a:avLst>
              <a:gd name="adj" fmla="val 49635"/>
            </a:avLst>
          </a:prstGeom>
          <a:solidFill>
            <a:srgbClr val="9AD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1200" cap="none" spc="0" normalizeH="0" baseline="0" noProof="0" dirty="0">
                <a:ln>
                  <a:noFill/>
                </a:ln>
                <a:solidFill>
                  <a:srgbClr val="001F7A"/>
                </a:solidFill>
                <a:effectLst/>
                <a:uLnTx/>
                <a:uFillTx/>
                <a:latin typeface="Segoe UI" panose="020B0502040204020203" pitchFamily="34" charset="0"/>
                <a:ea typeface="+mn-ea"/>
                <a:cs typeface="Segoe UI" panose="020B0502040204020203" pitchFamily="34" charset="0"/>
              </a:rPr>
              <a:t>ינואר 2026 גיליון 123</a:t>
            </a:r>
            <a:endParaRPr kumimoji="0" lang="x-none" sz="1600" b="1" i="0" u="none" strike="noStrike" kern="1200" cap="none" spc="0" normalizeH="0" baseline="0" noProof="0" dirty="0">
              <a:ln>
                <a:noFill/>
              </a:ln>
              <a:solidFill>
                <a:srgbClr val="001F7A"/>
              </a:solidFill>
              <a:effectLst/>
              <a:uLnTx/>
              <a:uFillTx/>
              <a:latin typeface="Segoe UI" panose="020B0502040204020203" pitchFamily="34" charset="0"/>
              <a:ea typeface="+mn-ea"/>
              <a:cs typeface="Segoe UI" panose="020B0502040204020203" pitchFamily="34" charset="0"/>
            </a:endParaRPr>
          </a:p>
        </p:txBody>
      </p:sp>
      <p:sp>
        <p:nvSpPr>
          <p:cNvPr id="3" name="TextBox 15">
            <a:extLst>
              <a:ext uri="{FF2B5EF4-FFF2-40B4-BE49-F238E27FC236}">
                <a16:creationId xmlns:a16="http://schemas.microsoft.com/office/drawing/2014/main" id="{D392221B-C1D2-2723-61CE-06906041393F}"/>
              </a:ext>
            </a:extLst>
          </p:cNvPr>
          <p:cNvSpPr txBox="1"/>
          <p:nvPr/>
        </p:nvSpPr>
        <p:spPr>
          <a:xfrm>
            <a:off x="3339502" y="1046660"/>
            <a:ext cx="3475571"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1200" cap="none" spc="30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 </a:t>
            </a:r>
          </a:p>
        </p:txBody>
      </p:sp>
      <p:sp>
        <p:nvSpPr>
          <p:cNvPr id="12" name="מקבילית 11">
            <a:extLst>
              <a:ext uri="{FF2B5EF4-FFF2-40B4-BE49-F238E27FC236}">
                <a16:creationId xmlns:a16="http://schemas.microsoft.com/office/drawing/2014/main" id="{AD4E89D1-F257-9CF3-69D3-CB8655F358DE}"/>
              </a:ext>
              <a:ext uri="{C183D7F6-B498-43B3-948B-1728B52AA6E4}">
                <adec:decorative xmlns:adec="http://schemas.microsoft.com/office/drawing/2017/decorative" val="1"/>
              </a:ext>
            </a:extLst>
          </p:cNvPr>
          <p:cNvSpPr/>
          <p:nvPr/>
        </p:nvSpPr>
        <p:spPr>
          <a:xfrm>
            <a:off x="3916525" y="1087493"/>
            <a:ext cx="3475570" cy="334900"/>
          </a:xfrm>
          <a:prstGeom prst="parallelogram">
            <a:avLst>
              <a:gd name="adj" fmla="val 7438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Segoe UI" panose="020B0502040204020203" pitchFamily="34" charset="0"/>
            </a:endParaRPr>
          </a:p>
        </p:txBody>
      </p:sp>
      <p:sp>
        <p:nvSpPr>
          <p:cNvPr id="14" name="תיבת טקסט 13">
            <a:extLst>
              <a:ext uri="{FF2B5EF4-FFF2-40B4-BE49-F238E27FC236}">
                <a16:creationId xmlns:a16="http://schemas.microsoft.com/office/drawing/2014/main" id="{E7C294EE-669D-48AB-351D-396D733C7EE3}"/>
              </a:ext>
            </a:extLst>
          </p:cNvPr>
          <p:cNvSpPr txBox="1"/>
          <p:nvPr/>
        </p:nvSpPr>
        <p:spPr>
          <a:xfrm>
            <a:off x="3763809" y="960831"/>
            <a:ext cx="3004694" cy="471830"/>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kumimoji="0" lang="he-IL"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panose="020B0502040204020203" pitchFamily="34" charset="0"/>
                <a:ea typeface="+mn-ea"/>
                <a:cs typeface="Segoe UI" panose="020B0502040204020203" pitchFamily="34" charset="0"/>
              </a:rPr>
              <a:t>שחייה</a:t>
            </a:r>
          </a:p>
        </p:txBody>
      </p:sp>
      <p:pic>
        <p:nvPicPr>
          <p:cNvPr id="16" name="תמונה 15">
            <a:extLst>
              <a:ext uri="{FF2B5EF4-FFF2-40B4-BE49-F238E27FC236}">
                <a16:creationId xmlns:a16="http://schemas.microsoft.com/office/drawing/2014/main" id="{46DC9FCB-0DC9-46B6-D843-C0C7A667F9C3}"/>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39836" y="8544252"/>
            <a:ext cx="3657917" cy="1950889"/>
          </a:xfrm>
          <a:prstGeom prst="rect">
            <a:avLst/>
          </a:prstGeom>
        </p:spPr>
      </p:pic>
      <p:sp>
        <p:nvSpPr>
          <p:cNvPr id="2" name="כותרת 1">
            <a:extLst>
              <a:ext uri="{FF2B5EF4-FFF2-40B4-BE49-F238E27FC236}">
                <a16:creationId xmlns:a16="http://schemas.microsoft.com/office/drawing/2014/main" id="{5B6610D7-2EE0-D168-40C4-8E736D97A3EE}"/>
              </a:ext>
            </a:extLst>
          </p:cNvPr>
          <p:cNvSpPr>
            <a:spLocks noGrp="1"/>
          </p:cNvSpPr>
          <p:nvPr>
            <p:ph type="title"/>
          </p:nvPr>
        </p:nvSpPr>
        <p:spPr>
          <a:xfrm>
            <a:off x="471488" y="-1914702"/>
            <a:ext cx="5915025" cy="1914702"/>
          </a:xfrm>
        </p:spPr>
        <p:txBody>
          <a:bodyPr vert="horz" lIns="91440" tIns="45720" rIns="91440" bIns="45720" rtlCol="0" anchor="b">
            <a:normAutofit/>
          </a:bodyPr>
          <a:lstStyle/>
          <a:p>
            <a:r>
              <a:rPr lang="he-IL" dirty="0"/>
              <a:t>בארץ</a:t>
            </a:r>
          </a:p>
        </p:txBody>
      </p:sp>
      <p:sp>
        <p:nvSpPr>
          <p:cNvPr id="4" name="תיבת טקסט 3">
            <a:extLst>
              <a:ext uri="{FF2B5EF4-FFF2-40B4-BE49-F238E27FC236}">
                <a16:creationId xmlns:a16="http://schemas.microsoft.com/office/drawing/2014/main" id="{7C06B276-C396-FBAA-C818-2EDF1BCA55C2}"/>
              </a:ext>
            </a:extLst>
          </p:cNvPr>
          <p:cNvSpPr txBox="1"/>
          <p:nvPr/>
        </p:nvSpPr>
        <p:spPr>
          <a:xfrm>
            <a:off x="3480629" y="1477442"/>
            <a:ext cx="3396607" cy="7451720"/>
          </a:xfrm>
          <a:prstGeom prst="rect">
            <a:avLst/>
          </a:prstGeom>
          <a:noFill/>
        </p:spPr>
        <p:txBody>
          <a:bodyPr wrap="square">
            <a:spAutoFit/>
          </a:bodyPr>
          <a:lstStyle/>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מחנה אתנה באילת: נקודת מפנה בשחייה הפראלימפית לנשים.</a:t>
            </a:r>
          </a:p>
          <a:p>
            <a:pPr marL="0" marR="0" lvl="0" indent="0" algn="just" defTabSz="914400" rtl="1" eaLnBrk="1" fontAlgn="auto" latinLnBrk="0" hangingPunct="1">
              <a:lnSpc>
                <a:spcPts val="1800"/>
              </a:lnSpc>
              <a:spcBef>
                <a:spcPts val="0"/>
              </a:spcBef>
              <a:spcAft>
                <a:spcPts val="0"/>
              </a:spcAft>
              <a:buClrTx/>
              <a:buSzTx/>
              <a:buFontTx/>
              <a:buNone/>
              <a:tabLst/>
              <a:defRPr/>
            </a:pPr>
            <a:r>
              <a:rPr lang="he-IL" sz="1050" dirty="0">
                <a:solidFill>
                  <a:srgbClr val="002060"/>
                </a:solidFill>
                <a:latin typeface="Segoe UI" panose="020B0502040204020203" pitchFamily="34" charset="0"/>
                <a:cs typeface="Segoe UI" panose="020B0502040204020203" pitchFamily="34" charset="0"/>
              </a:rPr>
              <a:t>ביקשנו </a:t>
            </a:r>
            <a:r>
              <a:rPr lang="he-IL" sz="1050" b="1" dirty="0">
                <a:solidFill>
                  <a:srgbClr val="002060"/>
                </a:solidFill>
                <a:latin typeface="Segoe UI" panose="020B0502040204020203" pitchFamily="34" charset="0"/>
                <a:cs typeface="Segoe UI" panose="020B0502040204020203" pitchFamily="34" charset="0"/>
              </a:rPr>
              <a:t>מרוני </a:t>
            </a:r>
            <a:r>
              <a:rPr lang="he-IL" sz="1050" b="1" dirty="0" err="1">
                <a:solidFill>
                  <a:srgbClr val="002060"/>
                </a:solidFill>
                <a:latin typeface="Segoe UI" panose="020B0502040204020203" pitchFamily="34" charset="0"/>
                <a:cs typeface="Segoe UI" panose="020B0502040204020203" pitchFamily="34" charset="0"/>
              </a:rPr>
              <a:t>יבזורי</a:t>
            </a:r>
            <a:r>
              <a:rPr lang="he-IL" sz="1050" b="1" dirty="0">
                <a:solidFill>
                  <a:srgbClr val="002060"/>
                </a:solidFill>
                <a:latin typeface="Segoe UI" panose="020B0502040204020203" pitchFamily="34" charset="0"/>
                <a:cs typeface="Segoe UI" panose="020B0502040204020203" pitchFamily="34" charset="0"/>
              </a:rPr>
              <a:t> </a:t>
            </a:r>
            <a:r>
              <a:rPr lang="he-IL" sz="1050" dirty="0">
                <a:solidFill>
                  <a:srgbClr val="002060"/>
                </a:solidFill>
                <a:latin typeface="Segoe UI" panose="020B0502040204020203" pitchFamily="34" charset="0"/>
                <a:cs typeface="Segoe UI" panose="020B0502040204020203" pitchFamily="34" charset="0"/>
              </a:rPr>
              <a:t>מנהלת השיווק שאחרית בוועד גם על ניהול פרויקט אתנה לספר לנו על המחנה.</a:t>
            </a:r>
          </a:p>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"בין התאריכים 7–10 בדצמבר התקיים באילת מחנה האימונים הראשון מסוגו בענף השחייה הפראלימפית בישראל – מחנה אתנה, ביוזמת הוועד הפראלימפי והמרכז לקידום ספורט נשים, אתנה. </a:t>
            </a:r>
          </a:p>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במחנה השתתפו 15 שחייניות ממועדונים שונים ברחבי הארץ, לצד צוות מאמנות והמאמן הלאומי </a:t>
            </a: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יעקב ביננסון</a:t>
            </a: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מטרת המחנה הייתה להעניק לשחייניות הזדמנות ייחודית לשפר יכולות מקצועיות, ליצור חיבור קבוצתי ולהחזיר את הנוכחות הנשית לענף, שבמשחקי פריז 2024 ייצגה אותו שחיינית אחת בלבד.</a:t>
            </a:r>
          </a:p>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בין המשתתפות היו ספורטאיות צעירות בתחילת דרכן לצד שחייניות מנוסות, בהן </a:t>
            </a: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ורוניקה גירנקו</a:t>
            </a: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סגנית אלופת העולם שהשתתפה בשלושה משחקים פראלימפיים. המפגש בין הדור הצעיר למנוסות יצר השראה והעצמה הדדית. במהלך המחנה התקיימו אימוני שחייה מקצועיים וממוקדים לצד פעילויות חווייתיות בעיר אילת: ביקור במצפה התת-ימי, הפלגה בים האדום וסדנת יוגה. השילוב בין עבודה מקצועית לחוויות ייחודיות יצר אווירה מגבשת ומלאת אנרגיה והעניק לשחייניות תחושת שייכות וביטחון לקראת האתגרים הבאים.</a:t>
            </a:r>
          </a:p>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לסיכום, המחנה עבר בהצלחה רבה ועמד במטרותיו. ניתן לומר כי הוא מהווה אבן דרך בבניית תשתית מקצועית לנבחרת העתיד, תוך שילוב ערכים של מצוינות, שיתוף פעולה וחוויה חברתית. </a:t>
            </a:r>
          </a:p>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ברצוני להודות מכל הלב לכל מי שלקח חלק בהוצאת המחנה לפועל - משלב הייזום ועד לביצוע - על ההשקעה, המחויבות והאמונה בדרך".</a:t>
            </a:r>
          </a:p>
          <a:p>
            <a:pPr marL="0" marR="0" lvl="0" indent="0" algn="just" defTabSz="914400" rtl="1" eaLnBrk="1" fontAlgn="auto" latinLnBrk="0" hangingPunct="1">
              <a:lnSpc>
                <a:spcPts val="1800"/>
              </a:lnSpc>
              <a:spcBef>
                <a:spcPts val="0"/>
              </a:spcBef>
              <a:spcAft>
                <a:spcPts val="0"/>
              </a:spcAft>
              <a:buClrTx/>
              <a:buSzTx/>
              <a:buFontTx/>
              <a:buNone/>
              <a:tabLst/>
              <a:defRPr/>
            </a:pPr>
            <a:endPar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p:txBody>
      </p:sp>
      <p:sp>
        <p:nvSpPr>
          <p:cNvPr id="8" name="מלבן 7">
            <a:extLst>
              <a:ext uri="{FF2B5EF4-FFF2-40B4-BE49-F238E27FC236}">
                <a16:creationId xmlns:a16="http://schemas.microsoft.com/office/drawing/2014/main" id="{D1E3E358-8239-C6AD-4813-CCB6B7E1DD10}"/>
              </a:ext>
            </a:extLst>
          </p:cNvPr>
          <p:cNvSpPr/>
          <p:nvPr/>
        </p:nvSpPr>
        <p:spPr>
          <a:xfrm>
            <a:off x="14991" y="130629"/>
            <a:ext cx="1349352" cy="5774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18" name="תמונה 17">
            <a:extLst>
              <a:ext uri="{FF2B5EF4-FFF2-40B4-BE49-F238E27FC236}">
                <a16:creationId xmlns:a16="http://schemas.microsoft.com/office/drawing/2014/main" id="{BB6EDC2E-52B0-5DA8-ACA3-BE1F5B5387D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228" y="351686"/>
            <a:ext cx="1312133" cy="335713"/>
          </a:xfrm>
          <a:prstGeom prst="rect">
            <a:avLst/>
          </a:prstGeom>
        </p:spPr>
      </p:pic>
      <p:sp>
        <p:nvSpPr>
          <p:cNvPr id="10" name="מלבן 9">
            <a:extLst>
              <a:ext uri="{FF2B5EF4-FFF2-40B4-BE49-F238E27FC236}">
                <a16:creationId xmlns:a16="http://schemas.microsoft.com/office/drawing/2014/main" id="{9355E953-6E54-6D70-F97F-64EF96DF601F}"/>
              </a:ext>
            </a:extLst>
          </p:cNvPr>
          <p:cNvSpPr/>
          <p:nvPr/>
        </p:nvSpPr>
        <p:spPr>
          <a:xfrm>
            <a:off x="219188" y="182880"/>
            <a:ext cx="1163313" cy="5736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7" name="תמונה 16" descr="תמונה שמכילה טקסט, גופן, גרפיקה, לוגו&#10;&#10;תוכן שנוצר על-ידי בינה מלאכותית עשוי להיות שגוי.">
            <a:extLst>
              <a:ext uri="{FF2B5EF4-FFF2-40B4-BE49-F238E27FC236}">
                <a16:creationId xmlns:a16="http://schemas.microsoft.com/office/drawing/2014/main" id="{A412E1FC-1827-7A1E-3308-CD47D1B0A231}"/>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92600" y="409695"/>
            <a:ext cx="1277469" cy="239188"/>
          </a:xfrm>
          <a:prstGeom prst="rect">
            <a:avLst/>
          </a:prstGeom>
        </p:spPr>
      </p:pic>
      <p:sp>
        <p:nvSpPr>
          <p:cNvPr id="6" name="TextBox 15">
            <a:extLst>
              <a:ext uri="{FF2B5EF4-FFF2-40B4-BE49-F238E27FC236}">
                <a16:creationId xmlns:a16="http://schemas.microsoft.com/office/drawing/2014/main" id="{29069E91-91A1-19C6-345F-62351F8BE771}"/>
              </a:ext>
            </a:extLst>
          </p:cNvPr>
          <p:cNvSpPr txBox="1"/>
          <p:nvPr/>
        </p:nvSpPr>
        <p:spPr>
          <a:xfrm>
            <a:off x="-121449" y="2067005"/>
            <a:ext cx="3475571" cy="338554"/>
          </a:xfrm>
          <a:prstGeom prst="rect">
            <a:avLst/>
          </a:prstGeom>
          <a:noFill/>
        </p:spPr>
        <p:txBody>
          <a:bodyPr wrap="square" rtlCol="1">
            <a:spAutoFit/>
          </a:bodyPr>
          <a:lstStyle/>
          <a:p>
            <a:r>
              <a:rPr lang="he-IL" sz="1600" b="1" spc="3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 </a:t>
            </a:r>
          </a:p>
        </p:txBody>
      </p:sp>
      <p:pic>
        <p:nvPicPr>
          <p:cNvPr id="9" name="תמונה 8" descr="לוגו אתנה">
            <a:extLst>
              <a:ext uri="{FF2B5EF4-FFF2-40B4-BE49-F238E27FC236}">
                <a16:creationId xmlns:a16="http://schemas.microsoft.com/office/drawing/2014/main" id="{811EF669-A9C8-5681-42E7-DD1C0A3031B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99594" y="1204168"/>
            <a:ext cx="1461680" cy="773417"/>
          </a:xfrm>
          <a:prstGeom prst="rect">
            <a:avLst/>
          </a:prstGeom>
        </p:spPr>
      </p:pic>
      <p:sp>
        <p:nvSpPr>
          <p:cNvPr id="11" name="תיבת טקסט 10">
            <a:extLst>
              <a:ext uri="{FF2B5EF4-FFF2-40B4-BE49-F238E27FC236}">
                <a16:creationId xmlns:a16="http://schemas.microsoft.com/office/drawing/2014/main" id="{930AFDED-F98A-D589-B927-D7A947A7383F}"/>
              </a:ext>
            </a:extLst>
          </p:cNvPr>
          <p:cNvSpPr txBox="1"/>
          <p:nvPr/>
        </p:nvSpPr>
        <p:spPr>
          <a:xfrm>
            <a:off x="0" y="1989644"/>
            <a:ext cx="3500438" cy="307777"/>
          </a:xfrm>
          <a:prstGeom prst="rect">
            <a:avLst/>
          </a:prstGeom>
          <a:solidFill>
            <a:srgbClr val="00B0F0">
              <a:alpha val="58000"/>
            </a:srgbClr>
          </a:solidFill>
        </p:spPr>
        <p:txBody>
          <a:bodyPr wrap="square" lIns="0" rIns="0"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אתנה </a:t>
            </a:r>
            <a:r>
              <a:rPr kumimoji="0" lang="he-IL"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שותפים לקידום הספורט הפראלימפי</a:t>
            </a:r>
            <a:endParaRPr kumimoji="0" lang="x-none"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20" name="תיבת טקסט 19">
            <a:extLst>
              <a:ext uri="{FF2B5EF4-FFF2-40B4-BE49-F238E27FC236}">
                <a16:creationId xmlns:a16="http://schemas.microsoft.com/office/drawing/2014/main" id="{B6B7F14A-9C54-2E3C-2EC5-B7F778401746}"/>
              </a:ext>
            </a:extLst>
          </p:cNvPr>
          <p:cNvSpPr txBox="1"/>
          <p:nvPr/>
        </p:nvSpPr>
        <p:spPr>
          <a:xfrm>
            <a:off x="-320431" y="9287503"/>
            <a:ext cx="3755570" cy="253916"/>
          </a:xfrm>
          <a:prstGeom prst="rect">
            <a:avLst/>
          </a:prstGeom>
          <a:noFill/>
        </p:spPr>
        <p:txBody>
          <a:bodyPr wrap="square">
            <a:spAutoFit/>
          </a:bodyPr>
          <a:lstStyle/>
          <a:p>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צילומים: חיים דוד צלמים</a:t>
            </a:r>
            <a:endParaRPr lang="he-IL" dirty="0"/>
          </a:p>
        </p:txBody>
      </p:sp>
      <p:pic>
        <p:nvPicPr>
          <p:cNvPr id="26" name="תמונה 25" descr="6 מאמני שחייה בתמונה קבוצתית, ברקע בריכה">
            <a:extLst>
              <a:ext uri="{FF2B5EF4-FFF2-40B4-BE49-F238E27FC236}">
                <a16:creationId xmlns:a16="http://schemas.microsoft.com/office/drawing/2014/main" id="{3A27EF73-1582-A454-5C50-A47A7218C80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58" y="4606070"/>
            <a:ext cx="3429000" cy="2286000"/>
          </a:xfrm>
          <a:prstGeom prst="rect">
            <a:avLst/>
          </a:prstGeom>
        </p:spPr>
      </p:pic>
      <p:pic>
        <p:nvPicPr>
          <p:cNvPr id="28" name="תמונה 27" descr="2 שחיניות צעירות בבריכה אחת עם שנורקל">
            <a:extLst>
              <a:ext uri="{FF2B5EF4-FFF2-40B4-BE49-F238E27FC236}">
                <a16:creationId xmlns:a16="http://schemas.microsoft.com/office/drawing/2014/main" id="{3130909C-5BB7-72C6-9E7B-F88476ACEBA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0" y="2345112"/>
            <a:ext cx="3429000" cy="2286000"/>
          </a:xfrm>
          <a:prstGeom prst="rect">
            <a:avLst/>
          </a:prstGeom>
        </p:spPr>
      </p:pic>
      <p:pic>
        <p:nvPicPr>
          <p:cNvPr id="30" name="תמונה 29" descr="11 נשים במצפה התת ימי בתמונה קבוצתית, ברקע דגים במצפה התת ימי וצוללן אוחז בשלט שכתוב עליה אתנה">
            <a:extLst>
              <a:ext uri="{FF2B5EF4-FFF2-40B4-BE49-F238E27FC236}">
                <a16:creationId xmlns:a16="http://schemas.microsoft.com/office/drawing/2014/main" id="{2BA98E16-D0DD-BA14-EBFE-BBCF64FC5488}"/>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215172" y="6892070"/>
            <a:ext cx="3632547" cy="2283631"/>
          </a:xfrm>
          <a:prstGeom prst="rect">
            <a:avLst/>
          </a:prstGeom>
        </p:spPr>
      </p:pic>
    </p:spTree>
    <p:extLst>
      <p:ext uri="{BB962C8B-B14F-4D97-AF65-F5344CB8AC3E}">
        <p14:creationId xmlns:p14="http://schemas.microsoft.com/office/powerpoint/2010/main" val="1132471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CA748-7DDD-73D2-F414-2ECBF4BDD0F8}"/>
            </a:ext>
          </a:extLst>
        </p:cNvPr>
        <p:cNvGrpSpPr/>
        <p:nvPr/>
      </p:nvGrpSpPr>
      <p:grpSpPr>
        <a:xfrm>
          <a:off x="0" y="0"/>
          <a:ext cx="0" cy="0"/>
          <a:chOff x="0" y="0"/>
          <a:chExt cx="0" cy="0"/>
        </a:xfrm>
      </p:grpSpPr>
      <p:pic>
        <p:nvPicPr>
          <p:cNvPr id="15" name="תמונה 14">
            <a:extLst>
              <a:ext uri="{FF2B5EF4-FFF2-40B4-BE49-F238E27FC236}">
                <a16:creationId xmlns:a16="http://schemas.microsoft.com/office/drawing/2014/main" id="{512992E0-B953-D609-6BFA-9FE315DD1289}"/>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535" y="9250"/>
            <a:ext cx="6858000" cy="1458942"/>
          </a:xfrm>
          <a:prstGeom prst="rect">
            <a:avLst/>
          </a:prstGeom>
        </p:spPr>
      </p:pic>
      <p:sp>
        <p:nvSpPr>
          <p:cNvPr id="5" name="TextBox 4">
            <a:extLst>
              <a:ext uri="{FF2B5EF4-FFF2-40B4-BE49-F238E27FC236}">
                <a16:creationId xmlns:a16="http://schemas.microsoft.com/office/drawing/2014/main" id="{A7EFC3B2-325E-D243-850D-58ADFFD7AECF}"/>
              </a:ext>
            </a:extLst>
          </p:cNvPr>
          <p:cNvSpPr txBox="1"/>
          <p:nvPr/>
        </p:nvSpPr>
        <p:spPr>
          <a:xfrm>
            <a:off x="2580724" y="371959"/>
            <a:ext cx="4230705" cy="523220"/>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2800" b="1" dirty="0">
                <a:solidFill>
                  <a:prstClr val="white"/>
                </a:solidFill>
                <a:latin typeface="Segoe UI Semilight" panose="020B0402040204020203" pitchFamily="34" charset="0"/>
                <a:cs typeface="Segoe UI Semilight" panose="020B0402040204020203" pitchFamily="34" charset="0"/>
              </a:rPr>
              <a:t>18</a:t>
            </a:r>
            <a:r>
              <a:rPr kumimoji="0" lang="he-IL" sz="2800" b="1"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rPr>
              <a:t> בארץ </a:t>
            </a:r>
          </a:p>
        </p:txBody>
      </p:sp>
      <p:sp>
        <p:nvSpPr>
          <p:cNvPr id="7" name="TextBox 15">
            <a:extLst>
              <a:ext uri="{FF2B5EF4-FFF2-40B4-BE49-F238E27FC236}">
                <a16:creationId xmlns:a16="http://schemas.microsoft.com/office/drawing/2014/main" id="{6766C867-0293-AC16-880C-A88A13C28FFF}"/>
              </a:ext>
            </a:extLst>
          </p:cNvPr>
          <p:cNvSpPr txBox="1"/>
          <p:nvPr/>
        </p:nvSpPr>
        <p:spPr>
          <a:xfrm>
            <a:off x="3382429" y="1110324"/>
            <a:ext cx="3475571"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1200" cap="none" spc="30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 </a:t>
            </a:r>
          </a:p>
        </p:txBody>
      </p:sp>
      <p:sp>
        <p:nvSpPr>
          <p:cNvPr id="13" name="מקבילית 12">
            <a:extLst>
              <a:ext uri="{FF2B5EF4-FFF2-40B4-BE49-F238E27FC236}">
                <a16:creationId xmlns:a16="http://schemas.microsoft.com/office/drawing/2014/main" id="{72668085-EB31-48D5-C0B5-E011314B0869}"/>
              </a:ext>
            </a:extLst>
          </p:cNvPr>
          <p:cNvSpPr/>
          <p:nvPr/>
        </p:nvSpPr>
        <p:spPr>
          <a:xfrm>
            <a:off x="14991" y="9531705"/>
            <a:ext cx="4197245" cy="390592"/>
          </a:xfrm>
          <a:prstGeom prst="parallelogram">
            <a:avLst>
              <a:gd name="adj" fmla="val 49635"/>
            </a:avLst>
          </a:prstGeom>
          <a:solidFill>
            <a:srgbClr val="9AD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1200" cap="none" spc="0" normalizeH="0" baseline="0" noProof="0" dirty="0">
                <a:ln>
                  <a:noFill/>
                </a:ln>
                <a:solidFill>
                  <a:srgbClr val="001F7A"/>
                </a:solidFill>
                <a:effectLst/>
                <a:uLnTx/>
                <a:uFillTx/>
                <a:latin typeface="Segoe UI" panose="020B0502040204020203" pitchFamily="34" charset="0"/>
                <a:ea typeface="+mn-ea"/>
                <a:cs typeface="Segoe UI" panose="020B0502040204020203" pitchFamily="34" charset="0"/>
              </a:rPr>
              <a:t>ינואר 2026 גיליון 123</a:t>
            </a:r>
            <a:endParaRPr kumimoji="0" lang="x-none" sz="1600" b="1" i="0" u="none" strike="noStrike" kern="1200" cap="none" spc="0" normalizeH="0" baseline="0" noProof="0" dirty="0">
              <a:ln>
                <a:noFill/>
              </a:ln>
              <a:solidFill>
                <a:srgbClr val="001F7A"/>
              </a:solidFill>
              <a:effectLst/>
              <a:uLnTx/>
              <a:uFillTx/>
              <a:latin typeface="Segoe UI" panose="020B0502040204020203" pitchFamily="34" charset="0"/>
              <a:ea typeface="+mn-ea"/>
              <a:cs typeface="Segoe UI" panose="020B0502040204020203" pitchFamily="34" charset="0"/>
            </a:endParaRPr>
          </a:p>
        </p:txBody>
      </p:sp>
      <p:sp>
        <p:nvSpPr>
          <p:cNvPr id="3" name="TextBox 15">
            <a:extLst>
              <a:ext uri="{FF2B5EF4-FFF2-40B4-BE49-F238E27FC236}">
                <a16:creationId xmlns:a16="http://schemas.microsoft.com/office/drawing/2014/main" id="{7CDA602B-F1EC-1721-E1BB-7E71AD56A6F2}"/>
              </a:ext>
            </a:extLst>
          </p:cNvPr>
          <p:cNvSpPr txBox="1"/>
          <p:nvPr/>
        </p:nvSpPr>
        <p:spPr>
          <a:xfrm>
            <a:off x="3339502" y="1046660"/>
            <a:ext cx="3475571"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1200" cap="none" spc="30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 </a:t>
            </a:r>
          </a:p>
        </p:txBody>
      </p:sp>
      <p:sp>
        <p:nvSpPr>
          <p:cNvPr id="12" name="מקבילית 11">
            <a:extLst>
              <a:ext uri="{FF2B5EF4-FFF2-40B4-BE49-F238E27FC236}">
                <a16:creationId xmlns:a16="http://schemas.microsoft.com/office/drawing/2014/main" id="{D8603E23-0A31-88FF-3EB2-C68215BC51B0}"/>
              </a:ext>
              <a:ext uri="{C183D7F6-B498-43B3-948B-1728B52AA6E4}">
                <adec:decorative xmlns:adec="http://schemas.microsoft.com/office/drawing/2017/decorative" val="1"/>
              </a:ext>
            </a:extLst>
          </p:cNvPr>
          <p:cNvSpPr/>
          <p:nvPr/>
        </p:nvSpPr>
        <p:spPr>
          <a:xfrm>
            <a:off x="3916525" y="1087493"/>
            <a:ext cx="3475570" cy="334900"/>
          </a:xfrm>
          <a:prstGeom prst="parallelogram">
            <a:avLst>
              <a:gd name="adj" fmla="val 7438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Segoe UI" panose="020B0502040204020203" pitchFamily="34" charset="0"/>
            </a:endParaRPr>
          </a:p>
        </p:txBody>
      </p:sp>
      <p:sp>
        <p:nvSpPr>
          <p:cNvPr id="14" name="תיבת טקסט 13">
            <a:extLst>
              <a:ext uri="{FF2B5EF4-FFF2-40B4-BE49-F238E27FC236}">
                <a16:creationId xmlns:a16="http://schemas.microsoft.com/office/drawing/2014/main" id="{A8673326-C876-8CAC-53E7-6E8343A4EF3E}"/>
              </a:ext>
            </a:extLst>
          </p:cNvPr>
          <p:cNvSpPr txBox="1"/>
          <p:nvPr/>
        </p:nvSpPr>
        <p:spPr>
          <a:xfrm>
            <a:off x="3763809" y="960831"/>
            <a:ext cx="3004694" cy="471830"/>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kumimoji="0" lang="he-IL"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panose="020B0502040204020203" pitchFamily="34" charset="0"/>
                <a:ea typeface="+mn-ea"/>
                <a:cs typeface="Segoe UI" panose="020B0502040204020203" pitchFamily="34" charset="0"/>
              </a:rPr>
              <a:t>שחייה</a:t>
            </a:r>
          </a:p>
        </p:txBody>
      </p:sp>
      <p:pic>
        <p:nvPicPr>
          <p:cNvPr id="16" name="תמונה 15">
            <a:extLst>
              <a:ext uri="{FF2B5EF4-FFF2-40B4-BE49-F238E27FC236}">
                <a16:creationId xmlns:a16="http://schemas.microsoft.com/office/drawing/2014/main" id="{65C2A6BD-22B4-E0E6-3515-E49C57416773}"/>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39836" y="8544252"/>
            <a:ext cx="3657917" cy="1950889"/>
          </a:xfrm>
          <a:prstGeom prst="rect">
            <a:avLst/>
          </a:prstGeom>
        </p:spPr>
      </p:pic>
      <p:sp>
        <p:nvSpPr>
          <p:cNvPr id="2" name="כותרת 1">
            <a:extLst>
              <a:ext uri="{FF2B5EF4-FFF2-40B4-BE49-F238E27FC236}">
                <a16:creationId xmlns:a16="http://schemas.microsoft.com/office/drawing/2014/main" id="{542B6005-C384-1822-7853-955953FC71C7}"/>
              </a:ext>
            </a:extLst>
          </p:cNvPr>
          <p:cNvSpPr>
            <a:spLocks noGrp="1"/>
          </p:cNvSpPr>
          <p:nvPr>
            <p:ph type="title"/>
          </p:nvPr>
        </p:nvSpPr>
        <p:spPr>
          <a:xfrm>
            <a:off x="471488" y="-1914702"/>
            <a:ext cx="5915025" cy="1914702"/>
          </a:xfrm>
        </p:spPr>
        <p:txBody>
          <a:bodyPr vert="horz" lIns="91440" tIns="45720" rIns="91440" bIns="45720" rtlCol="0" anchor="b">
            <a:normAutofit/>
          </a:bodyPr>
          <a:lstStyle/>
          <a:p>
            <a:r>
              <a:rPr lang="he-IL" dirty="0"/>
              <a:t>בארץ</a:t>
            </a:r>
          </a:p>
        </p:txBody>
      </p:sp>
      <p:sp>
        <p:nvSpPr>
          <p:cNvPr id="4" name="תיבת טקסט 3">
            <a:extLst>
              <a:ext uri="{FF2B5EF4-FFF2-40B4-BE49-F238E27FC236}">
                <a16:creationId xmlns:a16="http://schemas.microsoft.com/office/drawing/2014/main" id="{43A0422C-E5C0-C98A-7F26-962017025C6F}"/>
              </a:ext>
            </a:extLst>
          </p:cNvPr>
          <p:cNvSpPr txBox="1"/>
          <p:nvPr/>
        </p:nvSpPr>
        <p:spPr>
          <a:xfrm>
            <a:off x="3489198" y="1408045"/>
            <a:ext cx="3396607" cy="7698582"/>
          </a:xfrm>
          <a:prstGeom prst="rect">
            <a:avLst/>
          </a:prstGeom>
          <a:noFill/>
        </p:spPr>
        <p:txBody>
          <a:bodyPr wrap="square">
            <a:spAutoFit/>
          </a:bodyPr>
          <a:lstStyle/>
          <a:p>
            <a:pPr marL="0" marR="0" lvl="0" indent="0" algn="just" defTabSz="914400" rtl="1" eaLnBrk="1" fontAlgn="auto" latinLnBrk="0" hangingPunct="1">
              <a:lnSpc>
                <a:spcPts val="1700"/>
              </a:lnSpc>
              <a:spcBef>
                <a:spcPts val="0"/>
              </a:spcBef>
              <a:spcAft>
                <a:spcPts val="0"/>
              </a:spcAft>
              <a:buClrTx/>
              <a:buSzTx/>
              <a:buFontTx/>
              <a:buNone/>
              <a:tabLst/>
              <a:defRPr/>
            </a:pP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תגובות מהשטח: </a:t>
            </a:r>
          </a:p>
          <a:p>
            <a:pPr marL="0" marR="0" lvl="0" indent="0" algn="just" defTabSz="914400" rtl="1" eaLnBrk="1" fontAlgn="auto" latinLnBrk="0" hangingPunct="1">
              <a:lnSpc>
                <a:spcPts val="1700"/>
              </a:lnSpc>
              <a:spcBef>
                <a:spcPts val="0"/>
              </a:spcBef>
              <a:spcAft>
                <a:spcPts val="0"/>
              </a:spcAft>
              <a:buClrTx/>
              <a:buSzTx/>
              <a:buFontTx/>
              <a:buNone/>
              <a:tabLst/>
              <a:defRPr/>
            </a:pPr>
            <a:r>
              <a:rPr lang="he-IL" sz="1050" b="1" dirty="0">
                <a:solidFill>
                  <a:srgbClr val="002060"/>
                </a:solidFill>
                <a:latin typeface="Segoe UI" panose="020B0502040204020203" pitchFamily="34" charset="0"/>
                <a:cs typeface="Segoe UI" panose="020B0502040204020203" pitchFamily="34" charset="0"/>
              </a:rPr>
              <a:t>מור מסרי – </a:t>
            </a:r>
            <a:r>
              <a:rPr lang="he-IL" sz="1050" dirty="0">
                <a:solidFill>
                  <a:srgbClr val="002060"/>
                </a:solidFill>
                <a:latin typeface="Segoe UI" panose="020B0502040204020203" pitchFamily="34" charset="0"/>
                <a:cs typeface="Segoe UI" panose="020B0502040204020203" pitchFamily="34" charset="0"/>
              </a:rPr>
              <a:t>מאמן איל"ן חיפה</a:t>
            </a:r>
            <a:endPar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0" marR="0" lvl="0" indent="0" algn="just" defTabSz="914400" rtl="1" eaLnBrk="1" fontAlgn="auto" latinLnBrk="0" hangingPunct="1">
              <a:lnSpc>
                <a:spcPts val="1700"/>
              </a:lnSpc>
              <a:spcBef>
                <a:spcPts val="0"/>
              </a:spcBef>
              <a:spcAft>
                <a:spcPts val="0"/>
              </a:spcAft>
              <a:buClrTx/>
              <a:buSzTx/>
              <a:buFontTx/>
              <a:buNone/>
              <a:tabLst/>
              <a:defRPr/>
            </a:pPr>
            <a:r>
              <a:rPr lang="he-IL" sz="1050" dirty="0">
                <a:solidFill>
                  <a:srgbClr val="002060"/>
                </a:solidFill>
                <a:latin typeface="Segoe UI" panose="020B0502040204020203" pitchFamily="34" charset="0"/>
                <a:cs typeface="Segoe UI" panose="020B0502040204020203" pitchFamily="34" charset="0"/>
              </a:rPr>
              <a:t>"החוויה במחנה האימונים של עמותת אתנה הייתה מרגשת ומשמעותית, הן ברמה החברתית והן ברמה המקצועית. הבנות התחזקו מאוד כקבוצה, והילדים זכו לחוויית שחייה תחרותית ומקצועית". </a:t>
            </a:r>
            <a:endPar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0" marR="0" lvl="0" indent="0" algn="just" defTabSz="914400" rtl="1" eaLnBrk="1" fontAlgn="auto" latinLnBrk="0" hangingPunct="1">
              <a:lnSpc>
                <a:spcPts val="1700"/>
              </a:lnSpc>
              <a:spcBef>
                <a:spcPts val="0"/>
              </a:spcBef>
              <a:spcAft>
                <a:spcPts val="0"/>
              </a:spcAft>
              <a:buClrTx/>
              <a:buSzTx/>
              <a:buFontTx/>
              <a:buNone/>
              <a:tabLst/>
              <a:defRPr/>
            </a:pPr>
            <a:endParaRPr lang="he-IL" sz="1050" b="1" dirty="0">
              <a:solidFill>
                <a:srgbClr val="002060"/>
              </a:solidFill>
              <a:latin typeface="Segoe UI" panose="020B0502040204020203" pitchFamily="34" charset="0"/>
              <a:cs typeface="Segoe UI" panose="020B0502040204020203" pitchFamily="34" charset="0"/>
            </a:endParaRPr>
          </a:p>
          <a:p>
            <a:pPr marL="0" marR="0" lvl="0" indent="0" algn="just" defTabSz="914400" rtl="1" eaLnBrk="1" fontAlgn="auto" latinLnBrk="0" hangingPunct="1">
              <a:lnSpc>
                <a:spcPts val="1700"/>
              </a:lnSpc>
              <a:spcBef>
                <a:spcPts val="0"/>
              </a:spcBef>
              <a:spcAft>
                <a:spcPts val="0"/>
              </a:spcAft>
              <a:buClrTx/>
              <a:buSzTx/>
              <a:buFontTx/>
              <a:buNone/>
              <a:tabLst/>
              <a:defRPr/>
            </a:pPr>
            <a:r>
              <a:rPr lang="he-IL" sz="1050" b="1" dirty="0">
                <a:solidFill>
                  <a:srgbClr val="002060"/>
                </a:solidFill>
                <a:latin typeface="Segoe UI" panose="020B0502040204020203" pitchFamily="34" charset="0"/>
                <a:cs typeface="Segoe UI" panose="020B0502040204020203" pitchFamily="34" charset="0"/>
              </a:rPr>
              <a:t>ליאת</a:t>
            </a:r>
            <a:r>
              <a:rPr lang="he-IL" sz="1050" dirty="0">
                <a:solidFill>
                  <a:srgbClr val="002060"/>
                </a:solidFill>
                <a:latin typeface="Segoe UI" panose="020B0502040204020203" pitchFamily="34" charset="0"/>
                <a:cs typeface="Segoe UI" panose="020B0502040204020203" pitchFamily="34" charset="0"/>
              </a:rPr>
              <a:t> – שחיינית באיל"ן חיפה </a:t>
            </a:r>
          </a:p>
          <a:p>
            <a:pPr marL="0" marR="0" lvl="0" indent="0" algn="just" defTabSz="914400" rtl="1" eaLnBrk="1" fontAlgn="auto" latinLnBrk="0" hangingPunct="1">
              <a:lnSpc>
                <a:spcPts val="1700"/>
              </a:lnSpc>
              <a:spcBef>
                <a:spcPts val="0"/>
              </a:spcBef>
              <a:spcAft>
                <a:spcPts val="0"/>
              </a:spcAft>
              <a:buClrTx/>
              <a:buSzTx/>
              <a:buFontTx/>
              <a:buNone/>
              <a:tabLst/>
              <a:defRPr/>
            </a:pP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"מחנה האימונים היה חוויה מיוחדת עבורי. האימונים היו מהנים ומאתגרים, הכרתי חברות חדשות, ושמחתי מאוד לקחת חלק במחנה בפעם הראשונה. אני רוצה להודות למארגני המחנה ולמאמנים על ההשקעה, הליווי והיחס החם, ועל החוויה המיוחדת שיצרו עבורנו".</a:t>
            </a:r>
          </a:p>
          <a:p>
            <a:pPr marL="0" marR="0" lvl="0" indent="0" algn="just" defTabSz="914400" rtl="1" eaLnBrk="1" fontAlgn="auto" latinLnBrk="0" hangingPunct="1">
              <a:lnSpc>
                <a:spcPts val="1700"/>
              </a:lnSpc>
              <a:spcBef>
                <a:spcPts val="0"/>
              </a:spcBef>
              <a:spcAft>
                <a:spcPts val="0"/>
              </a:spcAft>
              <a:buClrTx/>
              <a:buSzTx/>
              <a:buFontTx/>
              <a:buNone/>
              <a:tabLst/>
              <a:defRPr/>
            </a:pPr>
            <a:endParaRPr lang="he-IL" sz="1050" b="1" dirty="0">
              <a:solidFill>
                <a:srgbClr val="002060"/>
              </a:solidFill>
              <a:latin typeface="Segoe UI" panose="020B0502040204020203" pitchFamily="34" charset="0"/>
              <a:cs typeface="Segoe UI" panose="020B0502040204020203" pitchFamily="34" charset="0"/>
            </a:endParaRPr>
          </a:p>
          <a:p>
            <a:pPr marL="0" marR="0" lvl="0" indent="0" algn="just" defTabSz="914400" rtl="1" eaLnBrk="1" fontAlgn="auto" latinLnBrk="0" hangingPunct="1">
              <a:lnSpc>
                <a:spcPts val="1700"/>
              </a:lnSpc>
              <a:spcBef>
                <a:spcPts val="0"/>
              </a:spcBef>
              <a:spcAft>
                <a:spcPts val="0"/>
              </a:spcAft>
              <a:buClrTx/>
              <a:buSzTx/>
              <a:buFontTx/>
              <a:buNone/>
              <a:tabLst/>
              <a:defRPr/>
            </a:pPr>
            <a:r>
              <a:rPr lang="he-IL" sz="1050" b="1" dirty="0" err="1">
                <a:solidFill>
                  <a:srgbClr val="002060"/>
                </a:solidFill>
                <a:latin typeface="Segoe UI" panose="020B0502040204020203" pitchFamily="34" charset="0"/>
                <a:cs typeface="Segoe UI" panose="020B0502040204020203" pitchFamily="34" charset="0"/>
              </a:rPr>
              <a:t>אנאבל</a:t>
            </a:r>
            <a:r>
              <a:rPr lang="he-IL" sz="1050" b="1" dirty="0">
                <a:solidFill>
                  <a:srgbClr val="002060"/>
                </a:solidFill>
                <a:latin typeface="Segoe UI" panose="020B0502040204020203" pitchFamily="34" charset="0"/>
                <a:cs typeface="Segoe UI" panose="020B0502040204020203" pitchFamily="34" charset="0"/>
              </a:rPr>
              <a:t> </a:t>
            </a:r>
            <a:r>
              <a:rPr lang="he-IL" sz="1050" dirty="0">
                <a:solidFill>
                  <a:srgbClr val="002060"/>
                </a:solidFill>
                <a:latin typeface="Segoe UI" panose="020B0502040204020203" pitchFamily="34" charset="0"/>
                <a:cs typeface="Segoe UI" panose="020B0502040204020203" pitchFamily="34" charset="0"/>
              </a:rPr>
              <a:t>– שחיינית באיל"ן חיפה</a:t>
            </a:r>
          </a:p>
          <a:p>
            <a:pPr marL="0" marR="0" lvl="0" indent="0" algn="just" defTabSz="914400" rtl="1" eaLnBrk="1" fontAlgn="auto" latinLnBrk="0" hangingPunct="1">
              <a:lnSpc>
                <a:spcPts val="1700"/>
              </a:lnSpc>
              <a:spcBef>
                <a:spcPts val="0"/>
              </a:spcBef>
              <a:spcAft>
                <a:spcPts val="0"/>
              </a:spcAft>
              <a:buClrTx/>
              <a:buSzTx/>
              <a:buFontTx/>
              <a:buNone/>
              <a:tabLst/>
              <a:defRPr/>
            </a:pP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"אני רוצה להגיד תודה רבה לכול מי שעשה את המחנה. לכל הצוות, המדריכים ורוני. קיבלנו  הרבה ניסיון מהאימונים ולמדנו דברים חדשים ומעניינים. תודה גם שהשארתם זמן לכיף".  </a:t>
            </a:r>
          </a:p>
          <a:p>
            <a:pPr marL="0" marR="0" lvl="0" indent="0" algn="just" defTabSz="914400" rtl="1" eaLnBrk="1" fontAlgn="auto" latinLnBrk="0" hangingPunct="1">
              <a:lnSpc>
                <a:spcPts val="1700"/>
              </a:lnSpc>
              <a:spcBef>
                <a:spcPts val="0"/>
              </a:spcBef>
              <a:spcAft>
                <a:spcPts val="0"/>
              </a:spcAft>
              <a:buClrTx/>
              <a:buSzTx/>
              <a:buFontTx/>
              <a:buNone/>
              <a:tabLst/>
              <a:defRPr/>
            </a:pPr>
            <a:endParaRPr lang="he-IL" sz="1050" dirty="0">
              <a:solidFill>
                <a:srgbClr val="002060"/>
              </a:solidFill>
              <a:latin typeface="Segoe UI" panose="020B0502040204020203" pitchFamily="34" charset="0"/>
              <a:cs typeface="Segoe UI" panose="020B0502040204020203" pitchFamily="34" charset="0"/>
            </a:endParaRPr>
          </a:p>
          <a:p>
            <a:pPr marL="0" marR="0" lvl="0" indent="0" algn="just" defTabSz="914400" rtl="1" eaLnBrk="1" fontAlgn="auto" latinLnBrk="0" hangingPunct="1">
              <a:lnSpc>
                <a:spcPts val="1700"/>
              </a:lnSpc>
              <a:spcBef>
                <a:spcPts val="0"/>
              </a:spcBef>
              <a:spcAft>
                <a:spcPts val="0"/>
              </a:spcAft>
              <a:buClrTx/>
              <a:buSzTx/>
              <a:buFontTx/>
              <a:buNone/>
              <a:tabLst/>
              <a:defRPr/>
            </a:pP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שקד פרחי</a:t>
            </a: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מאמנת הקבוצה הפראלימפית בירושלים</a:t>
            </a:r>
          </a:p>
          <a:p>
            <a:pPr marL="0" marR="0" lvl="0" indent="0" algn="just" defTabSz="914400" rtl="1" eaLnBrk="1" fontAlgn="auto" latinLnBrk="0" hangingPunct="1">
              <a:lnSpc>
                <a:spcPts val="1700"/>
              </a:lnSpc>
              <a:spcBef>
                <a:spcPts val="0"/>
              </a:spcBef>
              <a:spcAft>
                <a:spcPts val="0"/>
              </a:spcAft>
              <a:buClrTx/>
              <a:buSzTx/>
              <a:buFontTx/>
              <a:buNone/>
              <a:tabLst/>
              <a:defRPr/>
            </a:pPr>
            <a:r>
              <a:rPr lang="he-IL" sz="1050" dirty="0">
                <a:solidFill>
                  <a:srgbClr val="002060"/>
                </a:solidFill>
                <a:latin typeface="Segoe UI" panose="020B0502040204020203" pitchFamily="34" charset="0"/>
                <a:cs typeface="Segoe UI" panose="020B0502040204020203" pitchFamily="34" charset="0"/>
              </a:rPr>
              <a:t>"</a:t>
            </a: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במשך ארבעה ימים זכורים לטוב שחינו בבריכת המלון, בליווי צוות מאמנים גדול ויכלנו ללמוד זה מזה. </a:t>
            </a:r>
            <a:r>
              <a:rPr lang="he-IL" sz="1050" b="1" dirty="0">
                <a:solidFill>
                  <a:srgbClr val="002060"/>
                </a:solidFill>
                <a:latin typeface="Segoe UI" panose="020B0502040204020203" pitchFamily="34" charset="0"/>
                <a:cs typeface="Segoe UI" panose="020B0502040204020203" pitchFamily="34" charset="0"/>
              </a:rPr>
              <a:t>יעקב ביננסון </a:t>
            </a: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שהוביל את המחנה מקצועית הוכיח שאין שני לו! הפגין מקצועיות לצד הומור ותרם לגיבוש השחייניות מכלל האגודות. את השפעות האימונים וזריקת המוטיבציה ניתן להרגיש עד היום, שבועות לאחר תום המחנה. בנוסף לפן המקצועי, יצאנו לחוויות מגבשות ומוצלחות שסבבו סביב ספורט ומים- הפלגה, ביקור במצפה התת ימי וכן פעילות יוגה לחופי הים האדום".</a:t>
            </a:r>
          </a:p>
          <a:p>
            <a:pPr marL="0" marR="0" lvl="0" indent="0" algn="just" defTabSz="914400" rtl="1" eaLnBrk="1" fontAlgn="auto" latinLnBrk="0" hangingPunct="1">
              <a:lnSpc>
                <a:spcPts val="1700"/>
              </a:lnSpc>
              <a:spcBef>
                <a:spcPts val="0"/>
              </a:spcBef>
              <a:spcAft>
                <a:spcPts val="0"/>
              </a:spcAft>
              <a:buClrTx/>
              <a:buSzTx/>
              <a:buFontTx/>
              <a:buNone/>
              <a:tabLst/>
              <a:defRPr/>
            </a:pPr>
            <a:endParaRPr lang="he-IL" sz="1050" dirty="0">
              <a:solidFill>
                <a:srgbClr val="002060"/>
              </a:solidFill>
              <a:latin typeface="Segoe UI" panose="020B0502040204020203" pitchFamily="34" charset="0"/>
              <a:cs typeface="Segoe UI" panose="020B0502040204020203" pitchFamily="34" charset="0"/>
            </a:endParaRPr>
          </a:p>
          <a:p>
            <a:pPr marL="0" marR="0" lvl="0" indent="0" algn="just" defTabSz="914400" rtl="1" eaLnBrk="1" fontAlgn="auto" latinLnBrk="0" hangingPunct="1">
              <a:lnSpc>
                <a:spcPts val="1700"/>
              </a:lnSpc>
              <a:spcBef>
                <a:spcPts val="0"/>
              </a:spcBef>
              <a:spcAft>
                <a:spcPts val="0"/>
              </a:spcAft>
              <a:buClrTx/>
              <a:buSzTx/>
              <a:buFontTx/>
              <a:buNone/>
              <a:tabLst/>
              <a:defRPr/>
            </a:pP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נעמה</a:t>
            </a: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 שחיינית בקבוצה הפראלימפית בירושלים</a:t>
            </a:r>
          </a:p>
          <a:p>
            <a:pPr marL="0" marR="0" lvl="0" indent="0" algn="just" defTabSz="914400" rtl="1" eaLnBrk="1" fontAlgn="auto" latinLnBrk="0" hangingPunct="1">
              <a:lnSpc>
                <a:spcPts val="1700"/>
              </a:lnSpc>
              <a:spcBef>
                <a:spcPts val="0"/>
              </a:spcBef>
              <a:spcAft>
                <a:spcPts val="0"/>
              </a:spcAft>
              <a:buClrTx/>
              <a:buSzTx/>
              <a:buFontTx/>
              <a:buNone/>
              <a:tabLst/>
              <a:defRPr/>
            </a:pPr>
            <a:r>
              <a:rPr lang="he-IL" sz="1050" dirty="0">
                <a:solidFill>
                  <a:srgbClr val="002060"/>
                </a:solidFill>
                <a:latin typeface="Segoe UI" panose="020B0502040204020203" pitchFamily="34" charset="0"/>
                <a:cs typeface="Segoe UI" panose="020B0502040204020203" pitchFamily="34" charset="0"/>
              </a:rPr>
              <a:t>"היה לי כיף להכיר בנות חדשות וגם מאוד השתפרתי מבחינת מקצועית וגם למדתי מיעקב שהוא מאמן מאוד טוב ששיפר לי מאוד           את השחייה".</a:t>
            </a:r>
            <a:endPar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p:txBody>
      </p:sp>
      <p:sp>
        <p:nvSpPr>
          <p:cNvPr id="8" name="מלבן 7">
            <a:extLst>
              <a:ext uri="{FF2B5EF4-FFF2-40B4-BE49-F238E27FC236}">
                <a16:creationId xmlns:a16="http://schemas.microsoft.com/office/drawing/2014/main" id="{7AA0F5C9-3B2F-9F77-8C7A-6FCE1A471720}"/>
              </a:ext>
            </a:extLst>
          </p:cNvPr>
          <p:cNvSpPr/>
          <p:nvPr/>
        </p:nvSpPr>
        <p:spPr>
          <a:xfrm>
            <a:off x="14991" y="130629"/>
            <a:ext cx="1349352" cy="5774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18" name="תמונה 17">
            <a:extLst>
              <a:ext uri="{FF2B5EF4-FFF2-40B4-BE49-F238E27FC236}">
                <a16:creationId xmlns:a16="http://schemas.microsoft.com/office/drawing/2014/main" id="{E3B89603-78AE-80E4-CE5E-15AD104FA2B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228" y="351686"/>
            <a:ext cx="1312133" cy="335713"/>
          </a:xfrm>
          <a:prstGeom prst="rect">
            <a:avLst/>
          </a:prstGeom>
        </p:spPr>
      </p:pic>
      <p:sp>
        <p:nvSpPr>
          <p:cNvPr id="10" name="מלבן 9">
            <a:extLst>
              <a:ext uri="{FF2B5EF4-FFF2-40B4-BE49-F238E27FC236}">
                <a16:creationId xmlns:a16="http://schemas.microsoft.com/office/drawing/2014/main" id="{359C8F20-C03B-A717-AB3A-EE8AEE357FA9}"/>
              </a:ext>
            </a:extLst>
          </p:cNvPr>
          <p:cNvSpPr/>
          <p:nvPr/>
        </p:nvSpPr>
        <p:spPr>
          <a:xfrm>
            <a:off x="219188" y="182880"/>
            <a:ext cx="1163313" cy="5736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7" name="תמונה 16" descr="תמונה שמכילה טקסט, גופן, גרפיקה, לוגו&#10;&#10;תוכן שנוצר על-ידי בינה מלאכותית עשוי להיות שגוי.">
            <a:extLst>
              <a:ext uri="{FF2B5EF4-FFF2-40B4-BE49-F238E27FC236}">
                <a16:creationId xmlns:a16="http://schemas.microsoft.com/office/drawing/2014/main" id="{4913D4B9-0A77-DCCE-10FA-A510AC13A871}"/>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92600" y="409695"/>
            <a:ext cx="1277469" cy="239188"/>
          </a:xfrm>
          <a:prstGeom prst="rect">
            <a:avLst/>
          </a:prstGeom>
        </p:spPr>
      </p:pic>
      <p:sp>
        <p:nvSpPr>
          <p:cNvPr id="20" name="תיבת טקסט 19">
            <a:extLst>
              <a:ext uri="{FF2B5EF4-FFF2-40B4-BE49-F238E27FC236}">
                <a16:creationId xmlns:a16="http://schemas.microsoft.com/office/drawing/2014/main" id="{5508A6E8-120E-BE48-E30B-FEE5AA9CD6BE}"/>
              </a:ext>
            </a:extLst>
          </p:cNvPr>
          <p:cNvSpPr txBox="1"/>
          <p:nvPr/>
        </p:nvSpPr>
        <p:spPr>
          <a:xfrm>
            <a:off x="-320431" y="9287503"/>
            <a:ext cx="3755570" cy="253916"/>
          </a:xfrm>
          <a:prstGeom prst="rect">
            <a:avLst/>
          </a:prstGeom>
          <a:noFill/>
        </p:spPr>
        <p:txBody>
          <a:bodyPr wrap="square">
            <a:spAutoFit/>
          </a:bodyPr>
          <a:lstStyle/>
          <a:p>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צילומים: חיים דוד צלמים</a:t>
            </a:r>
            <a:endParaRPr lang="he-IL" dirty="0"/>
          </a:p>
        </p:txBody>
      </p:sp>
      <p:pic>
        <p:nvPicPr>
          <p:cNvPr id="21" name="תמונה 20" descr="מאמן עושה תרגילי כושר מאחוריו ילדות עושות את אותו צרגיל">
            <a:extLst>
              <a:ext uri="{FF2B5EF4-FFF2-40B4-BE49-F238E27FC236}">
                <a16:creationId xmlns:a16="http://schemas.microsoft.com/office/drawing/2014/main" id="{0D7246ED-EDF3-CBB9-2699-31C0743FCB8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627" y="2372667"/>
            <a:ext cx="3396606" cy="2264404"/>
          </a:xfrm>
          <a:prstGeom prst="rect">
            <a:avLst/>
          </a:prstGeom>
        </p:spPr>
      </p:pic>
      <p:pic>
        <p:nvPicPr>
          <p:cNvPr id="23" name="תמונה 22" descr="5 בחורות יושבות ביחד על ספסל של אוניה">
            <a:extLst>
              <a:ext uri="{FF2B5EF4-FFF2-40B4-BE49-F238E27FC236}">
                <a16:creationId xmlns:a16="http://schemas.microsoft.com/office/drawing/2014/main" id="{28D35176-7AFF-6D47-842B-EEC82107D32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535" y="4669827"/>
            <a:ext cx="3396605" cy="2264403"/>
          </a:xfrm>
          <a:prstGeom prst="rect">
            <a:avLst/>
          </a:prstGeom>
        </p:spPr>
      </p:pic>
      <p:pic>
        <p:nvPicPr>
          <p:cNvPr id="29" name="תמונה 28" descr="שחיניות עם שנורקל בבריכה מקבלות הוראות ממאמן">
            <a:extLst>
              <a:ext uri="{FF2B5EF4-FFF2-40B4-BE49-F238E27FC236}">
                <a16:creationId xmlns:a16="http://schemas.microsoft.com/office/drawing/2014/main" id="{6ADCF62E-64BE-4E0C-9F0B-422D200314B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081" y="7035922"/>
            <a:ext cx="3377372" cy="2251581"/>
          </a:xfrm>
          <a:prstGeom prst="rect">
            <a:avLst/>
          </a:prstGeom>
        </p:spPr>
      </p:pic>
      <p:sp>
        <p:nvSpPr>
          <p:cNvPr id="19" name="תיבת טקסט 18">
            <a:extLst>
              <a:ext uri="{FF2B5EF4-FFF2-40B4-BE49-F238E27FC236}">
                <a16:creationId xmlns:a16="http://schemas.microsoft.com/office/drawing/2014/main" id="{F49173E2-9B90-D6A1-C424-B39516760CD3}"/>
              </a:ext>
            </a:extLst>
          </p:cNvPr>
          <p:cNvSpPr txBox="1"/>
          <p:nvPr/>
        </p:nvSpPr>
        <p:spPr>
          <a:xfrm>
            <a:off x="-65250" y="1974576"/>
            <a:ext cx="3500438" cy="307777"/>
          </a:xfrm>
          <a:prstGeom prst="rect">
            <a:avLst/>
          </a:prstGeom>
          <a:solidFill>
            <a:srgbClr val="00B0F0">
              <a:alpha val="58000"/>
            </a:srgbClr>
          </a:solidFill>
        </p:spPr>
        <p:txBody>
          <a:bodyPr wrap="square" lIns="0" rIns="0"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אלדן </a:t>
            </a:r>
            <a:r>
              <a:rPr kumimoji="0" lang="he-IL"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שותפים לקידום הספורט הפראלימפי</a:t>
            </a:r>
            <a:endParaRPr kumimoji="0" lang="x-none"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nvGrpSpPr>
          <p:cNvPr id="22" name="קבוצה 21" descr="לוגו אלדן">
            <a:extLst>
              <a:ext uri="{FF2B5EF4-FFF2-40B4-BE49-F238E27FC236}">
                <a16:creationId xmlns:a16="http://schemas.microsoft.com/office/drawing/2014/main" id="{577E9A79-BE87-A21F-1175-F8EC1D4A7CB4}"/>
              </a:ext>
            </a:extLst>
          </p:cNvPr>
          <p:cNvGrpSpPr/>
          <p:nvPr/>
        </p:nvGrpSpPr>
        <p:grpSpPr>
          <a:xfrm>
            <a:off x="181394" y="1240202"/>
            <a:ext cx="3040242" cy="734374"/>
            <a:chOff x="241887" y="1267373"/>
            <a:chExt cx="3040242" cy="734374"/>
          </a:xfrm>
        </p:grpSpPr>
        <p:pic>
          <p:nvPicPr>
            <p:cNvPr id="24" name="Picture 4" descr="אלדן טרייד אין לרכב">
              <a:extLst>
                <a:ext uri="{FF2B5EF4-FFF2-40B4-BE49-F238E27FC236}">
                  <a16:creationId xmlns:a16="http://schemas.microsoft.com/office/drawing/2014/main" id="{F3F5EC72-1814-A76C-31E1-24D4BF881F4E}"/>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l="23735" t="10346" r="30629" b="9194"/>
            <a:stretch/>
          </p:blipFill>
          <p:spPr bwMode="auto">
            <a:xfrm>
              <a:off x="241887" y="1267373"/>
              <a:ext cx="626245" cy="73437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אלדן טרייד אין לרכב">
              <a:extLst>
                <a:ext uri="{FF2B5EF4-FFF2-40B4-BE49-F238E27FC236}">
                  <a16:creationId xmlns:a16="http://schemas.microsoft.com/office/drawing/2014/main" id="{A3D116D9-0CF5-4D28-4BC4-6BBE37BDA363}"/>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l="23735" t="10346" r="30629" b="9194"/>
            <a:stretch/>
          </p:blipFill>
          <p:spPr bwMode="auto">
            <a:xfrm>
              <a:off x="1448886" y="1267373"/>
              <a:ext cx="626245" cy="73437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אלדן טרייד אין לרכב">
              <a:extLst>
                <a:ext uri="{FF2B5EF4-FFF2-40B4-BE49-F238E27FC236}">
                  <a16:creationId xmlns:a16="http://schemas.microsoft.com/office/drawing/2014/main" id="{EFAFCCF8-F6B6-212C-F957-991DE9D7613E}"/>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l="23735" t="10346" r="30629" b="9194"/>
            <a:stretch/>
          </p:blipFill>
          <p:spPr bwMode="auto">
            <a:xfrm>
              <a:off x="2655884" y="1267373"/>
              <a:ext cx="626245" cy="73437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17558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4C904-6B2E-7D58-4FC9-0BDC3A451425}"/>
            </a:ext>
          </a:extLst>
        </p:cNvPr>
        <p:cNvGrpSpPr/>
        <p:nvPr/>
      </p:nvGrpSpPr>
      <p:grpSpPr>
        <a:xfrm>
          <a:off x="0" y="0"/>
          <a:ext cx="0" cy="0"/>
          <a:chOff x="0" y="0"/>
          <a:chExt cx="0" cy="0"/>
        </a:xfrm>
      </p:grpSpPr>
      <p:pic>
        <p:nvPicPr>
          <p:cNvPr id="15" name="תמונה 14">
            <a:extLst>
              <a:ext uri="{FF2B5EF4-FFF2-40B4-BE49-F238E27FC236}">
                <a16:creationId xmlns:a16="http://schemas.microsoft.com/office/drawing/2014/main" id="{456D95F4-A442-6456-31BD-A7CBB10B366E}"/>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535" y="9250"/>
            <a:ext cx="6858000" cy="1458942"/>
          </a:xfrm>
          <a:prstGeom prst="rect">
            <a:avLst/>
          </a:prstGeom>
        </p:spPr>
      </p:pic>
      <p:sp>
        <p:nvSpPr>
          <p:cNvPr id="5" name="TextBox 4">
            <a:extLst>
              <a:ext uri="{FF2B5EF4-FFF2-40B4-BE49-F238E27FC236}">
                <a16:creationId xmlns:a16="http://schemas.microsoft.com/office/drawing/2014/main" id="{9B6D9695-7185-E294-9A37-E6864AD1A580}"/>
              </a:ext>
            </a:extLst>
          </p:cNvPr>
          <p:cNvSpPr txBox="1"/>
          <p:nvPr/>
        </p:nvSpPr>
        <p:spPr>
          <a:xfrm>
            <a:off x="2580724" y="371959"/>
            <a:ext cx="4230705" cy="523220"/>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2800" b="1" dirty="0">
                <a:solidFill>
                  <a:prstClr val="white"/>
                </a:solidFill>
                <a:latin typeface="Segoe UI Semilight" panose="020B0402040204020203" pitchFamily="34" charset="0"/>
                <a:cs typeface="Segoe UI Semilight" panose="020B0402040204020203" pitchFamily="34" charset="0"/>
              </a:rPr>
              <a:t>19</a:t>
            </a:r>
            <a:r>
              <a:rPr kumimoji="0" lang="he-IL" sz="2800" b="1"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rPr>
              <a:t> בארץ </a:t>
            </a:r>
          </a:p>
        </p:txBody>
      </p:sp>
      <p:sp>
        <p:nvSpPr>
          <p:cNvPr id="7" name="TextBox 15">
            <a:extLst>
              <a:ext uri="{FF2B5EF4-FFF2-40B4-BE49-F238E27FC236}">
                <a16:creationId xmlns:a16="http://schemas.microsoft.com/office/drawing/2014/main" id="{8038E0D4-7F3B-97F7-4740-CBE8686CF55D}"/>
              </a:ext>
            </a:extLst>
          </p:cNvPr>
          <p:cNvSpPr txBox="1"/>
          <p:nvPr/>
        </p:nvSpPr>
        <p:spPr>
          <a:xfrm>
            <a:off x="3382429" y="1110324"/>
            <a:ext cx="3475571"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1200" cap="none" spc="30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 </a:t>
            </a:r>
          </a:p>
        </p:txBody>
      </p:sp>
      <p:sp>
        <p:nvSpPr>
          <p:cNvPr id="13" name="מקבילית 12">
            <a:extLst>
              <a:ext uri="{FF2B5EF4-FFF2-40B4-BE49-F238E27FC236}">
                <a16:creationId xmlns:a16="http://schemas.microsoft.com/office/drawing/2014/main" id="{048696F0-8EF3-353A-78F8-1A8AAF8348AB}"/>
              </a:ext>
            </a:extLst>
          </p:cNvPr>
          <p:cNvSpPr/>
          <p:nvPr/>
        </p:nvSpPr>
        <p:spPr>
          <a:xfrm>
            <a:off x="14991" y="9531705"/>
            <a:ext cx="4197245" cy="390592"/>
          </a:xfrm>
          <a:prstGeom prst="parallelogram">
            <a:avLst>
              <a:gd name="adj" fmla="val 49635"/>
            </a:avLst>
          </a:prstGeom>
          <a:solidFill>
            <a:srgbClr val="9AD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1200" cap="none" spc="0" normalizeH="0" baseline="0" noProof="0" dirty="0">
                <a:ln>
                  <a:noFill/>
                </a:ln>
                <a:solidFill>
                  <a:srgbClr val="001F7A"/>
                </a:solidFill>
                <a:effectLst/>
                <a:uLnTx/>
                <a:uFillTx/>
                <a:latin typeface="Segoe UI" panose="020B0502040204020203" pitchFamily="34" charset="0"/>
                <a:ea typeface="+mn-ea"/>
                <a:cs typeface="Segoe UI" panose="020B0502040204020203" pitchFamily="34" charset="0"/>
              </a:rPr>
              <a:t>ינואר 2026 גיליון 123</a:t>
            </a:r>
            <a:endParaRPr kumimoji="0" lang="x-none" sz="1600" b="1" i="0" u="none" strike="noStrike" kern="1200" cap="none" spc="0" normalizeH="0" baseline="0" noProof="0" dirty="0">
              <a:ln>
                <a:noFill/>
              </a:ln>
              <a:solidFill>
                <a:srgbClr val="001F7A"/>
              </a:solidFill>
              <a:effectLst/>
              <a:uLnTx/>
              <a:uFillTx/>
              <a:latin typeface="Segoe UI" panose="020B0502040204020203" pitchFamily="34" charset="0"/>
              <a:ea typeface="+mn-ea"/>
              <a:cs typeface="Segoe UI" panose="020B0502040204020203" pitchFamily="34" charset="0"/>
            </a:endParaRPr>
          </a:p>
        </p:txBody>
      </p:sp>
      <p:sp>
        <p:nvSpPr>
          <p:cNvPr id="3" name="TextBox 15">
            <a:extLst>
              <a:ext uri="{FF2B5EF4-FFF2-40B4-BE49-F238E27FC236}">
                <a16:creationId xmlns:a16="http://schemas.microsoft.com/office/drawing/2014/main" id="{8B1CD7F8-D5C8-41A8-1904-4EBC49E1431C}"/>
              </a:ext>
            </a:extLst>
          </p:cNvPr>
          <p:cNvSpPr txBox="1"/>
          <p:nvPr/>
        </p:nvSpPr>
        <p:spPr>
          <a:xfrm>
            <a:off x="3339502" y="1046660"/>
            <a:ext cx="3475571"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1200" cap="none" spc="30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 </a:t>
            </a:r>
          </a:p>
        </p:txBody>
      </p:sp>
      <p:sp>
        <p:nvSpPr>
          <p:cNvPr id="12" name="מקבילית 11">
            <a:extLst>
              <a:ext uri="{FF2B5EF4-FFF2-40B4-BE49-F238E27FC236}">
                <a16:creationId xmlns:a16="http://schemas.microsoft.com/office/drawing/2014/main" id="{3393E88A-0E36-7026-B1AA-5C9A33376DED}"/>
              </a:ext>
              <a:ext uri="{C183D7F6-B498-43B3-948B-1728B52AA6E4}">
                <adec:decorative xmlns:adec="http://schemas.microsoft.com/office/drawing/2017/decorative" val="1"/>
              </a:ext>
            </a:extLst>
          </p:cNvPr>
          <p:cNvSpPr/>
          <p:nvPr/>
        </p:nvSpPr>
        <p:spPr>
          <a:xfrm>
            <a:off x="3916525" y="1087493"/>
            <a:ext cx="3475570" cy="334900"/>
          </a:xfrm>
          <a:prstGeom prst="parallelogram">
            <a:avLst>
              <a:gd name="adj" fmla="val 7438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Segoe UI" panose="020B0502040204020203" pitchFamily="34" charset="0"/>
            </a:endParaRPr>
          </a:p>
        </p:txBody>
      </p:sp>
      <p:sp>
        <p:nvSpPr>
          <p:cNvPr id="14" name="תיבת טקסט 13">
            <a:extLst>
              <a:ext uri="{FF2B5EF4-FFF2-40B4-BE49-F238E27FC236}">
                <a16:creationId xmlns:a16="http://schemas.microsoft.com/office/drawing/2014/main" id="{69644A6D-E49A-6340-82E7-A5B9024B5DC5}"/>
              </a:ext>
            </a:extLst>
          </p:cNvPr>
          <p:cNvSpPr txBox="1"/>
          <p:nvPr/>
        </p:nvSpPr>
        <p:spPr>
          <a:xfrm>
            <a:off x="3763809" y="960831"/>
            <a:ext cx="3004694" cy="471830"/>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kumimoji="0" lang="he-IL"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panose="020B0502040204020203" pitchFamily="34" charset="0"/>
                <a:ea typeface="+mn-ea"/>
                <a:cs typeface="Segoe UI" panose="020B0502040204020203" pitchFamily="34" charset="0"/>
              </a:rPr>
              <a:t>טניס שולחן</a:t>
            </a:r>
          </a:p>
        </p:txBody>
      </p:sp>
      <p:pic>
        <p:nvPicPr>
          <p:cNvPr id="16" name="תמונה 15">
            <a:extLst>
              <a:ext uri="{FF2B5EF4-FFF2-40B4-BE49-F238E27FC236}">
                <a16:creationId xmlns:a16="http://schemas.microsoft.com/office/drawing/2014/main" id="{FF6C9283-E682-FD4C-C390-4E04792A4F40}"/>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39836" y="8544252"/>
            <a:ext cx="3657917" cy="1950889"/>
          </a:xfrm>
          <a:prstGeom prst="rect">
            <a:avLst/>
          </a:prstGeom>
        </p:spPr>
      </p:pic>
      <p:sp>
        <p:nvSpPr>
          <p:cNvPr id="2" name="כותרת 1">
            <a:extLst>
              <a:ext uri="{FF2B5EF4-FFF2-40B4-BE49-F238E27FC236}">
                <a16:creationId xmlns:a16="http://schemas.microsoft.com/office/drawing/2014/main" id="{F3766BA3-EBC3-6342-23CA-0CE39856BF4A}"/>
              </a:ext>
            </a:extLst>
          </p:cNvPr>
          <p:cNvSpPr>
            <a:spLocks noGrp="1"/>
          </p:cNvSpPr>
          <p:nvPr>
            <p:ph type="title"/>
          </p:nvPr>
        </p:nvSpPr>
        <p:spPr>
          <a:xfrm>
            <a:off x="471488" y="-1914702"/>
            <a:ext cx="5915025" cy="1914702"/>
          </a:xfrm>
        </p:spPr>
        <p:txBody>
          <a:bodyPr vert="horz" lIns="91440" tIns="45720" rIns="91440" bIns="45720" rtlCol="0" anchor="b">
            <a:normAutofit/>
          </a:bodyPr>
          <a:lstStyle/>
          <a:p>
            <a:r>
              <a:rPr lang="he-IL" dirty="0"/>
              <a:t>בארץ</a:t>
            </a:r>
          </a:p>
        </p:txBody>
      </p:sp>
      <p:sp>
        <p:nvSpPr>
          <p:cNvPr id="8" name="מלבן 7">
            <a:extLst>
              <a:ext uri="{FF2B5EF4-FFF2-40B4-BE49-F238E27FC236}">
                <a16:creationId xmlns:a16="http://schemas.microsoft.com/office/drawing/2014/main" id="{71DBF77E-2E78-D5BD-009C-724045CB484A}"/>
              </a:ext>
            </a:extLst>
          </p:cNvPr>
          <p:cNvSpPr/>
          <p:nvPr/>
        </p:nvSpPr>
        <p:spPr>
          <a:xfrm>
            <a:off x="14991" y="130629"/>
            <a:ext cx="1349352" cy="5774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18" name="תמונה 17">
            <a:extLst>
              <a:ext uri="{FF2B5EF4-FFF2-40B4-BE49-F238E27FC236}">
                <a16:creationId xmlns:a16="http://schemas.microsoft.com/office/drawing/2014/main" id="{47B302A6-6866-393D-592C-BA3FE458F5C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228" y="351686"/>
            <a:ext cx="1312133" cy="335713"/>
          </a:xfrm>
          <a:prstGeom prst="rect">
            <a:avLst/>
          </a:prstGeom>
        </p:spPr>
      </p:pic>
      <p:sp>
        <p:nvSpPr>
          <p:cNvPr id="10" name="מלבן 9">
            <a:extLst>
              <a:ext uri="{FF2B5EF4-FFF2-40B4-BE49-F238E27FC236}">
                <a16:creationId xmlns:a16="http://schemas.microsoft.com/office/drawing/2014/main" id="{F904D1A2-6634-707D-7243-2A29F006B77A}"/>
              </a:ext>
            </a:extLst>
          </p:cNvPr>
          <p:cNvSpPr/>
          <p:nvPr/>
        </p:nvSpPr>
        <p:spPr>
          <a:xfrm>
            <a:off x="219188" y="182880"/>
            <a:ext cx="1163313" cy="5736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7" name="תמונה 16" descr="תמונה שמכילה טקסט, גופן, גרפיקה, לוגו&#10;&#10;תוכן שנוצר על-ידי בינה מלאכותית עשוי להיות שגוי.">
            <a:extLst>
              <a:ext uri="{FF2B5EF4-FFF2-40B4-BE49-F238E27FC236}">
                <a16:creationId xmlns:a16="http://schemas.microsoft.com/office/drawing/2014/main" id="{0740C90D-DD3A-6227-5C3D-AB063B5E019B}"/>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92600" y="409695"/>
            <a:ext cx="1277469" cy="239188"/>
          </a:xfrm>
          <a:prstGeom prst="rect">
            <a:avLst/>
          </a:prstGeom>
        </p:spPr>
      </p:pic>
      <p:sp>
        <p:nvSpPr>
          <p:cNvPr id="11" name="תיבת טקסט 10">
            <a:extLst>
              <a:ext uri="{FF2B5EF4-FFF2-40B4-BE49-F238E27FC236}">
                <a16:creationId xmlns:a16="http://schemas.microsoft.com/office/drawing/2014/main" id="{B8A019BB-8F9F-306B-C998-778EB39D63FA}"/>
              </a:ext>
            </a:extLst>
          </p:cNvPr>
          <p:cNvSpPr txBox="1"/>
          <p:nvPr/>
        </p:nvSpPr>
        <p:spPr>
          <a:xfrm>
            <a:off x="-5070" y="2026638"/>
            <a:ext cx="3500438" cy="307777"/>
          </a:xfrm>
          <a:prstGeom prst="rect">
            <a:avLst/>
          </a:prstGeom>
          <a:solidFill>
            <a:srgbClr val="00B0F0">
              <a:alpha val="58000"/>
            </a:srgbClr>
          </a:solidFill>
        </p:spPr>
        <p:txBody>
          <a:bodyPr wrap="square" lIns="0" rIns="0"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רודי </a:t>
            </a:r>
            <a:r>
              <a:rPr kumimoji="0" lang="he-IL" sz="1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פרוגקט</a:t>
            </a:r>
            <a:r>
              <a:rPr kumimoji="0" lang="he-IL" sz="1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he-IL"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שותפים לקידום הספורט הפראלימפי</a:t>
            </a:r>
            <a:endParaRPr kumimoji="0" lang="x-none"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19" name="תמונה 18" descr="תמונה שמכילה גופן, טקסט, גרפיקה, צילום מסך&#10;&#10;התיאור נוצר באופן אוטומטי">
            <a:extLst>
              <a:ext uri="{FF2B5EF4-FFF2-40B4-BE49-F238E27FC236}">
                <a16:creationId xmlns:a16="http://schemas.microsoft.com/office/drawing/2014/main" id="{35C80CEC-95F5-233E-36C4-839EB87579F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1203" y="1438212"/>
            <a:ext cx="3311432" cy="468283"/>
          </a:xfrm>
          <a:prstGeom prst="rect">
            <a:avLst/>
          </a:prstGeom>
        </p:spPr>
      </p:pic>
      <p:sp>
        <p:nvSpPr>
          <p:cNvPr id="20" name="תיבת טקסט 19">
            <a:extLst>
              <a:ext uri="{FF2B5EF4-FFF2-40B4-BE49-F238E27FC236}">
                <a16:creationId xmlns:a16="http://schemas.microsoft.com/office/drawing/2014/main" id="{F0F6917C-3E38-BE0F-E28A-010E2D553799}"/>
              </a:ext>
            </a:extLst>
          </p:cNvPr>
          <p:cNvSpPr txBox="1"/>
          <p:nvPr/>
        </p:nvSpPr>
        <p:spPr>
          <a:xfrm>
            <a:off x="3459192" y="1432661"/>
            <a:ext cx="3376571" cy="7451720"/>
          </a:xfrm>
          <a:prstGeom prst="rect">
            <a:avLst/>
          </a:prstGeom>
          <a:noFill/>
        </p:spPr>
        <p:txBody>
          <a:bodyPr wrap="square">
            <a:spAutoFit/>
          </a:bodyPr>
          <a:lstStyle/>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אליפות ישראל בזוגות </a:t>
            </a:r>
          </a:p>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האליפות התקיימה בבית הלוחם באר שבע, ביום המודעות הבינלאומי לזכויות אנשים עם מוגבלויות</a:t>
            </a:r>
            <a:r>
              <a:rPr lang="he-IL" sz="1050" dirty="0">
                <a:solidFill>
                  <a:srgbClr val="002060"/>
                </a:solidFill>
                <a:latin typeface="Segoe UI" panose="020B0502040204020203" pitchFamily="34" charset="0"/>
                <a:cs typeface="Segoe UI" panose="020B0502040204020203" pitchFamily="34" charset="0"/>
              </a:rPr>
              <a:t>. לכובד היום, </a:t>
            </a:r>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שמו המשתתפים סרטים סגולים לאות הזדהות. </a:t>
            </a:r>
          </a:p>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האלופים:</a:t>
            </a:r>
          </a:p>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רמה א' - כיסאות גלגלים</a:t>
            </a:r>
          </a:p>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1 . </a:t>
            </a: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אלכס שלס + שמעון חתם</a:t>
            </a:r>
          </a:p>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2. </a:t>
            </a: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גנדי גכטמן + רחמים עזריה</a:t>
            </a:r>
          </a:p>
          <a:p>
            <a:pPr marL="0" marR="0" lvl="0" indent="0" algn="just" defTabSz="914400" rtl="1" eaLnBrk="1" fontAlgn="auto" latinLnBrk="0" hangingPunct="1">
              <a:lnSpc>
                <a:spcPts val="1800"/>
              </a:lnSpc>
              <a:spcBef>
                <a:spcPts val="0"/>
              </a:spcBef>
              <a:spcAft>
                <a:spcPts val="0"/>
              </a:spcAft>
              <a:buClrTx/>
              <a:buSzTx/>
              <a:buFontTx/>
              <a:buNone/>
              <a:tabLst/>
              <a:defRPr/>
            </a:pPr>
            <a:endPar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רמה א' - עמידה</a:t>
            </a:r>
          </a:p>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1. </a:t>
            </a: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יהונתן לוי + אביב גורדון</a:t>
            </a:r>
          </a:p>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2. </a:t>
            </a: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דוד גופר+ ראובן רוזן</a:t>
            </a:r>
          </a:p>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3. </a:t>
            </a: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יגאל </a:t>
            </a:r>
            <a:r>
              <a:rPr kumimoji="0" lang="he-IL" sz="1050" b="1"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לגזיאל</a:t>
            </a: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 שמואל שור</a:t>
            </a:r>
          </a:p>
          <a:p>
            <a:pPr marL="0" marR="0" lvl="0" indent="0" algn="just" defTabSz="914400" rtl="1" eaLnBrk="1" fontAlgn="auto" latinLnBrk="0" hangingPunct="1">
              <a:lnSpc>
                <a:spcPts val="1800"/>
              </a:lnSpc>
              <a:spcBef>
                <a:spcPts val="0"/>
              </a:spcBef>
              <a:spcAft>
                <a:spcPts val="0"/>
              </a:spcAft>
              <a:buClrTx/>
              <a:buSzTx/>
              <a:buFontTx/>
              <a:buNone/>
              <a:tabLst/>
              <a:defRPr/>
            </a:pPr>
            <a:endPar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רמה ב' - עמידה</a:t>
            </a:r>
          </a:p>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1. </a:t>
            </a: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בועז ארד + רז נאמן</a:t>
            </a:r>
          </a:p>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2. </a:t>
            </a: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אבי פרידמן + מוטי כהן</a:t>
            </a:r>
          </a:p>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3. </a:t>
            </a: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אבנר כהן + איציק לוי</a:t>
            </a:r>
          </a:p>
          <a:p>
            <a:pPr marL="0" marR="0" lvl="0" indent="0" algn="just" defTabSz="914400" rtl="1" eaLnBrk="1" fontAlgn="auto" latinLnBrk="0" hangingPunct="1">
              <a:lnSpc>
                <a:spcPts val="1800"/>
              </a:lnSpc>
              <a:spcBef>
                <a:spcPts val="0"/>
              </a:spcBef>
              <a:spcAft>
                <a:spcPts val="0"/>
              </a:spcAft>
              <a:buClrTx/>
              <a:buSzTx/>
              <a:buFontTx/>
              <a:buNone/>
              <a:tabLst/>
              <a:defRPr/>
            </a:pPr>
            <a:endPar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רמה א' לא מסווגים - עמידה</a:t>
            </a:r>
          </a:p>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1. </a:t>
            </a:r>
            <a:r>
              <a:rPr kumimoji="0" lang="he-IL" sz="1050" b="1"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זוריק</a:t>
            </a: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מנשה + </a:t>
            </a:r>
            <a:r>
              <a:rPr kumimoji="0" lang="he-IL" sz="1050" b="1"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קרסטני</a:t>
            </a: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דוד</a:t>
            </a:r>
          </a:p>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2. </a:t>
            </a: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יפים גורביץ + אברהם </a:t>
            </a:r>
            <a:r>
              <a:rPr kumimoji="0" lang="he-IL" sz="1050" b="1"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עמידן</a:t>
            </a:r>
            <a:endPar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3. </a:t>
            </a: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אלי כהן +דוד </a:t>
            </a:r>
            <a:r>
              <a:rPr kumimoji="0" lang="he-IL" sz="1050" b="1"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מרציאנו</a:t>
            </a:r>
            <a:endPar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0" marR="0" lvl="0" indent="0" algn="just" defTabSz="914400" rtl="1" eaLnBrk="1" fontAlgn="auto" latinLnBrk="0" hangingPunct="1">
              <a:lnSpc>
                <a:spcPts val="1800"/>
              </a:lnSpc>
              <a:spcBef>
                <a:spcPts val="0"/>
              </a:spcBef>
              <a:spcAft>
                <a:spcPts val="0"/>
              </a:spcAft>
              <a:buClrTx/>
              <a:buSzTx/>
              <a:buFontTx/>
              <a:buNone/>
              <a:tabLst/>
              <a:defRPr/>
            </a:pPr>
            <a:endPar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רמה ב' לא מסווגים בעמידה</a:t>
            </a:r>
          </a:p>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1. </a:t>
            </a: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אריה </a:t>
            </a:r>
            <a:r>
              <a:rPr kumimoji="0" lang="he-IL" sz="1050" b="1"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בוארון</a:t>
            </a: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 ניר פינקלשטיין</a:t>
            </a:r>
          </a:p>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2. </a:t>
            </a: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חי </a:t>
            </a:r>
            <a:r>
              <a:rPr kumimoji="0" lang="he-IL" sz="1050" b="1"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סרף</a:t>
            </a: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 דני דהן</a:t>
            </a:r>
          </a:p>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3. </a:t>
            </a: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רותם קמחי + מוטי </a:t>
            </a:r>
            <a:r>
              <a:rPr kumimoji="0" lang="he-IL" sz="1050" b="1"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דבורקין</a:t>
            </a:r>
            <a:endPar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4. </a:t>
            </a: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שלומי סבג + שגיא סלח</a:t>
            </a:r>
          </a:p>
          <a:p>
            <a:pPr marL="0" marR="0" lvl="0" indent="0" algn="just" defTabSz="914400" rtl="1" eaLnBrk="1" fontAlgn="auto" latinLnBrk="0" hangingPunct="1">
              <a:lnSpc>
                <a:spcPts val="1800"/>
              </a:lnSpc>
              <a:spcBef>
                <a:spcPts val="0"/>
              </a:spcBef>
              <a:spcAft>
                <a:spcPts val="0"/>
              </a:spcAft>
              <a:buClrTx/>
              <a:buSzTx/>
              <a:buFontTx/>
              <a:buNone/>
              <a:tabLst/>
              <a:defRPr/>
            </a:pPr>
            <a:endPar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כן זכו  בגביע  השתתפות (עם הגברים) </a:t>
            </a: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רינה אשכנזי ומיטל לוי .</a:t>
            </a:r>
          </a:p>
        </p:txBody>
      </p:sp>
      <p:pic>
        <p:nvPicPr>
          <p:cNvPr id="1026" name="Picture 2" descr="7 אנשים שמים יד אחת על השנייה במעגל. לכל יד קשור סרט סגול‏">
            <a:extLst>
              <a:ext uri="{FF2B5EF4-FFF2-40B4-BE49-F238E27FC236}">
                <a16:creationId xmlns:a16="http://schemas.microsoft.com/office/drawing/2014/main" id="{010D5458-B28D-4C51-9629-0D502E87F7B4}"/>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a:fillRect/>
          </a:stretch>
        </p:blipFill>
        <p:spPr bwMode="auto">
          <a:xfrm>
            <a:off x="14991" y="2422624"/>
            <a:ext cx="3398809" cy="21253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2 בחורים אוחזים גביעי ספורט‏">
            <a:extLst>
              <a:ext uri="{FF2B5EF4-FFF2-40B4-BE49-F238E27FC236}">
                <a16:creationId xmlns:a16="http://schemas.microsoft.com/office/drawing/2014/main" id="{7A08B86E-ED31-5F61-0750-6277E2F93695}"/>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a:fillRect/>
          </a:stretch>
        </p:blipFill>
        <p:spPr bwMode="auto">
          <a:xfrm>
            <a:off x="34299" y="4636162"/>
            <a:ext cx="3360192" cy="222255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2 ספורטאים בכיסא גלגלים מקבלים גביע מאדם שעומד מאחורי שולחן עם גביעים‏‏">
            <a:extLst>
              <a:ext uri="{FF2B5EF4-FFF2-40B4-BE49-F238E27FC236}">
                <a16:creationId xmlns:a16="http://schemas.microsoft.com/office/drawing/2014/main" id="{3AACB74F-8704-2A2E-FD74-539E443323CF}"/>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6547" y="6908680"/>
            <a:ext cx="3335882" cy="258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848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57036"/>
            <a:ext cx="6858000" cy="2269330"/>
          </a:xfrm>
          <a:prstGeom prst="rect">
            <a:avLst/>
          </a:prstGeom>
        </p:spPr>
      </p:pic>
      <p:sp>
        <p:nvSpPr>
          <p:cNvPr id="6" name="מלבן 5"/>
          <p:cNvSpPr/>
          <p:nvPr/>
        </p:nvSpPr>
        <p:spPr>
          <a:xfrm>
            <a:off x="625071" y="562795"/>
            <a:ext cx="2285948" cy="338554"/>
          </a:xfrm>
          <a:prstGeom prst="rect">
            <a:avLst/>
          </a:prstGeom>
        </p:spPr>
        <p:txBody>
          <a:bodyPr wrap="square">
            <a:spAutoFit/>
          </a:bodyPr>
          <a:lstStyle/>
          <a:p>
            <a:r>
              <a:rPr lang="he-IL" sz="1600" b="1" dirty="0">
                <a:solidFill>
                  <a:srgbClr val="001F7A"/>
                </a:solidFill>
                <a:latin typeface="Segoe UI Semilight" panose="020B0402040204020203" pitchFamily="34" charset="0"/>
                <a:ea typeface="Tahoma" panose="020B0604030504040204" pitchFamily="34" charset="0"/>
                <a:cs typeface="Segoe UI Semilight" panose="020B0402040204020203" pitchFamily="34" charset="0"/>
              </a:rPr>
              <a:t>ינואר 2026</a:t>
            </a:r>
          </a:p>
        </p:txBody>
      </p:sp>
      <p:sp>
        <p:nvSpPr>
          <p:cNvPr id="9" name="מלבן 8"/>
          <p:cNvSpPr/>
          <p:nvPr/>
        </p:nvSpPr>
        <p:spPr>
          <a:xfrm>
            <a:off x="321149" y="1908323"/>
            <a:ext cx="2454484" cy="527624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lnSpc>
                <a:spcPts val="3200"/>
              </a:lnSpc>
            </a:pPr>
            <a:r>
              <a:rPr lang="he-IL" sz="1400" b="1" dirty="0">
                <a:solidFill>
                  <a:srgbClr val="002060"/>
                </a:solidFill>
                <a:latin typeface="Tahoma" panose="020B0604030504040204" pitchFamily="34" charset="0"/>
                <a:ea typeface="Tahoma" panose="020B0604030504040204" pitchFamily="34" charset="0"/>
                <a:cs typeface="Tahoma" panose="020B0604030504040204" pitchFamily="34" charset="0"/>
              </a:rPr>
              <a:t>מה בפראתון</a:t>
            </a:r>
            <a:endParaRPr lang="he-IL" sz="12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285750" indent="-285750">
              <a:lnSpc>
                <a:spcPts val="3200"/>
              </a:lnSpc>
              <a:buClr>
                <a:srgbClr val="002060"/>
              </a:buClr>
              <a:buFont typeface="Wingdings 3" panose="05040102010807070707" pitchFamily="18" charset="2"/>
              <a:buChar char="t"/>
            </a:pPr>
            <a:r>
              <a:rPr lang="he-IL" sz="1200" dirty="0">
                <a:solidFill>
                  <a:srgbClr val="002060"/>
                </a:solidFill>
                <a:latin typeface="Tahoma" panose="020B0604030504040204" pitchFamily="34" charset="0"/>
                <a:ea typeface="Tahoma" panose="020B0604030504040204" pitchFamily="34" charset="0"/>
                <a:cs typeface="Tahoma" panose="020B0604030504040204" pitchFamily="34" charset="0"/>
              </a:rPr>
              <a:t>מה יקרה		</a:t>
            </a:r>
            <a:r>
              <a:rPr lang="he-IL" sz="1200" b="1" dirty="0">
                <a:solidFill>
                  <a:srgbClr val="002060"/>
                </a:solidFill>
                <a:latin typeface="Tahoma" panose="020B0604030504040204" pitchFamily="34" charset="0"/>
                <a:ea typeface="Tahoma" panose="020B0604030504040204" pitchFamily="34" charset="0"/>
                <a:cs typeface="Tahoma" panose="020B0604030504040204" pitchFamily="34" charset="0"/>
              </a:rPr>
              <a:t>| 3</a:t>
            </a:r>
            <a:endParaRPr lang="he-IL"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285750" indent="-285750">
              <a:lnSpc>
                <a:spcPts val="3200"/>
              </a:lnSpc>
              <a:buClr>
                <a:srgbClr val="002060"/>
              </a:buClr>
              <a:buFont typeface="Wingdings 3" panose="05040102010807070707" pitchFamily="18" charset="2"/>
              <a:buChar char="t"/>
            </a:pPr>
            <a:r>
              <a:rPr lang="he-IL" sz="1200" dirty="0">
                <a:solidFill>
                  <a:srgbClr val="002060"/>
                </a:solidFill>
                <a:latin typeface="Tahoma" panose="020B0604030504040204" pitchFamily="34" charset="0"/>
                <a:ea typeface="Tahoma" panose="020B0604030504040204" pitchFamily="34" charset="0"/>
                <a:cs typeface="Tahoma" panose="020B0604030504040204" pitchFamily="34" charset="0"/>
              </a:rPr>
              <a:t>משולחן היו"ר	</a:t>
            </a:r>
            <a:r>
              <a:rPr lang="he-IL" sz="1200" b="1" dirty="0">
                <a:solidFill>
                  <a:srgbClr val="002060"/>
                </a:solidFill>
                <a:latin typeface="Tahoma" panose="020B0604030504040204" pitchFamily="34" charset="0"/>
                <a:ea typeface="Tahoma" panose="020B0604030504040204" pitchFamily="34" charset="0"/>
                <a:cs typeface="Tahoma" panose="020B0604030504040204" pitchFamily="34" charset="0"/>
              </a:rPr>
              <a:t>| 4</a:t>
            </a:r>
          </a:p>
          <a:p>
            <a:pPr marL="285750" indent="-285750">
              <a:lnSpc>
                <a:spcPts val="3200"/>
              </a:lnSpc>
              <a:buClr>
                <a:srgbClr val="002060"/>
              </a:buClr>
              <a:buFont typeface="Wingdings 3" panose="05040102010807070707" pitchFamily="18" charset="2"/>
              <a:buChar char="t"/>
            </a:pPr>
            <a:r>
              <a:rPr lang="he-IL" sz="1200" dirty="0">
                <a:solidFill>
                  <a:srgbClr val="002060"/>
                </a:solidFill>
                <a:latin typeface="Tahoma" panose="020B0604030504040204" pitchFamily="34" charset="0"/>
                <a:ea typeface="Tahoma" panose="020B0604030504040204" pitchFamily="34" charset="0"/>
                <a:cs typeface="Tahoma" panose="020B0604030504040204" pitchFamily="34" charset="0"/>
              </a:rPr>
              <a:t>סקירת מנכ"ל	</a:t>
            </a:r>
            <a:r>
              <a:rPr lang="he-IL" sz="1200" b="1" dirty="0">
                <a:solidFill>
                  <a:srgbClr val="002060"/>
                </a:solidFill>
                <a:latin typeface="Tahoma" panose="020B0604030504040204" pitchFamily="34" charset="0"/>
                <a:ea typeface="Tahoma" panose="020B0604030504040204" pitchFamily="34" charset="0"/>
                <a:cs typeface="Tahoma" panose="020B0604030504040204" pitchFamily="34" charset="0"/>
              </a:rPr>
              <a:t>| 5</a:t>
            </a:r>
            <a:endParaRPr lang="he-IL"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285750" indent="-285750">
              <a:lnSpc>
                <a:spcPts val="3200"/>
              </a:lnSpc>
              <a:buClr>
                <a:srgbClr val="002060"/>
              </a:buClr>
              <a:buFont typeface="Wingdings 3" panose="05040102010807070707" pitchFamily="18" charset="2"/>
              <a:buChar char="t"/>
            </a:pPr>
            <a:r>
              <a:rPr lang="he-IL" sz="1200" dirty="0">
                <a:solidFill>
                  <a:srgbClr val="002060"/>
                </a:solidFill>
                <a:latin typeface="Tahoma" panose="020B0604030504040204" pitchFamily="34" charset="0"/>
                <a:ea typeface="Tahoma" panose="020B0604030504040204" pitchFamily="34" charset="0"/>
                <a:cs typeface="Tahoma" panose="020B0604030504040204" pitchFamily="34" charset="0"/>
              </a:rPr>
              <a:t>הישג החודש	</a:t>
            </a:r>
            <a:r>
              <a:rPr lang="he-IL" sz="1200" b="1" dirty="0">
                <a:solidFill>
                  <a:srgbClr val="002060"/>
                </a:solidFill>
                <a:latin typeface="Tahoma" panose="020B0604030504040204" pitchFamily="34" charset="0"/>
                <a:ea typeface="Tahoma" panose="020B0604030504040204" pitchFamily="34" charset="0"/>
                <a:cs typeface="Tahoma" panose="020B0604030504040204" pitchFamily="34" charset="0"/>
              </a:rPr>
              <a:t>| 6</a:t>
            </a:r>
            <a:endParaRPr lang="he-IL"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285750" indent="-285750">
              <a:lnSpc>
                <a:spcPts val="3200"/>
              </a:lnSpc>
              <a:buClr>
                <a:srgbClr val="002060"/>
              </a:buClr>
              <a:buFont typeface="Wingdings 3" panose="05040102010807070707" pitchFamily="18" charset="2"/>
              <a:buChar char="t"/>
            </a:pPr>
            <a:r>
              <a:rPr lang="he-IL" sz="1200" dirty="0">
                <a:solidFill>
                  <a:srgbClr val="002060"/>
                </a:solidFill>
                <a:latin typeface="Tahoma" panose="020B0604030504040204" pitchFamily="34" charset="0"/>
                <a:ea typeface="Tahoma" panose="020B0604030504040204" pitchFamily="34" charset="0"/>
                <a:cs typeface="Tahoma" panose="020B0604030504040204" pitchFamily="34" charset="0"/>
              </a:rPr>
              <a:t>בעולם		</a:t>
            </a:r>
            <a:r>
              <a:rPr lang="he-IL" sz="1200" b="1" dirty="0">
                <a:solidFill>
                  <a:srgbClr val="002060"/>
                </a:solidFill>
                <a:latin typeface="Tahoma" panose="020B0604030504040204" pitchFamily="34" charset="0"/>
                <a:ea typeface="Tahoma" panose="020B0604030504040204" pitchFamily="34" charset="0"/>
                <a:cs typeface="Tahoma" panose="020B0604030504040204" pitchFamily="34" charset="0"/>
              </a:rPr>
              <a:t>| 7</a:t>
            </a:r>
          </a:p>
          <a:p>
            <a:pPr marL="285750" indent="-285750">
              <a:lnSpc>
                <a:spcPts val="3200"/>
              </a:lnSpc>
              <a:buClr>
                <a:srgbClr val="002060"/>
              </a:buClr>
              <a:buFont typeface="Wingdings 3" panose="05040102010807070707" pitchFamily="18" charset="2"/>
              <a:buChar char="t"/>
            </a:pPr>
            <a:r>
              <a:rPr lang="he-IL" sz="1200" dirty="0">
                <a:solidFill>
                  <a:srgbClr val="002060"/>
                </a:solidFill>
                <a:latin typeface="Tahoma" panose="020B0604030504040204" pitchFamily="34" charset="0"/>
                <a:ea typeface="Tahoma" panose="020B0604030504040204" pitchFamily="34" charset="0"/>
                <a:cs typeface="Tahoma" panose="020B0604030504040204" pitchFamily="34" charset="0"/>
              </a:rPr>
              <a:t>חדשות		</a:t>
            </a:r>
            <a:r>
              <a:rPr lang="he-IL" sz="1200" b="1" dirty="0">
                <a:solidFill>
                  <a:srgbClr val="002060"/>
                </a:solidFill>
                <a:latin typeface="Tahoma" panose="020B0604030504040204" pitchFamily="34" charset="0"/>
                <a:ea typeface="Tahoma" panose="020B0604030504040204" pitchFamily="34" charset="0"/>
                <a:cs typeface="Tahoma" panose="020B0604030504040204" pitchFamily="34" charset="0"/>
              </a:rPr>
              <a:t>| 10</a:t>
            </a:r>
            <a:endParaRPr lang="he-IL"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285750" indent="-285750">
              <a:lnSpc>
                <a:spcPts val="3200"/>
              </a:lnSpc>
              <a:buClr>
                <a:srgbClr val="002060"/>
              </a:buClr>
              <a:buFont typeface="Wingdings 3" panose="05040102010807070707" pitchFamily="18" charset="2"/>
              <a:buChar char="t"/>
            </a:pPr>
            <a:r>
              <a:rPr lang="he-IL" sz="1200" dirty="0">
                <a:solidFill>
                  <a:srgbClr val="002060"/>
                </a:solidFill>
                <a:latin typeface="Tahoma" panose="020B0604030504040204" pitchFamily="34" charset="0"/>
                <a:ea typeface="Tahoma" panose="020B0604030504040204" pitchFamily="34" charset="0"/>
                <a:cs typeface="Tahoma" panose="020B0604030504040204" pitchFamily="34" charset="0"/>
              </a:rPr>
              <a:t>בארץ		</a:t>
            </a:r>
            <a:r>
              <a:rPr lang="he-IL" sz="1200" b="1" dirty="0">
                <a:solidFill>
                  <a:srgbClr val="002060"/>
                </a:solidFill>
                <a:latin typeface="Tahoma" panose="020B0604030504040204" pitchFamily="34" charset="0"/>
                <a:ea typeface="Tahoma" panose="020B0604030504040204" pitchFamily="34" charset="0"/>
                <a:cs typeface="Tahoma" panose="020B0604030504040204" pitchFamily="34" charset="0"/>
              </a:rPr>
              <a:t>|</a:t>
            </a:r>
            <a:r>
              <a:rPr lang="he-IL" sz="12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he-IL" sz="1200" b="1" dirty="0">
                <a:solidFill>
                  <a:srgbClr val="002060"/>
                </a:solidFill>
                <a:latin typeface="Tahoma" panose="020B0604030504040204" pitchFamily="34" charset="0"/>
                <a:ea typeface="Tahoma" panose="020B0604030504040204" pitchFamily="34" charset="0"/>
                <a:cs typeface="Tahoma" panose="020B0604030504040204" pitchFamily="34" charset="0"/>
              </a:rPr>
              <a:t>17</a:t>
            </a:r>
          </a:p>
          <a:p>
            <a:pPr marL="285750" indent="-285750">
              <a:lnSpc>
                <a:spcPts val="3200"/>
              </a:lnSpc>
              <a:buClr>
                <a:srgbClr val="002060"/>
              </a:buClr>
              <a:buFont typeface="Wingdings 3" panose="05040102010807070707" pitchFamily="18" charset="2"/>
              <a:buChar char="t"/>
            </a:pPr>
            <a:r>
              <a:rPr lang="he-IL" sz="1200" dirty="0">
                <a:solidFill>
                  <a:srgbClr val="002060"/>
                </a:solidFill>
                <a:latin typeface="Tahoma" panose="020B0604030504040204" pitchFamily="34" charset="0"/>
                <a:ea typeface="Tahoma" panose="020B0604030504040204" pitchFamily="34" charset="0"/>
                <a:cs typeface="Tahoma" panose="020B0604030504040204" pitchFamily="34" charset="0"/>
              </a:rPr>
              <a:t>חם מהשטח	</a:t>
            </a:r>
            <a:r>
              <a:rPr lang="he-IL" sz="1200" b="1" dirty="0">
                <a:solidFill>
                  <a:srgbClr val="002060"/>
                </a:solidFill>
                <a:latin typeface="Tahoma" panose="020B0604030504040204" pitchFamily="34" charset="0"/>
                <a:ea typeface="Tahoma" panose="020B0604030504040204" pitchFamily="34" charset="0"/>
                <a:cs typeface="Tahoma" panose="020B0604030504040204" pitchFamily="34" charset="0"/>
              </a:rPr>
              <a:t>| 29</a:t>
            </a:r>
            <a:endParaRPr lang="he-IL"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285750" indent="-285750">
              <a:lnSpc>
                <a:spcPts val="3200"/>
              </a:lnSpc>
              <a:buClr>
                <a:srgbClr val="002060"/>
              </a:buClr>
              <a:buFont typeface="Wingdings 3" panose="05040102010807070707" pitchFamily="18" charset="2"/>
              <a:buChar char="t"/>
            </a:pPr>
            <a:r>
              <a:rPr lang="he-IL" sz="1200" dirty="0">
                <a:solidFill>
                  <a:srgbClr val="002060"/>
                </a:solidFill>
                <a:latin typeface="Tahoma" panose="020B0604030504040204" pitchFamily="34" charset="0"/>
                <a:ea typeface="Tahoma" panose="020B0604030504040204" pitchFamily="34" charset="0"/>
                <a:cs typeface="Tahoma" panose="020B0604030504040204" pitchFamily="34" charset="0"/>
              </a:rPr>
              <a:t>הארכיון זוכר	</a:t>
            </a:r>
            <a:r>
              <a:rPr lang="he-IL" sz="1200" b="1" dirty="0">
                <a:solidFill>
                  <a:srgbClr val="002060"/>
                </a:solidFill>
                <a:latin typeface="Tahoma" panose="020B0604030504040204" pitchFamily="34" charset="0"/>
                <a:ea typeface="Tahoma" panose="020B0604030504040204" pitchFamily="34" charset="0"/>
                <a:cs typeface="Tahoma" panose="020B0604030504040204" pitchFamily="34" charset="0"/>
              </a:rPr>
              <a:t>| 31</a:t>
            </a:r>
            <a:endParaRPr lang="he-IL"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285750" indent="-285750">
              <a:lnSpc>
                <a:spcPts val="3200"/>
              </a:lnSpc>
              <a:buClr>
                <a:srgbClr val="002060"/>
              </a:buClr>
              <a:buFont typeface="Wingdings 3" panose="05040102010807070707" pitchFamily="18" charset="2"/>
              <a:buChar char="t"/>
            </a:pPr>
            <a:r>
              <a:rPr lang="he-IL" sz="1200" dirty="0">
                <a:solidFill>
                  <a:srgbClr val="002060"/>
                </a:solidFill>
                <a:latin typeface="Tahoma" panose="020B0604030504040204" pitchFamily="34" charset="0"/>
                <a:ea typeface="Tahoma" panose="020B0604030504040204" pitchFamily="34" charset="0"/>
                <a:cs typeface="Tahoma" panose="020B0604030504040204" pitchFamily="34" charset="0"/>
              </a:rPr>
              <a:t>על רגל אחת 	</a:t>
            </a:r>
            <a:r>
              <a:rPr lang="he-IL" sz="1200" b="1" dirty="0">
                <a:solidFill>
                  <a:srgbClr val="002060"/>
                </a:solidFill>
                <a:latin typeface="Tahoma" panose="020B0604030504040204" pitchFamily="34" charset="0"/>
                <a:ea typeface="Tahoma" panose="020B0604030504040204" pitchFamily="34" charset="0"/>
                <a:cs typeface="Tahoma" panose="020B0604030504040204" pitchFamily="34" charset="0"/>
              </a:rPr>
              <a:t>| 32</a:t>
            </a:r>
          </a:p>
        </p:txBody>
      </p:sp>
      <p:sp>
        <p:nvSpPr>
          <p:cNvPr id="8" name="מלבן 7"/>
          <p:cNvSpPr/>
          <p:nvPr/>
        </p:nvSpPr>
        <p:spPr>
          <a:xfrm>
            <a:off x="3096782" y="1908324"/>
            <a:ext cx="3411781" cy="423847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0" marR="0" lvl="0" indent="0" algn="just" defTabSz="914400" rtl="1" eaLnBrk="1" fontAlgn="auto" latinLnBrk="0" hangingPunct="1">
              <a:lnSpc>
                <a:spcPct val="150000"/>
              </a:lnSpc>
              <a:spcBef>
                <a:spcPts val="0"/>
              </a:spcBef>
              <a:spcAft>
                <a:spcPts val="800"/>
              </a:spcAft>
              <a:buClrTx/>
              <a:buSzTx/>
              <a:buFontTx/>
              <a:buNone/>
              <a:tabLst/>
              <a:defRPr/>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קוראות וקוראים יקרים,</a:t>
            </a:r>
          </a:p>
          <a:p>
            <a:pPr marL="0" marR="0" lvl="0" indent="0" algn="just" defTabSz="914400" rtl="1" eaLnBrk="1" fontAlgn="auto" latinLnBrk="0" hangingPunct="1">
              <a:lnSpc>
                <a:spcPct val="150000"/>
              </a:lnSpc>
              <a:spcBef>
                <a:spcPts val="0"/>
              </a:spcBef>
              <a:spcAft>
                <a:spcPts val="80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הסתיימה לה השנה </a:t>
            </a:r>
            <a:r>
              <a:rPr lang="he-IL" sz="1100" dirty="0" err="1">
                <a:solidFill>
                  <a:srgbClr val="002060"/>
                </a:solidFill>
                <a:latin typeface="Segoe UI" panose="020B0502040204020203" pitchFamily="34" charset="0"/>
                <a:cs typeface="Segoe UI" panose="020B0502040204020203" pitchFamily="34" charset="0"/>
              </a:rPr>
              <a:t>הקלנדרית</a:t>
            </a:r>
            <a:r>
              <a:rPr lang="he-IL" sz="1100" dirty="0">
                <a:solidFill>
                  <a:srgbClr val="002060"/>
                </a:solidFill>
                <a:latin typeface="Segoe UI" panose="020B0502040204020203" pitchFamily="34" charset="0"/>
                <a:cs typeface="Segoe UI" panose="020B0502040204020203" pitchFamily="34" charset="0"/>
              </a:rPr>
              <a:t> – שנת 2025. שנה פוסט אולימפית טיפוסית, בה חלה האטה בפעילות הבינלאומית, בנוסף למלחמה עם איראן ששיבשה את הפעילות בארץ ובחו"ל. </a:t>
            </a:r>
          </a:p>
          <a:p>
            <a:pPr marL="0" marR="0" lvl="0" indent="0" algn="just" defTabSz="914400" rtl="1" eaLnBrk="1" fontAlgn="auto" latinLnBrk="0" hangingPunct="1">
              <a:lnSpc>
                <a:spcPct val="150000"/>
              </a:lnSpc>
              <a:spcBef>
                <a:spcPts val="0"/>
              </a:spcBef>
              <a:spcAft>
                <a:spcPts val="80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כמעט כל האירועים הגדולים המתוכננים לשנת 2026 פורסמו. בחודשים יוני – ספטמבר, צפויה לנו חגיגה של מרבית אליפויות העולם ואירופה.</a:t>
            </a:r>
          </a:p>
          <a:p>
            <a:pPr marL="0" marR="0" lvl="0" indent="0" algn="just" defTabSz="914400" rtl="1" eaLnBrk="1" fontAlgn="auto" latinLnBrk="0" hangingPunct="1">
              <a:lnSpc>
                <a:spcPct val="150000"/>
              </a:lnSpc>
              <a:spcBef>
                <a:spcPts val="0"/>
              </a:spcBef>
              <a:spcAft>
                <a:spcPts val="80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כולנו תקווה שבשנת 2026 ישובו לארץ הטורנירים הבינלאומיים מצד אחד והמצב הפוליטי לא ימנע </a:t>
            </a:r>
            <a:r>
              <a:rPr lang="he-IL" sz="1100" dirty="0" err="1">
                <a:solidFill>
                  <a:srgbClr val="002060"/>
                </a:solidFill>
                <a:latin typeface="Segoe UI" panose="020B0502040204020203" pitchFamily="34" charset="0"/>
                <a:cs typeface="Segoe UI" panose="020B0502040204020203" pitchFamily="34" charset="0"/>
              </a:rPr>
              <a:t>מספורטאינו</a:t>
            </a:r>
            <a:r>
              <a:rPr lang="he-IL" sz="1100" dirty="0">
                <a:solidFill>
                  <a:srgbClr val="002060"/>
                </a:solidFill>
                <a:latin typeface="Segoe UI" panose="020B0502040204020203" pitchFamily="34" charset="0"/>
                <a:cs typeface="Segoe UI" panose="020B0502040204020203" pitchFamily="34" charset="0"/>
              </a:rPr>
              <a:t> להתחרות בחו"ל מצד שני.</a:t>
            </a:r>
          </a:p>
          <a:p>
            <a:pPr marL="0" marR="0" lvl="0" indent="0" algn="just" defTabSz="914400" rtl="1" eaLnBrk="1" fontAlgn="auto" latinLnBrk="0" hangingPunct="1">
              <a:lnSpc>
                <a:spcPct val="150000"/>
              </a:lnSpc>
              <a:spcBef>
                <a:spcPts val="0"/>
              </a:spcBef>
              <a:spcAft>
                <a:spcPts val="80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בכל מקרה, אנחנו נמשיך לסקר את הפעילות הפראלימפית של הספורט הישראלי בארץ ובעולם.</a:t>
            </a:r>
          </a:p>
          <a:p>
            <a:pPr algn="just">
              <a:lnSpc>
                <a:spcPct val="150000"/>
              </a:lnSpc>
            </a:pPr>
            <a:r>
              <a:rPr lang="he-IL" sz="1200" b="1" dirty="0">
                <a:solidFill>
                  <a:srgbClr val="002060"/>
                </a:solidFill>
                <a:latin typeface="Segoe UI" panose="020B0502040204020203" pitchFamily="34" charset="0"/>
                <a:ea typeface="Tahoma" panose="020B0604030504040204" pitchFamily="34" charset="0"/>
                <a:cs typeface="Segoe UI" panose="020B0502040204020203" pitchFamily="34" charset="0"/>
              </a:rPr>
              <a:t>	שלכם  - צוות הפראתון</a:t>
            </a:r>
          </a:p>
          <a:p>
            <a:pPr algn="just">
              <a:lnSpc>
                <a:spcPct val="150000"/>
              </a:lnSpc>
            </a:pPr>
            <a:endParaRPr lang="he-IL" sz="1200" b="1" dirty="0">
              <a:solidFill>
                <a:srgbClr val="002060"/>
              </a:solidFill>
              <a:latin typeface="Segoe UI" panose="020B0502040204020203" pitchFamily="34" charset="0"/>
              <a:ea typeface="Tahoma" panose="020B0604030504040204" pitchFamily="34" charset="0"/>
              <a:cs typeface="Segoe UI" panose="020B0502040204020203" pitchFamily="34" charset="0"/>
            </a:endParaRPr>
          </a:p>
        </p:txBody>
      </p:sp>
      <p:sp>
        <p:nvSpPr>
          <p:cNvPr id="13" name="TextBox 12">
            <a:extLst>
              <a:ext uri="{FF2B5EF4-FFF2-40B4-BE49-F238E27FC236}">
                <a16:creationId xmlns:a16="http://schemas.microsoft.com/office/drawing/2014/main" id="{9D2CDD50-F916-4594-8DC7-381DE9E76402}"/>
              </a:ext>
            </a:extLst>
          </p:cNvPr>
          <p:cNvSpPr txBox="1"/>
          <p:nvPr/>
        </p:nvSpPr>
        <p:spPr>
          <a:xfrm>
            <a:off x="321149" y="7402074"/>
            <a:ext cx="2467062" cy="819520"/>
          </a:xfrm>
          <a:prstGeom prst="rect">
            <a:avLst/>
          </a:prstGeom>
          <a:solidFill>
            <a:schemeClr val="accent1">
              <a:lumMod val="20000"/>
              <a:lumOff val="80000"/>
            </a:schemeClr>
          </a:solidFill>
          <a:ln>
            <a:noFill/>
          </a:ln>
        </p:spPr>
        <p:txBody>
          <a:bodyPr wrap="square" lIns="36000" rIns="72000" rtlCol="1">
            <a:spAutoFit/>
          </a:bodyPr>
          <a:lstStyle/>
          <a:p>
            <a:pPr>
              <a:lnSpc>
                <a:spcPct val="150000"/>
              </a:lnSpc>
            </a:pPr>
            <a:r>
              <a:rPr lang="he-IL" sz="1100" dirty="0">
                <a:solidFill>
                  <a:srgbClr val="002060"/>
                </a:solidFill>
                <a:latin typeface="Tahoma" panose="020B0604030504040204" pitchFamily="34" charset="0"/>
                <a:ea typeface="Tahoma" panose="020B0604030504040204" pitchFamily="34" charset="0"/>
                <a:cs typeface="Tahoma" panose="020B0604030504040204" pitchFamily="34" charset="0"/>
              </a:rPr>
              <a:t>עורכת העיתון: קרן איזיקסון </a:t>
            </a:r>
          </a:p>
          <a:p>
            <a:pPr>
              <a:lnSpc>
                <a:spcPct val="150000"/>
              </a:lnSpc>
            </a:pPr>
            <a:r>
              <a:rPr lang="he-IL" sz="1100" dirty="0">
                <a:solidFill>
                  <a:srgbClr val="002060"/>
                </a:solidFill>
                <a:latin typeface="Tahoma" panose="020B0604030504040204" pitchFamily="34" charset="0"/>
                <a:ea typeface="Tahoma" panose="020B0604030504040204" pitchFamily="34" charset="0"/>
                <a:cs typeface="Tahoma" panose="020B0604030504040204" pitchFamily="34" charset="0"/>
              </a:rPr>
              <a:t>מערכת:  לאה שניידר, ד"ר רון בולוטין, ד"ר אסנת פליס דואר </a:t>
            </a:r>
          </a:p>
        </p:txBody>
      </p:sp>
      <p:sp>
        <p:nvSpPr>
          <p:cNvPr id="5" name="מלבן 4"/>
          <p:cNvSpPr/>
          <p:nvPr/>
        </p:nvSpPr>
        <p:spPr>
          <a:xfrm>
            <a:off x="3438832" y="101237"/>
            <a:ext cx="766984" cy="307777"/>
          </a:xfrm>
          <a:prstGeom prst="rect">
            <a:avLst/>
          </a:prstGeom>
        </p:spPr>
        <p:txBody>
          <a:bodyPr wrap="square">
            <a:spAutoFit/>
          </a:bodyPr>
          <a:lstStyle/>
          <a:p>
            <a:r>
              <a:rPr lang="he-IL" sz="1400" b="1" dirty="0">
                <a:solidFill>
                  <a:schemeClr val="bg1"/>
                </a:solidFill>
                <a:latin typeface="Segoe UI Semilight" panose="020B0402040204020203" pitchFamily="34" charset="0"/>
                <a:ea typeface="Tahoma" panose="020B0604030504040204" pitchFamily="34" charset="0"/>
                <a:cs typeface="Segoe UI Semilight" panose="020B0402040204020203" pitchFamily="34" charset="0"/>
              </a:rPr>
              <a:t>123</a:t>
            </a:r>
            <a:endParaRPr lang="he-IL" sz="1400" dirty="0">
              <a:solidFill>
                <a:schemeClr val="bg1"/>
              </a:solidFill>
              <a:latin typeface="Segoe UI Semilight" panose="020B0402040204020203" pitchFamily="34" charset="0"/>
              <a:cs typeface="Segoe UI Semilight" panose="020B0402040204020203" pitchFamily="34" charset="0"/>
            </a:endParaRPr>
          </a:p>
        </p:txBody>
      </p:sp>
      <p:grpSp>
        <p:nvGrpSpPr>
          <p:cNvPr id="18" name="קבוצה 17" descr="לוגואים של איל&quot;ן, ארגון נכי צה&quot;ל, בית חינוך עיוורים ןספורט נכים ראשון לציון">
            <a:extLst>
              <a:ext uri="{FF2B5EF4-FFF2-40B4-BE49-F238E27FC236}">
                <a16:creationId xmlns:a16="http://schemas.microsoft.com/office/drawing/2014/main" id="{9A4FBD75-AD9E-94C2-5262-5C6C5A9A4239}"/>
              </a:ext>
            </a:extLst>
          </p:cNvPr>
          <p:cNvGrpSpPr/>
          <p:nvPr/>
        </p:nvGrpSpPr>
        <p:grpSpPr>
          <a:xfrm>
            <a:off x="204107" y="960688"/>
            <a:ext cx="2926621" cy="634984"/>
            <a:chOff x="204107" y="960688"/>
            <a:chExt cx="2926621" cy="634984"/>
          </a:xfrm>
        </p:grpSpPr>
        <p:sp>
          <p:nvSpPr>
            <p:cNvPr id="2" name="מלבן 1">
              <a:extLst>
                <a:ext uri="{FF2B5EF4-FFF2-40B4-BE49-F238E27FC236}">
                  <a16:creationId xmlns:a16="http://schemas.microsoft.com/office/drawing/2014/main" id="{984021B9-F554-7CF4-74B1-9CEA4391FF1F}"/>
                </a:ext>
              </a:extLst>
            </p:cNvPr>
            <p:cNvSpPr/>
            <p:nvPr/>
          </p:nvSpPr>
          <p:spPr>
            <a:xfrm>
              <a:off x="204107" y="960688"/>
              <a:ext cx="2926621" cy="5578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cs typeface="Segoe UI" panose="020B0502040204020203" pitchFamily="34" charset="0"/>
              </a:endParaRPr>
            </a:p>
          </p:txBody>
        </p:sp>
        <p:pic>
          <p:nvPicPr>
            <p:cNvPr id="7" name="תמונה 6" descr="תמונה שמכילה גופן, שרטוט, גרפיקה, אומנות קליפיפם&#10;&#10;התיאור נוצר באופן אוטומטי">
              <a:extLst>
                <a:ext uri="{FF2B5EF4-FFF2-40B4-BE49-F238E27FC236}">
                  <a16:creationId xmlns:a16="http://schemas.microsoft.com/office/drawing/2014/main" id="{6544977C-042C-D2F1-E8A2-69E35D864C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8882" y="1104645"/>
              <a:ext cx="735005" cy="473251"/>
            </a:xfrm>
            <a:prstGeom prst="rect">
              <a:avLst/>
            </a:prstGeom>
          </p:spPr>
        </p:pic>
        <p:pic>
          <p:nvPicPr>
            <p:cNvPr id="14" name="תמונה 13" descr="תמונה שמכילה גופן, סמל, לוגו, גרפיקה&#10;&#10;התיאור נוצר באופן אוטומטי">
              <a:extLst>
                <a:ext uri="{FF2B5EF4-FFF2-40B4-BE49-F238E27FC236}">
                  <a16:creationId xmlns:a16="http://schemas.microsoft.com/office/drawing/2014/main" id="{F8759F3D-78AC-DC27-66BD-E3158907E1C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2310" y="1050857"/>
              <a:ext cx="537883" cy="535022"/>
            </a:xfrm>
            <a:prstGeom prst="rect">
              <a:avLst/>
            </a:prstGeom>
          </p:spPr>
        </p:pic>
        <p:pic>
          <p:nvPicPr>
            <p:cNvPr id="15" name="תמונה 14">
              <a:extLst>
                <a:ext uri="{FF2B5EF4-FFF2-40B4-BE49-F238E27FC236}">
                  <a16:creationId xmlns:a16="http://schemas.microsoft.com/office/drawing/2014/main" id="{B25EC754-A8C2-6B68-6EAE-EF521BECE231}"/>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1771139" y="1072452"/>
              <a:ext cx="519660" cy="523220"/>
            </a:xfrm>
            <a:prstGeom prst="rect">
              <a:avLst/>
            </a:prstGeom>
          </p:spPr>
        </p:pic>
      </p:grpSp>
      <p:pic>
        <p:nvPicPr>
          <p:cNvPr id="17" name="תמונה 16">
            <a:extLst>
              <a:ext uri="{FF2B5EF4-FFF2-40B4-BE49-F238E27FC236}">
                <a16:creationId xmlns:a16="http://schemas.microsoft.com/office/drawing/2014/main" id="{340B09F6-172F-E692-EFFC-1ACF4695ADC8}"/>
              </a:ext>
              <a:ext uri="{C183D7F6-B498-43B3-948B-1728B52AA6E4}">
                <adec:decorative xmlns:adec="http://schemas.microsoft.com/office/drawing/2017/decorative" val="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0" y="8126828"/>
            <a:ext cx="6858000" cy="1763636"/>
          </a:xfrm>
          <a:prstGeom prst="rect">
            <a:avLst/>
          </a:prstGeom>
        </p:spPr>
      </p:pic>
      <p:sp>
        <p:nvSpPr>
          <p:cNvPr id="16" name="תיבת טקסט 15">
            <a:extLst>
              <a:ext uri="{FF2B5EF4-FFF2-40B4-BE49-F238E27FC236}">
                <a16:creationId xmlns:a16="http://schemas.microsoft.com/office/drawing/2014/main" id="{D4F1B159-2F6E-3B71-E139-2747CA5305F3}"/>
              </a:ext>
            </a:extLst>
          </p:cNvPr>
          <p:cNvSpPr txBox="1"/>
          <p:nvPr/>
        </p:nvSpPr>
        <p:spPr>
          <a:xfrm>
            <a:off x="389446" y="8315986"/>
            <a:ext cx="2426196" cy="707886"/>
          </a:xfrm>
          <a:prstGeom prst="rect">
            <a:avLst/>
          </a:prstGeom>
          <a:noFill/>
        </p:spPr>
        <p:txBody>
          <a:bodyPr wrap="square">
            <a:spAutoFit/>
          </a:bodyPr>
          <a:lstStyle/>
          <a:p>
            <a:pPr marR="0" lvl="0" algn="just" defTabSz="914400" rtl="1" eaLnBrk="1" fontAlgn="auto" latinLnBrk="0" hangingPunct="1">
              <a:spcBef>
                <a:spcPts val="0"/>
              </a:spcBef>
              <a:spcAft>
                <a:spcPts val="0"/>
              </a:spcAft>
              <a:buClrTx/>
              <a:buSzTx/>
              <a:tabLst/>
              <a:defRPr/>
            </a:pPr>
            <a:r>
              <a:rPr kumimoji="0" lang="he-IL" sz="10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בתמונה – בית הלוחם תל אביב – אלופת האלופים בכדורסל בכיסאות גלגלים. צלם שאול אברמוביץ. </a:t>
            </a:r>
          </a:p>
          <a:p>
            <a:pPr marR="0" lvl="0" algn="just" defTabSz="914400" rtl="1" eaLnBrk="1" fontAlgn="auto" latinLnBrk="0" hangingPunct="1">
              <a:spcBef>
                <a:spcPts val="0"/>
              </a:spcBef>
              <a:spcAft>
                <a:spcPts val="0"/>
              </a:spcAft>
              <a:buClrTx/>
              <a:buSzTx/>
              <a:tabLst/>
              <a:defRPr/>
            </a:pPr>
            <a:endParaRPr kumimoji="0" lang="he-IL" sz="10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p:txBody>
      </p:sp>
      <p:sp>
        <p:nvSpPr>
          <p:cNvPr id="3" name="כותרת 2">
            <a:extLst>
              <a:ext uri="{FF2B5EF4-FFF2-40B4-BE49-F238E27FC236}">
                <a16:creationId xmlns:a16="http://schemas.microsoft.com/office/drawing/2014/main" id="{E41FED7B-AF41-8302-EA27-B3E56C2B83DB}"/>
              </a:ext>
            </a:extLst>
          </p:cNvPr>
          <p:cNvSpPr>
            <a:spLocks noGrp="1"/>
          </p:cNvSpPr>
          <p:nvPr>
            <p:ph type="title"/>
          </p:nvPr>
        </p:nvSpPr>
        <p:spPr>
          <a:xfrm>
            <a:off x="471488" y="-1914702"/>
            <a:ext cx="5915025" cy="1914702"/>
          </a:xfrm>
        </p:spPr>
        <p:txBody>
          <a:bodyPr vert="horz" lIns="91440" tIns="45720" rIns="91440" bIns="45720" rtlCol="0" anchor="b">
            <a:normAutofit/>
          </a:bodyPr>
          <a:lstStyle/>
          <a:p>
            <a:r>
              <a:rPr lang="he-IL" dirty="0"/>
              <a:t>תוכן עניינים</a:t>
            </a:r>
          </a:p>
        </p:txBody>
      </p:sp>
      <p:pic>
        <p:nvPicPr>
          <p:cNvPr id="20" name="גרפיקה 19">
            <a:extLst>
              <a:ext uri="{FF2B5EF4-FFF2-40B4-BE49-F238E27FC236}">
                <a16:creationId xmlns:a16="http://schemas.microsoft.com/office/drawing/2014/main" id="{4636DEFC-7D3D-15C4-5D12-D711B8BAA12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395085" y="970308"/>
            <a:ext cx="537883" cy="653528"/>
          </a:xfrm>
          <a:prstGeom prst="rect">
            <a:avLst/>
          </a:prstGeom>
        </p:spPr>
      </p:pic>
      <p:sp>
        <p:nvSpPr>
          <p:cNvPr id="10" name="צורה חופשית: צורה 9">
            <a:extLst>
              <a:ext uri="{FF2B5EF4-FFF2-40B4-BE49-F238E27FC236}">
                <a16:creationId xmlns:a16="http://schemas.microsoft.com/office/drawing/2014/main" id="{D45E65ED-F379-C648-FE2D-3E46799B906C}"/>
              </a:ext>
            </a:extLst>
          </p:cNvPr>
          <p:cNvSpPr/>
          <p:nvPr/>
        </p:nvSpPr>
        <p:spPr>
          <a:xfrm>
            <a:off x="174984" y="91279"/>
            <a:ext cx="1249956" cy="442121"/>
          </a:xfrm>
          <a:custGeom>
            <a:avLst/>
            <a:gdLst>
              <a:gd name="connsiteX0" fmla="*/ 503196 w 1249956"/>
              <a:gd name="connsiteY0" fmla="*/ 161 h 442121"/>
              <a:gd name="connsiteX1" fmla="*/ 541296 w 1249956"/>
              <a:gd name="connsiteY1" fmla="*/ 7781 h 442121"/>
              <a:gd name="connsiteX2" fmla="*/ 625116 w 1249956"/>
              <a:gd name="connsiteY2" fmla="*/ 23021 h 442121"/>
              <a:gd name="connsiteX3" fmla="*/ 670836 w 1249956"/>
              <a:gd name="connsiteY3" fmla="*/ 38261 h 442121"/>
              <a:gd name="connsiteX4" fmla="*/ 785136 w 1249956"/>
              <a:gd name="connsiteY4" fmla="*/ 53501 h 442121"/>
              <a:gd name="connsiteX5" fmla="*/ 823236 w 1249956"/>
              <a:gd name="connsiteY5" fmla="*/ 45881 h 442121"/>
              <a:gd name="connsiteX6" fmla="*/ 929916 w 1249956"/>
              <a:gd name="connsiteY6" fmla="*/ 30641 h 442121"/>
              <a:gd name="connsiteX7" fmla="*/ 998496 w 1249956"/>
              <a:gd name="connsiteY7" fmla="*/ 53501 h 442121"/>
              <a:gd name="connsiteX8" fmla="*/ 1044216 w 1249956"/>
              <a:gd name="connsiteY8" fmla="*/ 68741 h 442121"/>
              <a:gd name="connsiteX9" fmla="*/ 1089936 w 1249956"/>
              <a:gd name="connsiteY9" fmla="*/ 91601 h 442121"/>
              <a:gd name="connsiteX10" fmla="*/ 1112796 w 1249956"/>
              <a:gd name="connsiteY10" fmla="*/ 99221 h 442121"/>
              <a:gd name="connsiteX11" fmla="*/ 1135656 w 1249956"/>
              <a:gd name="connsiteY11" fmla="*/ 114461 h 442121"/>
              <a:gd name="connsiteX12" fmla="*/ 1211856 w 1249956"/>
              <a:gd name="connsiteY12" fmla="*/ 152561 h 442121"/>
              <a:gd name="connsiteX13" fmla="*/ 1234716 w 1249956"/>
              <a:gd name="connsiteY13" fmla="*/ 183041 h 442121"/>
              <a:gd name="connsiteX14" fmla="*/ 1249956 w 1249956"/>
              <a:gd name="connsiteY14" fmla="*/ 236381 h 442121"/>
              <a:gd name="connsiteX15" fmla="*/ 1242336 w 1249956"/>
              <a:gd name="connsiteY15" fmla="*/ 289721 h 442121"/>
              <a:gd name="connsiteX16" fmla="*/ 1181376 w 1249956"/>
              <a:gd name="connsiteY16" fmla="*/ 327821 h 442121"/>
              <a:gd name="connsiteX17" fmla="*/ 1105176 w 1249956"/>
              <a:gd name="connsiteY17" fmla="*/ 358301 h 442121"/>
              <a:gd name="connsiteX18" fmla="*/ 998496 w 1249956"/>
              <a:gd name="connsiteY18" fmla="*/ 381161 h 442121"/>
              <a:gd name="connsiteX19" fmla="*/ 975636 w 1249956"/>
              <a:gd name="connsiteY19" fmla="*/ 388781 h 442121"/>
              <a:gd name="connsiteX20" fmla="*/ 929916 w 1249956"/>
              <a:gd name="connsiteY20" fmla="*/ 396401 h 442121"/>
              <a:gd name="connsiteX21" fmla="*/ 899436 w 1249956"/>
              <a:gd name="connsiteY21" fmla="*/ 404021 h 442121"/>
              <a:gd name="connsiteX22" fmla="*/ 731796 w 1249956"/>
              <a:gd name="connsiteY22" fmla="*/ 411641 h 442121"/>
              <a:gd name="connsiteX23" fmla="*/ 686076 w 1249956"/>
              <a:gd name="connsiteY23" fmla="*/ 426881 h 442121"/>
              <a:gd name="connsiteX24" fmla="*/ 625116 w 1249956"/>
              <a:gd name="connsiteY24" fmla="*/ 442121 h 442121"/>
              <a:gd name="connsiteX25" fmla="*/ 236496 w 1249956"/>
              <a:gd name="connsiteY25" fmla="*/ 426881 h 442121"/>
              <a:gd name="connsiteX26" fmla="*/ 122196 w 1249956"/>
              <a:gd name="connsiteY26" fmla="*/ 419261 h 442121"/>
              <a:gd name="connsiteX27" fmla="*/ 91716 w 1249956"/>
              <a:gd name="connsiteY27" fmla="*/ 404021 h 442121"/>
              <a:gd name="connsiteX28" fmla="*/ 61236 w 1249956"/>
              <a:gd name="connsiteY28" fmla="*/ 396401 h 442121"/>
              <a:gd name="connsiteX29" fmla="*/ 38376 w 1249956"/>
              <a:gd name="connsiteY29" fmla="*/ 388781 h 442121"/>
              <a:gd name="connsiteX30" fmla="*/ 15516 w 1249956"/>
              <a:gd name="connsiteY30" fmla="*/ 365921 h 442121"/>
              <a:gd name="connsiteX31" fmla="*/ 15516 w 1249956"/>
              <a:gd name="connsiteY31" fmla="*/ 244001 h 442121"/>
              <a:gd name="connsiteX32" fmla="*/ 38376 w 1249956"/>
              <a:gd name="connsiteY32" fmla="*/ 198281 h 442121"/>
              <a:gd name="connsiteX33" fmla="*/ 45996 w 1249956"/>
              <a:gd name="connsiteY33" fmla="*/ 175421 h 442121"/>
              <a:gd name="connsiteX34" fmla="*/ 68856 w 1249956"/>
              <a:gd name="connsiteY34" fmla="*/ 160181 h 442121"/>
              <a:gd name="connsiteX35" fmla="*/ 91716 w 1249956"/>
              <a:gd name="connsiteY35" fmla="*/ 129701 h 442121"/>
              <a:gd name="connsiteX36" fmla="*/ 221256 w 1249956"/>
              <a:gd name="connsiteY36" fmla="*/ 76361 h 442121"/>
              <a:gd name="connsiteX37" fmla="*/ 282216 w 1249956"/>
              <a:gd name="connsiteY37" fmla="*/ 45881 h 442121"/>
              <a:gd name="connsiteX38" fmla="*/ 335556 w 1249956"/>
              <a:gd name="connsiteY38" fmla="*/ 15401 h 442121"/>
              <a:gd name="connsiteX39" fmla="*/ 503196 w 1249956"/>
              <a:gd name="connsiteY39" fmla="*/ 161 h 442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49956" h="442121">
                <a:moveTo>
                  <a:pt x="503196" y="161"/>
                </a:moveTo>
                <a:cubicBezTo>
                  <a:pt x="537486" y="-1109"/>
                  <a:pt x="528553" y="5464"/>
                  <a:pt x="541296" y="7781"/>
                </a:cubicBezTo>
                <a:cubicBezTo>
                  <a:pt x="558722" y="10949"/>
                  <a:pt x="606293" y="17888"/>
                  <a:pt x="625116" y="23021"/>
                </a:cubicBezTo>
                <a:cubicBezTo>
                  <a:pt x="640614" y="27248"/>
                  <a:pt x="654990" y="35620"/>
                  <a:pt x="670836" y="38261"/>
                </a:cubicBezTo>
                <a:cubicBezTo>
                  <a:pt x="739244" y="49662"/>
                  <a:pt x="701200" y="44175"/>
                  <a:pt x="785136" y="53501"/>
                </a:cubicBezTo>
                <a:cubicBezTo>
                  <a:pt x="797836" y="50961"/>
                  <a:pt x="810398" y="47593"/>
                  <a:pt x="823236" y="45881"/>
                </a:cubicBezTo>
                <a:cubicBezTo>
                  <a:pt x="934605" y="31032"/>
                  <a:pt x="864518" y="46991"/>
                  <a:pt x="929916" y="30641"/>
                </a:cubicBezTo>
                <a:cubicBezTo>
                  <a:pt x="1032873" y="47800"/>
                  <a:pt x="934208" y="24929"/>
                  <a:pt x="998496" y="53501"/>
                </a:cubicBezTo>
                <a:cubicBezTo>
                  <a:pt x="1013176" y="60025"/>
                  <a:pt x="1029387" y="62562"/>
                  <a:pt x="1044216" y="68741"/>
                </a:cubicBezTo>
                <a:cubicBezTo>
                  <a:pt x="1059944" y="75294"/>
                  <a:pt x="1074366" y="84681"/>
                  <a:pt x="1089936" y="91601"/>
                </a:cubicBezTo>
                <a:cubicBezTo>
                  <a:pt x="1097276" y="94863"/>
                  <a:pt x="1105612" y="95629"/>
                  <a:pt x="1112796" y="99221"/>
                </a:cubicBezTo>
                <a:cubicBezTo>
                  <a:pt x="1120987" y="103317"/>
                  <a:pt x="1127593" y="110119"/>
                  <a:pt x="1135656" y="114461"/>
                </a:cubicBezTo>
                <a:cubicBezTo>
                  <a:pt x="1160660" y="127925"/>
                  <a:pt x="1211856" y="152561"/>
                  <a:pt x="1211856" y="152561"/>
                </a:cubicBezTo>
                <a:cubicBezTo>
                  <a:pt x="1219476" y="162721"/>
                  <a:pt x="1228415" y="172014"/>
                  <a:pt x="1234716" y="183041"/>
                </a:cubicBezTo>
                <a:cubicBezTo>
                  <a:pt x="1239575" y="191543"/>
                  <a:pt x="1248306" y="229783"/>
                  <a:pt x="1249956" y="236381"/>
                </a:cubicBezTo>
                <a:cubicBezTo>
                  <a:pt x="1247416" y="254161"/>
                  <a:pt x="1249006" y="273045"/>
                  <a:pt x="1242336" y="289721"/>
                </a:cubicBezTo>
                <a:cubicBezTo>
                  <a:pt x="1232308" y="314791"/>
                  <a:pt x="1200917" y="318050"/>
                  <a:pt x="1181376" y="327821"/>
                </a:cubicBezTo>
                <a:cubicBezTo>
                  <a:pt x="1115768" y="360625"/>
                  <a:pt x="1172142" y="344908"/>
                  <a:pt x="1105176" y="358301"/>
                </a:cubicBezTo>
                <a:cubicBezTo>
                  <a:pt x="1045807" y="387985"/>
                  <a:pt x="1099610" y="365605"/>
                  <a:pt x="998496" y="381161"/>
                </a:cubicBezTo>
                <a:cubicBezTo>
                  <a:pt x="990557" y="382382"/>
                  <a:pt x="983477" y="387039"/>
                  <a:pt x="975636" y="388781"/>
                </a:cubicBezTo>
                <a:cubicBezTo>
                  <a:pt x="960554" y="392133"/>
                  <a:pt x="945066" y="393371"/>
                  <a:pt x="929916" y="396401"/>
                </a:cubicBezTo>
                <a:cubicBezTo>
                  <a:pt x="919647" y="398455"/>
                  <a:pt x="909878" y="403218"/>
                  <a:pt x="899436" y="404021"/>
                </a:cubicBezTo>
                <a:cubicBezTo>
                  <a:pt x="843663" y="408311"/>
                  <a:pt x="787676" y="409101"/>
                  <a:pt x="731796" y="411641"/>
                </a:cubicBezTo>
                <a:cubicBezTo>
                  <a:pt x="716556" y="416721"/>
                  <a:pt x="701828" y="423731"/>
                  <a:pt x="686076" y="426881"/>
                </a:cubicBezTo>
                <a:cubicBezTo>
                  <a:pt x="640100" y="436076"/>
                  <a:pt x="660263" y="430405"/>
                  <a:pt x="625116" y="442121"/>
                </a:cubicBezTo>
                <a:lnTo>
                  <a:pt x="236496" y="426881"/>
                </a:lnTo>
                <a:cubicBezTo>
                  <a:pt x="198367" y="424820"/>
                  <a:pt x="160296" y="421801"/>
                  <a:pt x="122196" y="419261"/>
                </a:cubicBezTo>
                <a:cubicBezTo>
                  <a:pt x="112036" y="414181"/>
                  <a:pt x="102352" y="408009"/>
                  <a:pt x="91716" y="404021"/>
                </a:cubicBezTo>
                <a:cubicBezTo>
                  <a:pt x="81910" y="400344"/>
                  <a:pt x="71306" y="399278"/>
                  <a:pt x="61236" y="396401"/>
                </a:cubicBezTo>
                <a:cubicBezTo>
                  <a:pt x="53513" y="394194"/>
                  <a:pt x="45996" y="391321"/>
                  <a:pt x="38376" y="388781"/>
                </a:cubicBezTo>
                <a:cubicBezTo>
                  <a:pt x="30756" y="381161"/>
                  <a:pt x="20749" y="375341"/>
                  <a:pt x="15516" y="365921"/>
                </a:cubicBezTo>
                <a:cubicBezTo>
                  <a:pt x="-9433" y="321013"/>
                  <a:pt x="-427" y="295020"/>
                  <a:pt x="15516" y="244001"/>
                </a:cubicBezTo>
                <a:cubicBezTo>
                  <a:pt x="20598" y="227738"/>
                  <a:pt x="31456" y="213851"/>
                  <a:pt x="38376" y="198281"/>
                </a:cubicBezTo>
                <a:cubicBezTo>
                  <a:pt x="41638" y="190941"/>
                  <a:pt x="40978" y="181693"/>
                  <a:pt x="45996" y="175421"/>
                </a:cubicBezTo>
                <a:cubicBezTo>
                  <a:pt x="51717" y="168270"/>
                  <a:pt x="62380" y="166657"/>
                  <a:pt x="68856" y="160181"/>
                </a:cubicBezTo>
                <a:cubicBezTo>
                  <a:pt x="77836" y="151201"/>
                  <a:pt x="81445" y="137171"/>
                  <a:pt x="91716" y="129701"/>
                </a:cubicBezTo>
                <a:cubicBezTo>
                  <a:pt x="126625" y="104313"/>
                  <a:pt x="181614" y="89575"/>
                  <a:pt x="221256" y="76361"/>
                </a:cubicBezTo>
                <a:cubicBezTo>
                  <a:pt x="288949" y="25591"/>
                  <a:pt x="215637" y="74415"/>
                  <a:pt x="282216" y="45881"/>
                </a:cubicBezTo>
                <a:cubicBezTo>
                  <a:pt x="318425" y="30363"/>
                  <a:pt x="292051" y="27266"/>
                  <a:pt x="335556" y="15401"/>
                </a:cubicBezTo>
                <a:cubicBezTo>
                  <a:pt x="380618" y="3111"/>
                  <a:pt x="468906" y="1431"/>
                  <a:pt x="503196" y="161"/>
                </a:cubicBez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9" name="תמונה 18" descr="תמונה שמכילה גרפיקה, עיצוב גרפי, גופן, לוגו&#10;&#10;תוכן שנוצר על-ידי בינה מלאכותית עשוי להיות שגוי.">
            <a:extLst>
              <a:ext uri="{FF2B5EF4-FFF2-40B4-BE49-F238E27FC236}">
                <a16:creationId xmlns:a16="http://schemas.microsoft.com/office/drawing/2014/main" id="{6CA29FB1-8505-78AC-3EF3-C5850F8AF21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0" y="225623"/>
            <a:ext cx="1800158" cy="307777"/>
          </a:xfrm>
          <a:prstGeom prst="rect">
            <a:avLst/>
          </a:prstGeom>
        </p:spPr>
      </p:pic>
      <p:pic>
        <p:nvPicPr>
          <p:cNvPr id="26" name="תמונה 25" descr="קבוצת כדורסל בכיסאות גלגלים חוגגת עם גביע">
            <a:extLst>
              <a:ext uri="{FF2B5EF4-FFF2-40B4-BE49-F238E27FC236}">
                <a16:creationId xmlns:a16="http://schemas.microsoft.com/office/drawing/2014/main" id="{29E82EC1-203A-8AB8-C8FA-073A6700FD25}"/>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3116139" y="6610400"/>
            <a:ext cx="3386501" cy="1763636"/>
          </a:xfrm>
          <a:prstGeom prst="rect">
            <a:avLst/>
          </a:prstGeom>
        </p:spPr>
      </p:pic>
      <p:sp>
        <p:nvSpPr>
          <p:cNvPr id="11" name="TextBox 10"/>
          <p:cNvSpPr txBox="1"/>
          <p:nvPr/>
        </p:nvSpPr>
        <p:spPr>
          <a:xfrm>
            <a:off x="5520641" y="6538240"/>
            <a:ext cx="981999" cy="646331"/>
          </a:xfrm>
          <a:prstGeom prst="rect">
            <a:avLst/>
          </a:prstGeom>
          <a:noFill/>
        </p:spPr>
        <p:txBody>
          <a:bodyPr wrap="square" rtlCol="1">
            <a:spAutoFit/>
          </a:bodyPr>
          <a:lstStyle/>
          <a:p>
            <a:r>
              <a:rPr lang="he-IL" sz="36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24</a:t>
            </a:r>
          </a:p>
        </p:txBody>
      </p:sp>
    </p:spTree>
    <p:extLst>
      <p:ext uri="{BB962C8B-B14F-4D97-AF65-F5344CB8AC3E}">
        <p14:creationId xmlns:p14="http://schemas.microsoft.com/office/powerpoint/2010/main" val="3758158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D2838-93B5-40B6-FAFF-53E2A5ADB82D}"/>
            </a:ext>
          </a:extLst>
        </p:cNvPr>
        <p:cNvGrpSpPr/>
        <p:nvPr/>
      </p:nvGrpSpPr>
      <p:grpSpPr>
        <a:xfrm>
          <a:off x="0" y="0"/>
          <a:ext cx="0" cy="0"/>
          <a:chOff x="0" y="0"/>
          <a:chExt cx="0" cy="0"/>
        </a:xfrm>
      </p:grpSpPr>
      <p:sp>
        <p:nvSpPr>
          <p:cNvPr id="4" name="תיבת טקסט 3">
            <a:extLst>
              <a:ext uri="{FF2B5EF4-FFF2-40B4-BE49-F238E27FC236}">
                <a16:creationId xmlns:a16="http://schemas.microsoft.com/office/drawing/2014/main" id="{ABF758AB-6BE5-DBB9-65EE-2EA1294934F4}"/>
              </a:ext>
            </a:extLst>
          </p:cNvPr>
          <p:cNvSpPr txBox="1"/>
          <p:nvPr/>
        </p:nvSpPr>
        <p:spPr>
          <a:xfrm>
            <a:off x="16426" y="2234178"/>
            <a:ext cx="3396607" cy="1732397"/>
          </a:xfrm>
          <a:prstGeom prst="rect">
            <a:avLst/>
          </a:prstGeom>
          <a:noFill/>
        </p:spPr>
        <p:txBody>
          <a:bodyPr wrap="square">
            <a:spAutoFit/>
          </a:bodyPr>
          <a:lstStyle/>
          <a:p>
            <a:pPr marL="0" marR="0" lvl="0" indent="0" algn="just" defTabSz="914400" rtl="1" eaLnBrk="1" fontAlgn="auto" latinLnBrk="0" hangingPunct="1">
              <a:lnSpc>
                <a:spcPct val="200000"/>
              </a:lnSpc>
              <a:spcBef>
                <a:spcPts val="0"/>
              </a:spcBef>
              <a:spcAft>
                <a:spcPts val="0"/>
              </a:spcAft>
              <a:buClrTx/>
              <a:buSzTx/>
              <a:buFontTx/>
              <a:buNone/>
              <a:tabLst/>
              <a:defRPr/>
            </a:pP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צילומים: יחי אביבי ואוריאל שטרית</a:t>
            </a:r>
            <a:endParaRPr lang="he-IL" sz="1100" dirty="0">
              <a:solidFill>
                <a:srgbClr val="002060"/>
              </a:solidFill>
              <a:latin typeface="Segoe UI" panose="020B0502040204020203" pitchFamily="34" charset="0"/>
              <a:cs typeface="Segoe UI" panose="020B0502040204020203" pitchFamily="34" charset="0"/>
            </a:endParaRPr>
          </a:p>
          <a:p>
            <a:pPr marL="171450" marR="0" lvl="0" indent="-171450" algn="just" defTabSz="914400" rtl="1" eaLnBrk="1" fontAlgn="auto" latinLnBrk="0" hangingPunct="1">
              <a:lnSpc>
                <a:spcPct val="200000"/>
              </a:lnSpc>
              <a:spcBef>
                <a:spcPts val="0"/>
              </a:spcBef>
              <a:spcAft>
                <a:spcPts val="0"/>
              </a:spcAft>
              <a:buClrTx/>
              <a:buSzTx/>
              <a:buFont typeface="Wingdings" panose="05000000000000000000" pitchFamily="2" charset="2"/>
              <a:buChar char="§"/>
              <a:tabLst/>
              <a:defRPr/>
            </a:pPr>
            <a:endParaRPr lang="he-IL" sz="1100" dirty="0">
              <a:solidFill>
                <a:srgbClr val="002060"/>
              </a:solidFill>
              <a:latin typeface="Segoe UI" panose="020B0502040204020203" pitchFamily="34" charset="0"/>
              <a:cs typeface="Segoe UI" panose="020B0502040204020203" pitchFamily="34" charset="0"/>
            </a:endParaRPr>
          </a:p>
          <a:p>
            <a:pPr marL="0" marR="0" lvl="0" indent="0" algn="just" defTabSz="914400" rtl="1" eaLnBrk="1" fontAlgn="auto" latinLnBrk="0" hangingPunct="1">
              <a:lnSpc>
                <a:spcPct val="200000"/>
              </a:lnSpc>
              <a:spcBef>
                <a:spcPts val="0"/>
              </a:spcBef>
              <a:spcAft>
                <a:spcPts val="0"/>
              </a:spcAft>
              <a:buClrTx/>
              <a:buSzTx/>
              <a:buFontTx/>
              <a:buNone/>
              <a:tabLst/>
              <a:defRPr/>
            </a:pPr>
            <a:endParaRPr lang="he-IL" sz="1100" dirty="0">
              <a:solidFill>
                <a:srgbClr val="002060"/>
              </a:solidFill>
              <a:latin typeface="Segoe UI" panose="020B0502040204020203" pitchFamily="34" charset="0"/>
              <a:cs typeface="Segoe UI" panose="020B0502040204020203" pitchFamily="34" charset="0"/>
            </a:endParaRPr>
          </a:p>
          <a:p>
            <a:pPr marL="0" marR="0" lvl="0" indent="0" algn="just" defTabSz="914400" rtl="1" eaLnBrk="1" fontAlgn="auto" latinLnBrk="0" hangingPunct="1">
              <a:lnSpc>
                <a:spcPct val="200000"/>
              </a:lnSpc>
              <a:spcBef>
                <a:spcPts val="0"/>
              </a:spcBef>
              <a:spcAft>
                <a:spcPts val="0"/>
              </a:spcAft>
              <a:buClrTx/>
              <a:buSzTx/>
              <a:buFontTx/>
              <a:buNone/>
              <a:tabLst/>
              <a:defRPr/>
            </a:pPr>
            <a:endPar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0" marR="0" lvl="0" indent="0" algn="just" defTabSz="914400" rtl="1" eaLnBrk="1" fontAlgn="auto" latinLnBrk="0" hangingPunct="1">
              <a:lnSpc>
                <a:spcPct val="200000"/>
              </a:lnSpc>
              <a:spcBef>
                <a:spcPts val="0"/>
              </a:spcBef>
              <a:spcAft>
                <a:spcPts val="0"/>
              </a:spcAft>
              <a:buClrTx/>
              <a:buSzTx/>
              <a:buFontTx/>
              <a:buNone/>
              <a:tabLst/>
              <a:defRPr/>
            </a:pPr>
            <a:endPar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p:txBody>
      </p:sp>
      <p:pic>
        <p:nvPicPr>
          <p:cNvPr id="15" name="תמונה 14">
            <a:extLst>
              <a:ext uri="{FF2B5EF4-FFF2-40B4-BE49-F238E27FC236}">
                <a16:creationId xmlns:a16="http://schemas.microsoft.com/office/drawing/2014/main" id="{F9491000-E096-0669-41EE-DA53AB97953A}"/>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535" y="9250"/>
            <a:ext cx="6858000" cy="1458942"/>
          </a:xfrm>
          <a:prstGeom prst="rect">
            <a:avLst/>
          </a:prstGeom>
        </p:spPr>
      </p:pic>
      <p:sp>
        <p:nvSpPr>
          <p:cNvPr id="5" name="TextBox 4">
            <a:extLst>
              <a:ext uri="{FF2B5EF4-FFF2-40B4-BE49-F238E27FC236}">
                <a16:creationId xmlns:a16="http://schemas.microsoft.com/office/drawing/2014/main" id="{DA944D4D-F457-C73A-5A01-937C60ECCF23}"/>
              </a:ext>
            </a:extLst>
          </p:cNvPr>
          <p:cNvSpPr txBox="1"/>
          <p:nvPr/>
        </p:nvSpPr>
        <p:spPr>
          <a:xfrm>
            <a:off x="2580724" y="371959"/>
            <a:ext cx="4230705" cy="523220"/>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2800" b="1" dirty="0">
                <a:solidFill>
                  <a:prstClr val="white"/>
                </a:solidFill>
                <a:latin typeface="Segoe UI Semilight" panose="020B0402040204020203" pitchFamily="34" charset="0"/>
                <a:cs typeface="Segoe UI Semilight" panose="020B0402040204020203" pitchFamily="34" charset="0"/>
              </a:rPr>
              <a:t>20</a:t>
            </a:r>
            <a:r>
              <a:rPr kumimoji="0" lang="he-IL" sz="2800" b="1"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rPr>
              <a:t> בארץ </a:t>
            </a:r>
          </a:p>
        </p:txBody>
      </p:sp>
      <p:sp>
        <p:nvSpPr>
          <p:cNvPr id="7" name="TextBox 15">
            <a:extLst>
              <a:ext uri="{FF2B5EF4-FFF2-40B4-BE49-F238E27FC236}">
                <a16:creationId xmlns:a16="http://schemas.microsoft.com/office/drawing/2014/main" id="{100DB1BF-50B8-3AD8-C08C-C227A251271D}"/>
              </a:ext>
            </a:extLst>
          </p:cNvPr>
          <p:cNvSpPr txBox="1"/>
          <p:nvPr/>
        </p:nvSpPr>
        <p:spPr>
          <a:xfrm>
            <a:off x="3382429" y="1110324"/>
            <a:ext cx="3475571"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1200" cap="none" spc="30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 </a:t>
            </a:r>
          </a:p>
        </p:txBody>
      </p:sp>
      <p:sp>
        <p:nvSpPr>
          <p:cNvPr id="13" name="מקבילית 12">
            <a:extLst>
              <a:ext uri="{FF2B5EF4-FFF2-40B4-BE49-F238E27FC236}">
                <a16:creationId xmlns:a16="http://schemas.microsoft.com/office/drawing/2014/main" id="{7F8544DA-229B-1C1D-6AF8-82070BD942BD}"/>
              </a:ext>
            </a:extLst>
          </p:cNvPr>
          <p:cNvSpPr/>
          <p:nvPr/>
        </p:nvSpPr>
        <p:spPr>
          <a:xfrm>
            <a:off x="14991" y="9531705"/>
            <a:ext cx="4197245" cy="390592"/>
          </a:xfrm>
          <a:prstGeom prst="parallelogram">
            <a:avLst>
              <a:gd name="adj" fmla="val 49635"/>
            </a:avLst>
          </a:prstGeom>
          <a:solidFill>
            <a:srgbClr val="9AD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1200" cap="none" spc="0" normalizeH="0" baseline="0" noProof="0" dirty="0">
                <a:ln>
                  <a:noFill/>
                </a:ln>
                <a:solidFill>
                  <a:srgbClr val="001F7A"/>
                </a:solidFill>
                <a:effectLst/>
                <a:uLnTx/>
                <a:uFillTx/>
                <a:latin typeface="Segoe UI" panose="020B0502040204020203" pitchFamily="34" charset="0"/>
                <a:ea typeface="+mn-ea"/>
                <a:cs typeface="Segoe UI" panose="020B0502040204020203" pitchFamily="34" charset="0"/>
              </a:rPr>
              <a:t>ינואר 2026 גיליון 123</a:t>
            </a:r>
            <a:endParaRPr kumimoji="0" lang="x-none" sz="1600" b="1" i="0" u="none" strike="noStrike" kern="1200" cap="none" spc="0" normalizeH="0" baseline="0" noProof="0" dirty="0">
              <a:ln>
                <a:noFill/>
              </a:ln>
              <a:solidFill>
                <a:srgbClr val="001F7A"/>
              </a:solidFill>
              <a:effectLst/>
              <a:uLnTx/>
              <a:uFillTx/>
              <a:latin typeface="Segoe UI" panose="020B0502040204020203" pitchFamily="34" charset="0"/>
              <a:ea typeface="+mn-ea"/>
              <a:cs typeface="Segoe UI" panose="020B0502040204020203" pitchFamily="34" charset="0"/>
            </a:endParaRPr>
          </a:p>
        </p:txBody>
      </p:sp>
      <p:sp>
        <p:nvSpPr>
          <p:cNvPr id="3" name="TextBox 15">
            <a:extLst>
              <a:ext uri="{FF2B5EF4-FFF2-40B4-BE49-F238E27FC236}">
                <a16:creationId xmlns:a16="http://schemas.microsoft.com/office/drawing/2014/main" id="{15BF7AE2-2203-CFB3-AA83-CB96144C870A}"/>
              </a:ext>
            </a:extLst>
          </p:cNvPr>
          <p:cNvSpPr txBox="1"/>
          <p:nvPr/>
        </p:nvSpPr>
        <p:spPr>
          <a:xfrm>
            <a:off x="3339502" y="1046660"/>
            <a:ext cx="3475571"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1200" cap="none" spc="30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 </a:t>
            </a:r>
          </a:p>
        </p:txBody>
      </p:sp>
      <p:sp>
        <p:nvSpPr>
          <p:cNvPr id="12" name="מקבילית 11">
            <a:extLst>
              <a:ext uri="{FF2B5EF4-FFF2-40B4-BE49-F238E27FC236}">
                <a16:creationId xmlns:a16="http://schemas.microsoft.com/office/drawing/2014/main" id="{2BE5C52D-C433-6DB4-D2FD-32C2B3E73E2E}"/>
              </a:ext>
              <a:ext uri="{C183D7F6-B498-43B3-948B-1728B52AA6E4}">
                <adec:decorative xmlns:adec="http://schemas.microsoft.com/office/drawing/2017/decorative" val="1"/>
              </a:ext>
            </a:extLst>
          </p:cNvPr>
          <p:cNvSpPr/>
          <p:nvPr/>
        </p:nvSpPr>
        <p:spPr>
          <a:xfrm>
            <a:off x="3916525" y="1087493"/>
            <a:ext cx="3475570" cy="334900"/>
          </a:xfrm>
          <a:prstGeom prst="parallelogram">
            <a:avLst>
              <a:gd name="adj" fmla="val 7438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Segoe UI" panose="020B0502040204020203" pitchFamily="34" charset="0"/>
            </a:endParaRPr>
          </a:p>
        </p:txBody>
      </p:sp>
      <p:sp>
        <p:nvSpPr>
          <p:cNvPr id="14" name="תיבת טקסט 13">
            <a:extLst>
              <a:ext uri="{FF2B5EF4-FFF2-40B4-BE49-F238E27FC236}">
                <a16:creationId xmlns:a16="http://schemas.microsoft.com/office/drawing/2014/main" id="{BBADD44C-5DF0-1014-78D6-D9A3A093242D}"/>
              </a:ext>
            </a:extLst>
          </p:cNvPr>
          <p:cNvSpPr txBox="1"/>
          <p:nvPr/>
        </p:nvSpPr>
        <p:spPr>
          <a:xfrm>
            <a:off x="3763809" y="960831"/>
            <a:ext cx="3004694" cy="471830"/>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kumimoji="0" lang="he-IL"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panose="020B0502040204020203" pitchFamily="34" charset="0"/>
                <a:ea typeface="+mn-ea"/>
                <a:cs typeface="Segoe UI" panose="020B0502040204020203" pitchFamily="34" charset="0"/>
              </a:rPr>
              <a:t>טניס שולחן</a:t>
            </a:r>
          </a:p>
        </p:txBody>
      </p:sp>
      <p:pic>
        <p:nvPicPr>
          <p:cNvPr id="16" name="תמונה 15">
            <a:extLst>
              <a:ext uri="{FF2B5EF4-FFF2-40B4-BE49-F238E27FC236}">
                <a16:creationId xmlns:a16="http://schemas.microsoft.com/office/drawing/2014/main" id="{3ECCFE71-5335-0DFB-B932-2BC6B98702A5}"/>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39836" y="8544252"/>
            <a:ext cx="3657917" cy="1950889"/>
          </a:xfrm>
          <a:prstGeom prst="rect">
            <a:avLst/>
          </a:prstGeom>
        </p:spPr>
      </p:pic>
      <p:sp>
        <p:nvSpPr>
          <p:cNvPr id="2" name="כותרת 1">
            <a:extLst>
              <a:ext uri="{FF2B5EF4-FFF2-40B4-BE49-F238E27FC236}">
                <a16:creationId xmlns:a16="http://schemas.microsoft.com/office/drawing/2014/main" id="{8E543EFE-3606-6602-5F92-9B9D59F460E6}"/>
              </a:ext>
            </a:extLst>
          </p:cNvPr>
          <p:cNvSpPr>
            <a:spLocks noGrp="1"/>
          </p:cNvSpPr>
          <p:nvPr>
            <p:ph type="title"/>
          </p:nvPr>
        </p:nvSpPr>
        <p:spPr>
          <a:xfrm>
            <a:off x="471488" y="-1914702"/>
            <a:ext cx="5915025" cy="1914702"/>
          </a:xfrm>
        </p:spPr>
        <p:txBody>
          <a:bodyPr vert="horz" lIns="91440" tIns="45720" rIns="91440" bIns="45720" rtlCol="0" anchor="b">
            <a:normAutofit/>
          </a:bodyPr>
          <a:lstStyle/>
          <a:p>
            <a:r>
              <a:rPr lang="he-IL" dirty="0"/>
              <a:t>בארץ</a:t>
            </a:r>
          </a:p>
        </p:txBody>
      </p:sp>
      <p:sp>
        <p:nvSpPr>
          <p:cNvPr id="8" name="מלבן 7">
            <a:extLst>
              <a:ext uri="{FF2B5EF4-FFF2-40B4-BE49-F238E27FC236}">
                <a16:creationId xmlns:a16="http://schemas.microsoft.com/office/drawing/2014/main" id="{38F4BFDE-7EC9-958C-C704-7D1E6E812222}"/>
              </a:ext>
            </a:extLst>
          </p:cNvPr>
          <p:cNvSpPr/>
          <p:nvPr/>
        </p:nvSpPr>
        <p:spPr>
          <a:xfrm>
            <a:off x="14991" y="130629"/>
            <a:ext cx="1349352" cy="5774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18" name="תמונה 17">
            <a:extLst>
              <a:ext uri="{FF2B5EF4-FFF2-40B4-BE49-F238E27FC236}">
                <a16:creationId xmlns:a16="http://schemas.microsoft.com/office/drawing/2014/main" id="{C3B2FB9D-C7F4-DC82-620A-FB6488A9196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228" y="351686"/>
            <a:ext cx="1312133" cy="335713"/>
          </a:xfrm>
          <a:prstGeom prst="rect">
            <a:avLst/>
          </a:prstGeom>
        </p:spPr>
      </p:pic>
      <p:sp>
        <p:nvSpPr>
          <p:cNvPr id="10" name="מלבן 9">
            <a:extLst>
              <a:ext uri="{FF2B5EF4-FFF2-40B4-BE49-F238E27FC236}">
                <a16:creationId xmlns:a16="http://schemas.microsoft.com/office/drawing/2014/main" id="{3991F4D7-DE7E-5FAF-ED19-A75D33F22750}"/>
              </a:ext>
            </a:extLst>
          </p:cNvPr>
          <p:cNvSpPr/>
          <p:nvPr/>
        </p:nvSpPr>
        <p:spPr>
          <a:xfrm>
            <a:off x="219188" y="182880"/>
            <a:ext cx="1163313" cy="5736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7" name="תמונה 16" descr="תמונה שמכילה טקסט, גופן, גרפיקה, לוגו&#10;&#10;תוכן שנוצר על-ידי בינה מלאכותית עשוי להיות שגוי.">
            <a:extLst>
              <a:ext uri="{FF2B5EF4-FFF2-40B4-BE49-F238E27FC236}">
                <a16:creationId xmlns:a16="http://schemas.microsoft.com/office/drawing/2014/main" id="{202AF984-CA14-3AF9-41B3-E82AD7EE7D83}"/>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92600" y="409695"/>
            <a:ext cx="1277469" cy="239188"/>
          </a:xfrm>
          <a:prstGeom prst="rect">
            <a:avLst/>
          </a:prstGeom>
        </p:spPr>
      </p:pic>
      <p:sp>
        <p:nvSpPr>
          <p:cNvPr id="20" name="תיבת טקסט 19">
            <a:extLst>
              <a:ext uri="{FF2B5EF4-FFF2-40B4-BE49-F238E27FC236}">
                <a16:creationId xmlns:a16="http://schemas.microsoft.com/office/drawing/2014/main" id="{ADECCBA2-CEF9-7525-F6FC-9A5AB01CC855}"/>
              </a:ext>
            </a:extLst>
          </p:cNvPr>
          <p:cNvSpPr txBox="1"/>
          <p:nvPr/>
        </p:nvSpPr>
        <p:spPr>
          <a:xfrm>
            <a:off x="3452105" y="1496325"/>
            <a:ext cx="3376571" cy="7865295"/>
          </a:xfrm>
          <a:prstGeom prst="rect">
            <a:avLst/>
          </a:prstGeom>
          <a:noFill/>
        </p:spPr>
        <p:txBody>
          <a:bodyPr wrap="square">
            <a:spAutoFit/>
          </a:bodyPr>
          <a:lstStyle/>
          <a:p>
            <a:pPr marL="0" marR="0" lvl="0" indent="0" algn="just" defTabSz="914400" rtl="1" eaLnBrk="1" fontAlgn="auto" latinLnBrk="0" hangingPunct="1">
              <a:lnSpc>
                <a:spcPts val="2100"/>
              </a:lnSpc>
              <a:spcBef>
                <a:spcPts val="0"/>
              </a:spcBef>
              <a:spcAft>
                <a:spcPts val="0"/>
              </a:spcAft>
              <a:buClrTx/>
              <a:buSzTx/>
              <a:buFontTx/>
              <a:buNone/>
              <a:tabLst/>
              <a:defRPr/>
            </a:pP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משחקי הדירוג</a:t>
            </a:r>
          </a:p>
          <a:p>
            <a:pPr marL="0" marR="0" lvl="0" indent="0" algn="just" defTabSz="914400" rtl="1" eaLnBrk="1" fontAlgn="auto" latinLnBrk="0" hangingPunct="1">
              <a:lnSpc>
                <a:spcPts val="2100"/>
              </a:lnSpc>
              <a:spcBef>
                <a:spcPts val="0"/>
              </a:spcBef>
              <a:spcAft>
                <a:spcPts val="0"/>
              </a:spcAft>
              <a:buClrTx/>
              <a:buSzTx/>
              <a:buFontTx/>
              <a:buNone/>
              <a:tabLst/>
              <a:defRPr/>
            </a:pP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החודש התקיימו משחקי הבית הפתוח בטניס שולחן בבית הלוחם תל אביב, במשחקים אלו מתחרים כולם בכולם בלי להתחשב בדרגת המגבלה. </a:t>
            </a:r>
          </a:p>
          <a:p>
            <a:pPr marL="0" marR="0" lvl="0" indent="0" algn="just" defTabSz="914400" rtl="1" eaLnBrk="1" fontAlgn="auto" latinLnBrk="0" hangingPunct="1">
              <a:lnSpc>
                <a:spcPts val="2100"/>
              </a:lnSpc>
              <a:spcBef>
                <a:spcPts val="0"/>
              </a:spcBef>
              <a:spcAft>
                <a:spcPts val="0"/>
              </a:spcAft>
              <a:buClrTx/>
              <a:buSzTx/>
              <a:buFontTx/>
              <a:buNone/>
              <a:tabLst/>
              <a:defRPr/>
            </a:pP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הזוכים בקטגוריית עומדים:</a:t>
            </a:r>
          </a:p>
          <a:p>
            <a:pPr marL="0" marR="0" lvl="0" indent="0" algn="just" defTabSz="914400" rtl="1" eaLnBrk="1" fontAlgn="auto" latinLnBrk="0" hangingPunct="1">
              <a:lnSpc>
                <a:spcPts val="2100"/>
              </a:lnSpc>
              <a:spcBef>
                <a:spcPts val="0"/>
              </a:spcBef>
              <a:spcAft>
                <a:spcPts val="0"/>
              </a:spcAft>
              <a:buClrTx/>
              <a:buSzTx/>
              <a:buFontTx/>
              <a:buNone/>
              <a:tabLst/>
              <a:defRPr/>
            </a:pP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מקום ראשון, </a:t>
            </a: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יהונתן לוי </a:t>
            </a: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מספיבק איל"ן רמת גן </a:t>
            </a:r>
          </a:p>
          <a:p>
            <a:pPr marL="0" marR="0" lvl="0" indent="0" algn="just" defTabSz="914400" rtl="1" eaLnBrk="1" fontAlgn="auto" latinLnBrk="0" hangingPunct="1">
              <a:lnSpc>
                <a:spcPts val="2100"/>
              </a:lnSpc>
              <a:spcBef>
                <a:spcPts val="0"/>
              </a:spcBef>
              <a:spcAft>
                <a:spcPts val="0"/>
              </a:spcAft>
              <a:buClrTx/>
              <a:buSzTx/>
              <a:buFontTx/>
              <a:buNone/>
              <a:tabLst/>
              <a:defRPr/>
            </a:pP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מקום שני, </a:t>
            </a: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אסף גופר </a:t>
            </a: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מבית הלוחם תל אביב. יש לציין שאסף בקלאס 6 (דרגת המגבלה הגבוהה ביותר מבין העומדים) </a:t>
            </a:r>
          </a:p>
          <a:p>
            <a:pPr marL="0" marR="0" lvl="0" indent="0" algn="just" defTabSz="914400" rtl="1" eaLnBrk="1" fontAlgn="auto" latinLnBrk="0" hangingPunct="1">
              <a:lnSpc>
                <a:spcPts val="2100"/>
              </a:lnSpc>
              <a:spcBef>
                <a:spcPts val="0"/>
              </a:spcBef>
              <a:spcAft>
                <a:spcPts val="0"/>
              </a:spcAft>
              <a:buClrTx/>
              <a:buSzTx/>
              <a:buFontTx/>
              <a:buNone/>
              <a:tabLst/>
              <a:defRPr/>
            </a:pP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מקום שלישי, </a:t>
            </a: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עידו חממי </a:t>
            </a: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מספיבק איל"ן רמת גן </a:t>
            </a: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ושמוליק שור</a:t>
            </a: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מבית הלוחם תל אביב.</a:t>
            </a:r>
          </a:p>
          <a:p>
            <a:pPr marL="0" marR="0" lvl="0" indent="0" algn="just" defTabSz="914400" rtl="1" eaLnBrk="1" fontAlgn="auto" latinLnBrk="0" hangingPunct="1">
              <a:lnSpc>
                <a:spcPts val="2100"/>
              </a:lnSpc>
              <a:spcBef>
                <a:spcPts val="0"/>
              </a:spcBef>
              <a:spcAft>
                <a:spcPts val="0"/>
              </a:spcAft>
              <a:buClrTx/>
              <a:buSzTx/>
              <a:buFontTx/>
              <a:buNone/>
              <a:tabLst/>
              <a:defRPr/>
            </a:pPr>
            <a:endPar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0" marR="0" lvl="0" indent="0" algn="just" defTabSz="914400" rtl="1" eaLnBrk="1" fontAlgn="auto" latinLnBrk="0" hangingPunct="1">
              <a:lnSpc>
                <a:spcPts val="2100"/>
              </a:lnSpc>
              <a:spcBef>
                <a:spcPts val="0"/>
              </a:spcBef>
              <a:spcAft>
                <a:spcPts val="0"/>
              </a:spcAft>
              <a:buClrTx/>
              <a:buSzTx/>
              <a:buFontTx/>
              <a:buNone/>
              <a:tabLst/>
              <a:defRPr/>
            </a:pP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עומדות: </a:t>
            </a:r>
          </a:p>
          <a:p>
            <a:pPr marL="0" marR="0" lvl="0" indent="0" algn="just" defTabSz="914400" rtl="1" eaLnBrk="1" fontAlgn="auto" latinLnBrk="0" hangingPunct="1">
              <a:lnSpc>
                <a:spcPts val="2100"/>
              </a:lnSpc>
              <a:spcBef>
                <a:spcPts val="0"/>
              </a:spcBef>
              <a:spcAft>
                <a:spcPts val="0"/>
              </a:spcAft>
              <a:buClrTx/>
              <a:buSzTx/>
              <a:buFontTx/>
              <a:buNone/>
              <a:tabLst/>
              <a:defRPr/>
            </a:pP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מקום ראשון, </a:t>
            </a: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מור מזרחי </a:t>
            </a: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מבית הלוחם חיפה</a:t>
            </a:r>
          </a:p>
          <a:p>
            <a:pPr marL="0" marR="0" lvl="0" indent="0" algn="just" defTabSz="914400" rtl="1" eaLnBrk="1" fontAlgn="auto" latinLnBrk="0" hangingPunct="1">
              <a:lnSpc>
                <a:spcPts val="2100"/>
              </a:lnSpc>
              <a:spcBef>
                <a:spcPts val="0"/>
              </a:spcBef>
              <a:spcAft>
                <a:spcPts val="0"/>
              </a:spcAft>
              <a:buClrTx/>
              <a:buSzTx/>
              <a:buFontTx/>
              <a:buNone/>
              <a:tabLst/>
              <a:defRPr/>
            </a:pP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מקום שני, </a:t>
            </a: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שיר שגיא </a:t>
            </a: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מבית הלוחם ירושלים.</a:t>
            </a:r>
          </a:p>
          <a:p>
            <a:pPr marL="0" marR="0" lvl="0" indent="0" algn="just" defTabSz="914400" rtl="1" eaLnBrk="1" fontAlgn="auto" latinLnBrk="0" hangingPunct="1">
              <a:lnSpc>
                <a:spcPts val="2100"/>
              </a:lnSpc>
              <a:spcBef>
                <a:spcPts val="0"/>
              </a:spcBef>
              <a:spcAft>
                <a:spcPts val="0"/>
              </a:spcAft>
              <a:buClrTx/>
              <a:buSzTx/>
              <a:buFontTx/>
              <a:buNone/>
              <a:tabLst/>
              <a:defRPr/>
            </a:pPr>
            <a:endPar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0" marR="0" lvl="0" indent="0" algn="just" defTabSz="914400" rtl="1" eaLnBrk="1" fontAlgn="auto" latinLnBrk="0" hangingPunct="1">
              <a:lnSpc>
                <a:spcPts val="2100"/>
              </a:lnSpc>
              <a:spcBef>
                <a:spcPts val="0"/>
              </a:spcBef>
              <a:spcAft>
                <a:spcPts val="0"/>
              </a:spcAft>
              <a:buClrTx/>
              <a:buSzTx/>
              <a:buFontTx/>
              <a:buNone/>
              <a:tabLst/>
              <a:defRPr/>
            </a:pP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קטגוריית כיסאות גלגלים גברים: </a:t>
            </a:r>
          </a:p>
          <a:p>
            <a:pPr marL="0" marR="0" lvl="0" indent="0" algn="just" defTabSz="914400" rtl="1" eaLnBrk="1" fontAlgn="auto" latinLnBrk="0" hangingPunct="1">
              <a:lnSpc>
                <a:spcPts val="2100"/>
              </a:lnSpc>
              <a:spcBef>
                <a:spcPts val="0"/>
              </a:spcBef>
              <a:spcAft>
                <a:spcPts val="0"/>
              </a:spcAft>
              <a:buClrTx/>
              <a:buSzTx/>
              <a:buFontTx/>
              <a:buNone/>
              <a:tabLst/>
              <a:defRPr/>
            </a:pP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מקום ראשון, </a:t>
            </a: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שמואל בן עשור </a:t>
            </a: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מבית הלוחם חיפה (לאחר </a:t>
            </a:r>
            <a:r>
              <a:rPr kumimoji="0" lang="he-IL" sz="1050"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העדרות</a:t>
            </a: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של שנה וחצי)</a:t>
            </a:r>
          </a:p>
          <a:p>
            <a:pPr marL="0" marR="0" lvl="0" indent="0" algn="just" defTabSz="914400" rtl="1" eaLnBrk="1" fontAlgn="auto" latinLnBrk="0" hangingPunct="1">
              <a:lnSpc>
                <a:spcPts val="2100"/>
              </a:lnSpc>
              <a:spcBef>
                <a:spcPts val="0"/>
              </a:spcBef>
              <a:spcAft>
                <a:spcPts val="0"/>
              </a:spcAft>
              <a:buClrTx/>
              <a:buSzTx/>
              <a:buFontTx/>
              <a:buNone/>
              <a:tabLst/>
              <a:defRPr/>
            </a:pP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מקום שני, </a:t>
            </a: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אלכס שלס  </a:t>
            </a: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מבית הלוחם ת"א.</a:t>
            </a:r>
          </a:p>
          <a:p>
            <a:pPr marL="0" marR="0" lvl="0" indent="0" algn="just" defTabSz="914400" rtl="1" eaLnBrk="1" fontAlgn="auto" latinLnBrk="0" hangingPunct="1">
              <a:lnSpc>
                <a:spcPts val="2100"/>
              </a:lnSpc>
              <a:spcBef>
                <a:spcPts val="0"/>
              </a:spcBef>
              <a:spcAft>
                <a:spcPts val="0"/>
              </a:spcAft>
              <a:buClrTx/>
              <a:buSzTx/>
              <a:buFontTx/>
              <a:buNone/>
              <a:tabLst/>
              <a:defRPr/>
            </a:pP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מקום שלישי, </a:t>
            </a: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אורן אילוז </a:t>
            </a: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מבית הלוחם ירושלים </a:t>
            </a: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וחיים קמחי </a:t>
            </a: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מספיבק איל"ן רמת גן.</a:t>
            </a:r>
          </a:p>
          <a:p>
            <a:pPr marL="0" marR="0" lvl="0" indent="0" algn="just" defTabSz="914400" rtl="1" eaLnBrk="1" fontAlgn="auto" latinLnBrk="0" hangingPunct="1">
              <a:lnSpc>
                <a:spcPts val="2100"/>
              </a:lnSpc>
              <a:spcBef>
                <a:spcPts val="0"/>
              </a:spcBef>
              <a:spcAft>
                <a:spcPts val="0"/>
              </a:spcAft>
              <a:buClrTx/>
              <a:buSzTx/>
              <a:buFontTx/>
              <a:buNone/>
              <a:tabLst/>
              <a:defRPr/>
            </a:pPr>
            <a:endPar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0" marR="0" lvl="0" indent="0" algn="just" defTabSz="914400" rtl="1" eaLnBrk="1" fontAlgn="auto" latinLnBrk="0" hangingPunct="1">
              <a:lnSpc>
                <a:spcPts val="2100"/>
              </a:lnSpc>
              <a:spcBef>
                <a:spcPts val="0"/>
              </a:spcBef>
              <a:spcAft>
                <a:spcPts val="0"/>
              </a:spcAft>
              <a:buClrTx/>
              <a:buSzTx/>
              <a:buFontTx/>
              <a:buNone/>
              <a:tabLst/>
              <a:defRPr/>
            </a:pP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כיסאות גלגלים נשים:</a:t>
            </a:r>
          </a:p>
          <a:p>
            <a:pPr marL="0" marR="0" lvl="0" indent="0" algn="just" defTabSz="914400" rtl="1" eaLnBrk="1" fontAlgn="auto" latinLnBrk="0" hangingPunct="1">
              <a:lnSpc>
                <a:spcPts val="2100"/>
              </a:lnSpc>
              <a:spcBef>
                <a:spcPts val="0"/>
              </a:spcBef>
              <a:spcAft>
                <a:spcPts val="0"/>
              </a:spcAft>
              <a:buClrTx/>
              <a:buSzTx/>
              <a:buFontTx/>
              <a:buNone/>
              <a:tabLst/>
              <a:defRPr/>
            </a:pP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מקום ראשון, </a:t>
            </a: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מרי </a:t>
            </a:r>
            <a:r>
              <a:rPr kumimoji="0" lang="he-IL" sz="1050" b="1"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קוגן</a:t>
            </a: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a:t>
            </a: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מאיל"ן חיפה </a:t>
            </a:r>
          </a:p>
          <a:p>
            <a:pPr marL="0" marR="0" lvl="0" indent="0" algn="just" defTabSz="914400" rtl="1" eaLnBrk="1" fontAlgn="auto" latinLnBrk="0" hangingPunct="1">
              <a:lnSpc>
                <a:spcPts val="2100"/>
              </a:lnSpc>
              <a:spcBef>
                <a:spcPts val="0"/>
              </a:spcBef>
              <a:spcAft>
                <a:spcPts val="0"/>
              </a:spcAft>
              <a:buClrTx/>
              <a:buSzTx/>
              <a:buFontTx/>
              <a:buNone/>
              <a:tabLst/>
              <a:defRPr/>
            </a:pPr>
            <a:endPar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0" marR="0" lvl="0" indent="0" algn="just" defTabSz="914400" rtl="1" eaLnBrk="1" fontAlgn="auto" latinLnBrk="0" hangingPunct="1">
              <a:lnSpc>
                <a:spcPts val="2100"/>
              </a:lnSpc>
              <a:spcBef>
                <a:spcPts val="0"/>
              </a:spcBef>
              <a:spcAft>
                <a:spcPts val="0"/>
              </a:spcAft>
              <a:buClrTx/>
              <a:buSzTx/>
              <a:buFontTx/>
              <a:buNone/>
              <a:tabLst/>
              <a:defRPr/>
            </a:pP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בגביע על הצטיינות זכה </a:t>
            </a: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אוראל </a:t>
            </a:r>
            <a:r>
              <a:rPr kumimoji="0" lang="he-IL" sz="1050" b="1"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לזירוב</a:t>
            </a: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a:t>
            </a: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מבית הלוחם ירושלים.</a:t>
            </a:r>
          </a:p>
          <a:p>
            <a:pPr marL="0" marR="0" lvl="0" indent="0" algn="just" defTabSz="914400" rtl="1" eaLnBrk="1" fontAlgn="auto" latinLnBrk="0" hangingPunct="1">
              <a:lnSpc>
                <a:spcPts val="2100"/>
              </a:lnSpc>
              <a:spcBef>
                <a:spcPts val="0"/>
              </a:spcBef>
              <a:spcAft>
                <a:spcPts val="0"/>
              </a:spcAft>
              <a:buClrTx/>
              <a:buSzTx/>
              <a:buFontTx/>
              <a:buNone/>
              <a:tabLst/>
              <a:defRPr/>
            </a:pPr>
            <a:endPar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p:txBody>
      </p:sp>
      <p:sp>
        <p:nvSpPr>
          <p:cNvPr id="6" name="תיבת טקסט 5">
            <a:extLst>
              <a:ext uri="{FF2B5EF4-FFF2-40B4-BE49-F238E27FC236}">
                <a16:creationId xmlns:a16="http://schemas.microsoft.com/office/drawing/2014/main" id="{AA2742F7-C836-E7B0-20CC-03A8B5CDED61}"/>
              </a:ext>
            </a:extLst>
          </p:cNvPr>
          <p:cNvSpPr txBox="1"/>
          <p:nvPr/>
        </p:nvSpPr>
        <p:spPr>
          <a:xfrm>
            <a:off x="-71438" y="1957860"/>
            <a:ext cx="3500438" cy="307777"/>
          </a:xfrm>
          <a:prstGeom prst="rect">
            <a:avLst/>
          </a:prstGeom>
          <a:solidFill>
            <a:srgbClr val="00B0F0">
              <a:alpha val="58000"/>
            </a:srgbClr>
          </a:solidFill>
        </p:spPr>
        <p:txBody>
          <a:bodyPr wrap="square" lIns="0" rIns="0" rtlCol="0">
            <a:spAutoFit/>
          </a:bodyPr>
          <a:lstStyle/>
          <a:p>
            <a:r>
              <a:rPr lang="he-IL" sz="1400" b="1" dirty="0">
                <a:solidFill>
                  <a:srgbClr val="002060"/>
                </a:solidFill>
                <a:latin typeface="Calibri" panose="020F0502020204030204" pitchFamily="34" charset="0"/>
                <a:cs typeface="Calibri" panose="020F0502020204030204" pitchFamily="34" charset="0"/>
              </a:rPr>
              <a:t>ארומה </a:t>
            </a:r>
            <a:r>
              <a:rPr lang="he-IL" sz="1400" dirty="0">
                <a:solidFill>
                  <a:srgbClr val="002060"/>
                </a:solidFill>
                <a:latin typeface="Calibri" panose="020F0502020204030204" pitchFamily="34" charset="0"/>
                <a:cs typeface="Calibri" panose="020F0502020204030204" pitchFamily="34" charset="0"/>
              </a:rPr>
              <a:t>שותפים לקידום הספורט הפראלימפי</a:t>
            </a:r>
            <a:endParaRPr lang="x-none" sz="1400" dirty="0">
              <a:solidFill>
                <a:srgbClr val="002060"/>
              </a:solidFill>
              <a:latin typeface="Calibri" panose="020F0502020204030204" pitchFamily="34" charset="0"/>
              <a:cs typeface="Calibri" panose="020F0502020204030204" pitchFamily="34" charset="0"/>
            </a:endParaRPr>
          </a:p>
        </p:txBody>
      </p:sp>
      <p:pic>
        <p:nvPicPr>
          <p:cNvPr id="9" name="תמונה 8" descr="תמונה שמכילה גופן, גרפיקה, לוגו, טיפוגרפיה&#10;&#10;תוכן בינה מלאכותית גנרטיבית עשוי להיות שגוי.">
            <a:extLst>
              <a:ext uri="{FF2B5EF4-FFF2-40B4-BE49-F238E27FC236}">
                <a16:creationId xmlns:a16="http://schemas.microsoft.com/office/drawing/2014/main" id="{6228E5ED-A9A1-2C2C-8C51-472242F2799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35264" y="1204106"/>
            <a:ext cx="823149" cy="721145"/>
          </a:xfrm>
          <a:prstGeom prst="rect">
            <a:avLst/>
          </a:prstGeom>
        </p:spPr>
      </p:pic>
      <p:pic>
        <p:nvPicPr>
          <p:cNvPr id="21" name="תמונה 20" descr="תמונה שמכילה גופן, גרפיקה, לוגו, טיפוגרפיה&#10;&#10;תוכן בינה מלאכותית גנרטיבית עשוי להיות שגוי.">
            <a:extLst>
              <a:ext uri="{FF2B5EF4-FFF2-40B4-BE49-F238E27FC236}">
                <a16:creationId xmlns:a16="http://schemas.microsoft.com/office/drawing/2014/main" id="{C6583A48-FC6D-4E8E-AAE0-A8F21E6FC5B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5824" y="1204106"/>
            <a:ext cx="823149" cy="721145"/>
          </a:xfrm>
          <a:prstGeom prst="rect">
            <a:avLst/>
          </a:prstGeom>
        </p:spPr>
      </p:pic>
      <p:pic>
        <p:nvPicPr>
          <p:cNvPr id="22" name="תמונה 21" descr="תמונה שמכילה גופן, גרפיקה, לוגו, טיפוגרפיה&#10;&#10;תוכן בינה מלאכותית גנרטיבית עשוי להיות שגוי.">
            <a:extLst>
              <a:ext uri="{FF2B5EF4-FFF2-40B4-BE49-F238E27FC236}">
                <a16:creationId xmlns:a16="http://schemas.microsoft.com/office/drawing/2014/main" id="{7E075989-C280-9711-76B7-F0CCA7DEB8E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54704" y="1204106"/>
            <a:ext cx="823149" cy="721145"/>
          </a:xfrm>
          <a:prstGeom prst="rect">
            <a:avLst/>
          </a:prstGeom>
        </p:spPr>
      </p:pic>
      <p:pic>
        <p:nvPicPr>
          <p:cNvPr id="24" name="תמונה 23" descr="ספורטאי עם פרוטזה במקום רגל משחק טניס שולחן">
            <a:extLst>
              <a:ext uri="{FF2B5EF4-FFF2-40B4-BE49-F238E27FC236}">
                <a16:creationId xmlns:a16="http://schemas.microsoft.com/office/drawing/2014/main" id="{A07A61CA-4B26-0806-FF35-DDE9F4C481C1}"/>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12669" y="2727168"/>
            <a:ext cx="3326485" cy="2079579"/>
          </a:xfrm>
          <a:prstGeom prst="rect">
            <a:avLst/>
          </a:prstGeom>
        </p:spPr>
      </p:pic>
      <p:pic>
        <p:nvPicPr>
          <p:cNvPr id="26" name="תמונה 25" descr="ספורטאי על כיסא גלגלים משחק טניס שולחן">
            <a:extLst>
              <a:ext uri="{FF2B5EF4-FFF2-40B4-BE49-F238E27FC236}">
                <a16:creationId xmlns:a16="http://schemas.microsoft.com/office/drawing/2014/main" id="{8F98E993-4B02-41FA-FAD6-6F1A1BACB17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4991" y="5057732"/>
            <a:ext cx="3321843" cy="2214562"/>
          </a:xfrm>
          <a:prstGeom prst="rect">
            <a:avLst/>
          </a:prstGeom>
        </p:spPr>
      </p:pic>
      <p:pic>
        <p:nvPicPr>
          <p:cNvPr id="28" name="תמונה 27" descr="ספורטאית עם מקל הליכה משחקת טניס שולחן">
            <a:extLst>
              <a:ext uri="{FF2B5EF4-FFF2-40B4-BE49-F238E27FC236}">
                <a16:creationId xmlns:a16="http://schemas.microsoft.com/office/drawing/2014/main" id="{EB27D1FF-CBD9-EA1F-7FFB-656501E229C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842" y="7614389"/>
            <a:ext cx="3347143" cy="1732398"/>
          </a:xfrm>
          <a:prstGeom prst="rect">
            <a:avLst/>
          </a:prstGeom>
        </p:spPr>
      </p:pic>
    </p:spTree>
    <p:extLst>
      <p:ext uri="{BB962C8B-B14F-4D97-AF65-F5344CB8AC3E}">
        <p14:creationId xmlns:p14="http://schemas.microsoft.com/office/powerpoint/2010/main" val="2547572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57788-03E3-BA78-2CB3-822F65450A1C}"/>
            </a:ext>
          </a:extLst>
        </p:cNvPr>
        <p:cNvGrpSpPr/>
        <p:nvPr/>
      </p:nvGrpSpPr>
      <p:grpSpPr>
        <a:xfrm>
          <a:off x="0" y="0"/>
          <a:ext cx="0" cy="0"/>
          <a:chOff x="0" y="0"/>
          <a:chExt cx="0" cy="0"/>
        </a:xfrm>
      </p:grpSpPr>
      <p:pic>
        <p:nvPicPr>
          <p:cNvPr id="25" name="תמונה 24" descr="קבוצת ילדים ונערים בתמונה קבוצתית עם שחקן טניס שולחן בכיסא גלגלים">
            <a:extLst>
              <a:ext uri="{FF2B5EF4-FFF2-40B4-BE49-F238E27FC236}">
                <a16:creationId xmlns:a16="http://schemas.microsoft.com/office/drawing/2014/main" id="{D669F51F-E749-7545-375A-E71602B2A7EC}"/>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3706104" y="6143625"/>
            <a:ext cx="2868572" cy="2815236"/>
          </a:xfrm>
          <a:prstGeom prst="rect">
            <a:avLst/>
          </a:prstGeom>
        </p:spPr>
      </p:pic>
      <p:sp>
        <p:nvSpPr>
          <p:cNvPr id="4" name="תיבת טקסט 3">
            <a:extLst>
              <a:ext uri="{FF2B5EF4-FFF2-40B4-BE49-F238E27FC236}">
                <a16:creationId xmlns:a16="http://schemas.microsoft.com/office/drawing/2014/main" id="{531EC38D-87FB-E09F-23C1-D2370F8DBCA9}"/>
              </a:ext>
            </a:extLst>
          </p:cNvPr>
          <p:cNvSpPr txBox="1"/>
          <p:nvPr/>
        </p:nvSpPr>
        <p:spPr>
          <a:xfrm>
            <a:off x="16426" y="2234178"/>
            <a:ext cx="3396607" cy="1107996"/>
          </a:xfrm>
          <a:prstGeom prst="rect">
            <a:avLst/>
          </a:prstGeom>
          <a:noFill/>
        </p:spPr>
        <p:txBody>
          <a:bodyPr wrap="square">
            <a:spAutoFit/>
          </a:bodyPr>
          <a:lstStyle/>
          <a:p>
            <a:pPr marL="0" marR="0" lvl="0" indent="0" algn="just" defTabSz="914400" rtl="1" eaLnBrk="1" fontAlgn="auto" latinLnBrk="0" hangingPunct="1">
              <a:spcBef>
                <a:spcPts val="0"/>
              </a:spcBef>
              <a:spcAft>
                <a:spcPts val="0"/>
              </a:spcAft>
              <a:buClrTx/>
              <a:buSzTx/>
              <a:buFontTx/>
              <a:buNone/>
              <a:tabLst/>
              <a:defRPr/>
            </a:pP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צילומים</a:t>
            </a:r>
            <a:r>
              <a:rPr lang="he-IL" sz="1100" dirty="0">
                <a:solidFill>
                  <a:srgbClr val="002060"/>
                </a:solidFill>
                <a:latin typeface="Segoe UI" panose="020B0502040204020203" pitchFamily="34" charset="0"/>
                <a:cs typeface="Segoe UI" panose="020B0502040204020203" pitchFamily="34" charset="0"/>
              </a:rPr>
              <a:t> נוספים של </a:t>
            </a: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יחי אביבי ואוריאל שטרית ממשחקי הבית הפתוח</a:t>
            </a:r>
            <a:endParaRPr lang="he-IL" sz="1100" dirty="0">
              <a:solidFill>
                <a:srgbClr val="002060"/>
              </a:solidFill>
              <a:latin typeface="Segoe UI" panose="020B0502040204020203" pitchFamily="34" charset="0"/>
              <a:cs typeface="Segoe UI" panose="020B0502040204020203" pitchFamily="34" charset="0"/>
            </a:endParaRPr>
          </a:p>
          <a:p>
            <a:pPr marL="171450" marR="0" lvl="0" indent="-171450" algn="just" defTabSz="914400" rtl="1" eaLnBrk="1" fontAlgn="auto" latinLnBrk="0" hangingPunct="1">
              <a:spcBef>
                <a:spcPts val="0"/>
              </a:spcBef>
              <a:spcAft>
                <a:spcPts val="0"/>
              </a:spcAft>
              <a:buClrTx/>
              <a:buSzTx/>
              <a:buFont typeface="Wingdings" panose="05000000000000000000" pitchFamily="2" charset="2"/>
              <a:buChar char="§"/>
              <a:tabLst/>
              <a:defRPr/>
            </a:pPr>
            <a:endParaRPr lang="he-IL" sz="1100" dirty="0">
              <a:solidFill>
                <a:srgbClr val="002060"/>
              </a:solidFill>
              <a:latin typeface="Segoe UI" panose="020B0502040204020203" pitchFamily="34" charset="0"/>
              <a:cs typeface="Segoe UI" panose="020B0502040204020203" pitchFamily="34" charset="0"/>
            </a:endParaRPr>
          </a:p>
          <a:p>
            <a:pPr marL="0" marR="0" lvl="0" indent="0" algn="just" defTabSz="914400" rtl="1" eaLnBrk="1" fontAlgn="auto" latinLnBrk="0" hangingPunct="1">
              <a:spcBef>
                <a:spcPts val="0"/>
              </a:spcBef>
              <a:spcAft>
                <a:spcPts val="0"/>
              </a:spcAft>
              <a:buClrTx/>
              <a:buSzTx/>
              <a:buFontTx/>
              <a:buNone/>
              <a:tabLst/>
              <a:defRPr/>
            </a:pPr>
            <a:endParaRPr lang="he-IL" sz="1100" dirty="0">
              <a:solidFill>
                <a:srgbClr val="002060"/>
              </a:solidFill>
              <a:latin typeface="Segoe UI" panose="020B0502040204020203" pitchFamily="34" charset="0"/>
              <a:cs typeface="Segoe UI" panose="020B0502040204020203" pitchFamily="34" charset="0"/>
            </a:endParaRPr>
          </a:p>
          <a:p>
            <a:pPr marL="0" marR="0" lvl="0" indent="0" algn="just" defTabSz="914400" rtl="1" eaLnBrk="1" fontAlgn="auto" latinLnBrk="0" hangingPunct="1">
              <a:spcBef>
                <a:spcPts val="0"/>
              </a:spcBef>
              <a:spcAft>
                <a:spcPts val="0"/>
              </a:spcAft>
              <a:buClrTx/>
              <a:buSzTx/>
              <a:buFontTx/>
              <a:buNone/>
              <a:tabLst/>
              <a:defRPr/>
            </a:pPr>
            <a:endPar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0" marR="0" lvl="0" indent="0" algn="just" defTabSz="914400" rtl="1" eaLnBrk="1" fontAlgn="auto" latinLnBrk="0" hangingPunct="1">
              <a:spcBef>
                <a:spcPts val="0"/>
              </a:spcBef>
              <a:spcAft>
                <a:spcPts val="0"/>
              </a:spcAft>
              <a:buClrTx/>
              <a:buSzTx/>
              <a:buFontTx/>
              <a:buNone/>
              <a:tabLst/>
              <a:defRPr/>
            </a:pPr>
            <a:endPar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p:txBody>
      </p:sp>
      <p:pic>
        <p:nvPicPr>
          <p:cNvPr id="15" name="תמונה 14">
            <a:extLst>
              <a:ext uri="{FF2B5EF4-FFF2-40B4-BE49-F238E27FC236}">
                <a16:creationId xmlns:a16="http://schemas.microsoft.com/office/drawing/2014/main" id="{CF3254CC-BDE1-F60F-DB27-F388A38D95A0}"/>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35" y="9250"/>
            <a:ext cx="6858000" cy="1458942"/>
          </a:xfrm>
          <a:prstGeom prst="rect">
            <a:avLst/>
          </a:prstGeom>
        </p:spPr>
      </p:pic>
      <p:sp>
        <p:nvSpPr>
          <p:cNvPr id="5" name="TextBox 4">
            <a:extLst>
              <a:ext uri="{FF2B5EF4-FFF2-40B4-BE49-F238E27FC236}">
                <a16:creationId xmlns:a16="http://schemas.microsoft.com/office/drawing/2014/main" id="{84B852F4-B7C6-F6F4-8B02-0841AE926023}"/>
              </a:ext>
            </a:extLst>
          </p:cNvPr>
          <p:cNvSpPr txBox="1"/>
          <p:nvPr/>
        </p:nvSpPr>
        <p:spPr>
          <a:xfrm>
            <a:off x="2580724" y="371959"/>
            <a:ext cx="4230705" cy="523220"/>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2800" b="1" dirty="0">
                <a:solidFill>
                  <a:prstClr val="white"/>
                </a:solidFill>
                <a:latin typeface="Segoe UI Semilight" panose="020B0402040204020203" pitchFamily="34" charset="0"/>
                <a:cs typeface="Segoe UI Semilight" panose="020B0402040204020203" pitchFamily="34" charset="0"/>
              </a:rPr>
              <a:t>21</a:t>
            </a:r>
            <a:r>
              <a:rPr kumimoji="0" lang="he-IL" sz="2800" b="1"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rPr>
              <a:t> בארץ </a:t>
            </a:r>
          </a:p>
        </p:txBody>
      </p:sp>
      <p:sp>
        <p:nvSpPr>
          <p:cNvPr id="7" name="TextBox 15">
            <a:extLst>
              <a:ext uri="{FF2B5EF4-FFF2-40B4-BE49-F238E27FC236}">
                <a16:creationId xmlns:a16="http://schemas.microsoft.com/office/drawing/2014/main" id="{30FF4DCC-E4DF-FD50-CF57-590D0B57BB59}"/>
              </a:ext>
            </a:extLst>
          </p:cNvPr>
          <p:cNvSpPr txBox="1"/>
          <p:nvPr/>
        </p:nvSpPr>
        <p:spPr>
          <a:xfrm>
            <a:off x="3382429" y="1110324"/>
            <a:ext cx="3475571"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1200" cap="none" spc="30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 </a:t>
            </a:r>
          </a:p>
        </p:txBody>
      </p:sp>
      <p:sp>
        <p:nvSpPr>
          <p:cNvPr id="13" name="מקבילית 12">
            <a:extLst>
              <a:ext uri="{FF2B5EF4-FFF2-40B4-BE49-F238E27FC236}">
                <a16:creationId xmlns:a16="http://schemas.microsoft.com/office/drawing/2014/main" id="{DE560EF8-7397-4BC9-8844-523F11A253C1}"/>
              </a:ext>
            </a:extLst>
          </p:cNvPr>
          <p:cNvSpPr/>
          <p:nvPr/>
        </p:nvSpPr>
        <p:spPr>
          <a:xfrm>
            <a:off x="14991" y="9531705"/>
            <a:ext cx="4197245" cy="390592"/>
          </a:xfrm>
          <a:prstGeom prst="parallelogram">
            <a:avLst>
              <a:gd name="adj" fmla="val 49635"/>
            </a:avLst>
          </a:prstGeom>
          <a:solidFill>
            <a:srgbClr val="9AD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1200" cap="none" spc="0" normalizeH="0" baseline="0" noProof="0" dirty="0">
                <a:ln>
                  <a:noFill/>
                </a:ln>
                <a:solidFill>
                  <a:srgbClr val="001F7A"/>
                </a:solidFill>
                <a:effectLst/>
                <a:uLnTx/>
                <a:uFillTx/>
                <a:latin typeface="Segoe UI" panose="020B0502040204020203" pitchFamily="34" charset="0"/>
                <a:ea typeface="+mn-ea"/>
                <a:cs typeface="Segoe UI" panose="020B0502040204020203" pitchFamily="34" charset="0"/>
              </a:rPr>
              <a:t>ינואר 2026 גיליון 123</a:t>
            </a:r>
            <a:endParaRPr kumimoji="0" lang="x-none" sz="1600" b="1" i="0" u="none" strike="noStrike" kern="1200" cap="none" spc="0" normalizeH="0" baseline="0" noProof="0" dirty="0">
              <a:ln>
                <a:noFill/>
              </a:ln>
              <a:solidFill>
                <a:srgbClr val="001F7A"/>
              </a:solidFill>
              <a:effectLst/>
              <a:uLnTx/>
              <a:uFillTx/>
              <a:latin typeface="Segoe UI" panose="020B0502040204020203" pitchFamily="34" charset="0"/>
              <a:ea typeface="+mn-ea"/>
              <a:cs typeface="Segoe UI" panose="020B0502040204020203" pitchFamily="34" charset="0"/>
            </a:endParaRPr>
          </a:p>
        </p:txBody>
      </p:sp>
      <p:sp>
        <p:nvSpPr>
          <p:cNvPr id="3" name="TextBox 15">
            <a:extLst>
              <a:ext uri="{FF2B5EF4-FFF2-40B4-BE49-F238E27FC236}">
                <a16:creationId xmlns:a16="http://schemas.microsoft.com/office/drawing/2014/main" id="{C1533EB6-16CA-0E4B-6CF6-9EAAFC851A42}"/>
              </a:ext>
            </a:extLst>
          </p:cNvPr>
          <p:cNvSpPr txBox="1"/>
          <p:nvPr/>
        </p:nvSpPr>
        <p:spPr>
          <a:xfrm>
            <a:off x="3339502" y="1046660"/>
            <a:ext cx="3475571"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1200" cap="none" spc="30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 </a:t>
            </a:r>
          </a:p>
        </p:txBody>
      </p:sp>
      <p:sp>
        <p:nvSpPr>
          <p:cNvPr id="12" name="מקבילית 11">
            <a:extLst>
              <a:ext uri="{FF2B5EF4-FFF2-40B4-BE49-F238E27FC236}">
                <a16:creationId xmlns:a16="http://schemas.microsoft.com/office/drawing/2014/main" id="{167B6473-2ACE-2B60-5E6A-D8296BD2A5E9}"/>
              </a:ext>
              <a:ext uri="{C183D7F6-B498-43B3-948B-1728B52AA6E4}">
                <adec:decorative xmlns:adec="http://schemas.microsoft.com/office/drawing/2017/decorative" val="1"/>
              </a:ext>
            </a:extLst>
          </p:cNvPr>
          <p:cNvSpPr/>
          <p:nvPr/>
        </p:nvSpPr>
        <p:spPr>
          <a:xfrm>
            <a:off x="3916525" y="1087493"/>
            <a:ext cx="3475570" cy="334900"/>
          </a:xfrm>
          <a:prstGeom prst="parallelogram">
            <a:avLst>
              <a:gd name="adj" fmla="val 7438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Segoe UI" panose="020B0502040204020203" pitchFamily="34" charset="0"/>
            </a:endParaRPr>
          </a:p>
        </p:txBody>
      </p:sp>
      <p:sp>
        <p:nvSpPr>
          <p:cNvPr id="14" name="תיבת טקסט 13">
            <a:extLst>
              <a:ext uri="{FF2B5EF4-FFF2-40B4-BE49-F238E27FC236}">
                <a16:creationId xmlns:a16="http://schemas.microsoft.com/office/drawing/2014/main" id="{D013539F-16C4-9C86-1BA2-26E50D4D517E}"/>
              </a:ext>
            </a:extLst>
          </p:cNvPr>
          <p:cNvSpPr txBox="1"/>
          <p:nvPr/>
        </p:nvSpPr>
        <p:spPr>
          <a:xfrm>
            <a:off x="3763809" y="960831"/>
            <a:ext cx="3004694" cy="471830"/>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kumimoji="0" lang="he-IL"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panose="020B0502040204020203" pitchFamily="34" charset="0"/>
                <a:ea typeface="+mn-ea"/>
                <a:cs typeface="Segoe UI" panose="020B0502040204020203" pitchFamily="34" charset="0"/>
              </a:rPr>
              <a:t>טניס שולחן</a:t>
            </a:r>
          </a:p>
        </p:txBody>
      </p:sp>
      <p:pic>
        <p:nvPicPr>
          <p:cNvPr id="16" name="תמונה 15">
            <a:extLst>
              <a:ext uri="{FF2B5EF4-FFF2-40B4-BE49-F238E27FC236}">
                <a16:creationId xmlns:a16="http://schemas.microsoft.com/office/drawing/2014/main" id="{92F0B871-B7CB-30C8-A2C0-07A5D506742C}"/>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39836" y="8544252"/>
            <a:ext cx="3657917" cy="1950889"/>
          </a:xfrm>
          <a:prstGeom prst="rect">
            <a:avLst/>
          </a:prstGeom>
        </p:spPr>
      </p:pic>
      <p:sp>
        <p:nvSpPr>
          <p:cNvPr id="2" name="כותרת 1">
            <a:extLst>
              <a:ext uri="{FF2B5EF4-FFF2-40B4-BE49-F238E27FC236}">
                <a16:creationId xmlns:a16="http://schemas.microsoft.com/office/drawing/2014/main" id="{789A79A1-C0D3-F49E-0831-D429906478A4}"/>
              </a:ext>
            </a:extLst>
          </p:cNvPr>
          <p:cNvSpPr>
            <a:spLocks noGrp="1"/>
          </p:cNvSpPr>
          <p:nvPr>
            <p:ph type="title"/>
          </p:nvPr>
        </p:nvSpPr>
        <p:spPr>
          <a:xfrm>
            <a:off x="471488" y="-1914702"/>
            <a:ext cx="5915025" cy="1914702"/>
          </a:xfrm>
        </p:spPr>
        <p:txBody>
          <a:bodyPr vert="horz" lIns="91440" tIns="45720" rIns="91440" bIns="45720" rtlCol="0" anchor="b">
            <a:normAutofit/>
          </a:bodyPr>
          <a:lstStyle/>
          <a:p>
            <a:r>
              <a:rPr lang="he-IL" dirty="0"/>
              <a:t>בארץ</a:t>
            </a:r>
          </a:p>
        </p:txBody>
      </p:sp>
      <p:sp>
        <p:nvSpPr>
          <p:cNvPr id="8" name="מלבן 7">
            <a:extLst>
              <a:ext uri="{FF2B5EF4-FFF2-40B4-BE49-F238E27FC236}">
                <a16:creationId xmlns:a16="http://schemas.microsoft.com/office/drawing/2014/main" id="{0D3AD2F1-64D9-74AA-BF82-D6652B43E18F}"/>
              </a:ext>
            </a:extLst>
          </p:cNvPr>
          <p:cNvSpPr/>
          <p:nvPr/>
        </p:nvSpPr>
        <p:spPr>
          <a:xfrm>
            <a:off x="14991" y="130629"/>
            <a:ext cx="1349352" cy="5774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18" name="תמונה 17">
            <a:extLst>
              <a:ext uri="{FF2B5EF4-FFF2-40B4-BE49-F238E27FC236}">
                <a16:creationId xmlns:a16="http://schemas.microsoft.com/office/drawing/2014/main" id="{4A2DA628-E401-E98A-26DA-20B8047A1C1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228" y="351686"/>
            <a:ext cx="1312133" cy="335713"/>
          </a:xfrm>
          <a:prstGeom prst="rect">
            <a:avLst/>
          </a:prstGeom>
        </p:spPr>
      </p:pic>
      <p:sp>
        <p:nvSpPr>
          <p:cNvPr id="10" name="מלבן 9">
            <a:extLst>
              <a:ext uri="{FF2B5EF4-FFF2-40B4-BE49-F238E27FC236}">
                <a16:creationId xmlns:a16="http://schemas.microsoft.com/office/drawing/2014/main" id="{BADE8E0D-ED0D-03E8-EBAA-5F3753F563B0}"/>
              </a:ext>
            </a:extLst>
          </p:cNvPr>
          <p:cNvSpPr/>
          <p:nvPr/>
        </p:nvSpPr>
        <p:spPr>
          <a:xfrm>
            <a:off x="219188" y="182880"/>
            <a:ext cx="1163313" cy="5736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7" name="תמונה 16" descr="תמונה שמכילה טקסט, גופן, גרפיקה, לוגו&#10;&#10;תוכן שנוצר על-ידי בינה מלאכותית עשוי להיות שגוי.">
            <a:extLst>
              <a:ext uri="{FF2B5EF4-FFF2-40B4-BE49-F238E27FC236}">
                <a16:creationId xmlns:a16="http://schemas.microsoft.com/office/drawing/2014/main" id="{1CAFC931-9178-E7F6-A665-62E03335D13D}"/>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92600" y="409695"/>
            <a:ext cx="1277469" cy="239188"/>
          </a:xfrm>
          <a:prstGeom prst="rect">
            <a:avLst/>
          </a:prstGeom>
        </p:spPr>
      </p:pic>
      <p:sp>
        <p:nvSpPr>
          <p:cNvPr id="20" name="תיבת טקסט 19">
            <a:extLst>
              <a:ext uri="{FF2B5EF4-FFF2-40B4-BE49-F238E27FC236}">
                <a16:creationId xmlns:a16="http://schemas.microsoft.com/office/drawing/2014/main" id="{3CA8C244-1199-05A0-721B-2C1E908B5A9D}"/>
              </a:ext>
            </a:extLst>
          </p:cNvPr>
          <p:cNvSpPr txBox="1"/>
          <p:nvPr/>
        </p:nvSpPr>
        <p:spPr>
          <a:xfrm>
            <a:off x="3452105" y="1496325"/>
            <a:ext cx="3376571" cy="4904420"/>
          </a:xfrm>
          <a:prstGeom prst="rect">
            <a:avLst/>
          </a:prstGeom>
          <a:noFill/>
        </p:spPr>
        <p:txBody>
          <a:bodyPr wrap="square">
            <a:spAutoFit/>
          </a:bodyPr>
          <a:lstStyle/>
          <a:p>
            <a:pPr marL="0" marR="0" lvl="0" indent="0" algn="just" defTabSz="914400" rtl="1" eaLnBrk="1" fontAlgn="auto" latinLnBrk="0" hangingPunct="1">
              <a:lnSpc>
                <a:spcPts val="2100"/>
              </a:lnSpc>
              <a:spcBef>
                <a:spcPts val="0"/>
              </a:spcBef>
              <a:spcAft>
                <a:spcPts val="0"/>
              </a:spcAft>
              <a:buClrTx/>
              <a:buSzTx/>
              <a:buFontTx/>
              <a:buNone/>
              <a:tabLst/>
              <a:defRPr/>
            </a:pP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השתלמות לדור הצעיר</a:t>
            </a:r>
          </a:p>
          <a:p>
            <a:pPr marL="0" marR="0" lvl="0" indent="0" algn="just" defTabSz="914400" rtl="1" eaLnBrk="1" fontAlgn="auto" latinLnBrk="0" hangingPunct="1">
              <a:lnSpc>
                <a:spcPts val="2100"/>
              </a:lnSpc>
              <a:spcBef>
                <a:spcPts val="0"/>
              </a:spcBef>
              <a:spcAft>
                <a:spcPts val="0"/>
              </a:spcAft>
              <a:buClrTx/>
              <a:buSzTx/>
              <a:buFontTx/>
              <a:buNone/>
              <a:tabLst/>
              <a:defRPr/>
            </a:pP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החודש התקיים אימון ילדים הישגיים במועדון ספיבק איל"ן רמת גן  עם מאמן אורח קרואטי  </a:t>
            </a:r>
            <a:r>
              <a:rPr kumimoji="0" lang="en-US" sz="1100" b="1"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Dekic</a:t>
            </a:r>
            <a:r>
              <a:rPr kumimoji="0" lang="en-US"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Bogdan</a:t>
            </a: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אחד המאמנים המובילים בעולם בטניס שולחן </a:t>
            </a:r>
            <a:r>
              <a:rPr kumimoji="0" lang="he-IL" sz="1100"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פראלימ</a:t>
            </a:r>
            <a:r>
              <a:rPr lang="he-IL" sz="1100" dirty="0">
                <a:solidFill>
                  <a:srgbClr val="002060"/>
                </a:solidFill>
                <a:latin typeface="Segoe UI" panose="020B0502040204020203" pitchFamily="34" charset="0"/>
                <a:cs typeface="Segoe UI" panose="020B0502040204020203" pitchFamily="34" charset="0"/>
              </a:rPr>
              <a:t>פי. המאמן </a:t>
            </a:r>
            <a:r>
              <a:rPr lang="he-IL" sz="1100" b="1" dirty="0">
                <a:solidFill>
                  <a:srgbClr val="002060"/>
                </a:solidFill>
                <a:latin typeface="Segoe UI" panose="020B0502040204020203" pitchFamily="34" charset="0"/>
                <a:cs typeface="Segoe UI" panose="020B0502040204020203" pitchFamily="34" charset="0"/>
              </a:rPr>
              <a:t>עידן לוי </a:t>
            </a:r>
            <a:r>
              <a:rPr lang="he-IL" sz="1100" dirty="0">
                <a:solidFill>
                  <a:srgbClr val="002060"/>
                </a:solidFill>
                <a:latin typeface="Segoe UI" panose="020B0502040204020203" pitchFamily="34" charset="0"/>
                <a:cs typeface="Segoe UI" panose="020B0502040204020203" pitchFamily="34" charset="0"/>
              </a:rPr>
              <a:t>שארגן את ההשתלמות שיתף: "</a:t>
            </a: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האימון התנהל ברמה גבוה מאוד התחלנו בחימום ומשם עברנו לתרגילי קואורדינציה ואחרי שהילדים היו מוכנים עלינו לשולחן. המאמן הציג תרגילי חימום ובזמן שהילדים התחממו הוא בנה והתאים את שאר האימון לפי הרמה לכל שחקן , הוא עבר שחקן, שחקן ביסודיות ובסבלנות תיקן ועזר לכל אחד מהילדים! בסוף האימון הוא עשה להם מתיחות ושחרור. הילדים עבדו יפה מאוד והיו מחויבים לאימון, שאלו שאלות וקבלו עצות, הרבה שיעורי בית ונשארו עם טעם של עוד.</a:t>
            </a:r>
          </a:p>
          <a:p>
            <a:pPr lvl="0" algn="just">
              <a:lnSpc>
                <a:spcPts val="2100"/>
              </a:lnSpc>
              <a:defRPr/>
            </a:pPr>
            <a:r>
              <a:rPr lang="he-IL" sz="1100" dirty="0">
                <a:solidFill>
                  <a:srgbClr val="002060"/>
                </a:solidFill>
                <a:latin typeface="Segoe UI" panose="020B0502040204020203" pitchFamily="34" charset="0"/>
                <a:cs typeface="Segoe UI" panose="020B0502040204020203" pitchFamily="34" charset="0"/>
              </a:rPr>
              <a:t>חשוב לציין שכל הילדים הגיעו לאימון עם המאמנים שלהם שעזרו ותמכו באימון. </a:t>
            </a:r>
          </a:p>
          <a:p>
            <a:pPr lvl="0" algn="just">
              <a:lnSpc>
                <a:spcPts val="2100"/>
              </a:lnSpc>
              <a:defRPr/>
            </a:pPr>
            <a:endPar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p:txBody>
      </p:sp>
      <p:sp>
        <p:nvSpPr>
          <p:cNvPr id="11" name="תיבת טקסט 10">
            <a:extLst>
              <a:ext uri="{FF2B5EF4-FFF2-40B4-BE49-F238E27FC236}">
                <a16:creationId xmlns:a16="http://schemas.microsoft.com/office/drawing/2014/main" id="{B1139E18-7766-CF3A-E540-58BB57CD4F25}"/>
              </a:ext>
            </a:extLst>
          </p:cNvPr>
          <p:cNvSpPr txBox="1"/>
          <p:nvPr/>
        </p:nvSpPr>
        <p:spPr>
          <a:xfrm>
            <a:off x="-71438" y="1957860"/>
            <a:ext cx="3500438" cy="307777"/>
          </a:xfrm>
          <a:prstGeom prst="rect">
            <a:avLst/>
          </a:prstGeom>
          <a:solidFill>
            <a:srgbClr val="00B0F0">
              <a:alpha val="58000"/>
            </a:srgbClr>
          </a:solidFill>
        </p:spPr>
        <p:txBody>
          <a:bodyPr wrap="square" lIns="0" rIns="0" rtlCol="0">
            <a:spAutoFit/>
          </a:bodyPr>
          <a:lstStyle/>
          <a:p>
            <a:r>
              <a:rPr lang="he-IL" sz="1400" b="1" dirty="0">
                <a:solidFill>
                  <a:srgbClr val="002060"/>
                </a:solidFill>
                <a:latin typeface="Calibri" panose="020F0502020204030204" pitchFamily="34" charset="0"/>
                <a:cs typeface="Calibri" panose="020F0502020204030204" pitchFamily="34" charset="0"/>
              </a:rPr>
              <a:t>קרן אור קיסריה </a:t>
            </a:r>
            <a:r>
              <a:rPr lang="he-IL" sz="1400" dirty="0">
                <a:solidFill>
                  <a:srgbClr val="002060"/>
                </a:solidFill>
                <a:latin typeface="Calibri" panose="020F0502020204030204" pitchFamily="34" charset="0"/>
                <a:cs typeface="Calibri" panose="020F0502020204030204" pitchFamily="34" charset="0"/>
              </a:rPr>
              <a:t>שותפים לקידום הספורט הפראלימפי</a:t>
            </a:r>
            <a:endParaRPr lang="x-none" sz="1400" dirty="0">
              <a:solidFill>
                <a:srgbClr val="002060"/>
              </a:solidFill>
              <a:latin typeface="Calibri" panose="020F0502020204030204" pitchFamily="34" charset="0"/>
              <a:cs typeface="Calibri" panose="020F0502020204030204" pitchFamily="34" charset="0"/>
            </a:endParaRPr>
          </a:p>
        </p:txBody>
      </p:sp>
      <p:pic>
        <p:nvPicPr>
          <p:cNvPr id="19" name="תמונה 18" descr="תמונה שמכילה גרפיקה, גופן, עיצוב גרפי, כחול חשמלי&#10;&#10;תוכן שנוצר על-ידי בינה מלאכותית עשוי להיות שגוי.">
            <a:extLst>
              <a:ext uri="{FF2B5EF4-FFF2-40B4-BE49-F238E27FC236}">
                <a16:creationId xmlns:a16="http://schemas.microsoft.com/office/drawing/2014/main" id="{87EF2043-D4B1-E05B-1CA4-BB2D48D9598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41813" y="1230857"/>
            <a:ext cx="1210655" cy="615196"/>
          </a:xfrm>
          <a:prstGeom prst="rect">
            <a:avLst/>
          </a:prstGeom>
        </p:spPr>
      </p:pic>
      <p:pic>
        <p:nvPicPr>
          <p:cNvPr id="29" name="תמונה 28" descr="ספורטאי על כיסא גלגלים משחק טניס שולחן">
            <a:extLst>
              <a:ext uri="{FF2B5EF4-FFF2-40B4-BE49-F238E27FC236}">
                <a16:creationId xmlns:a16="http://schemas.microsoft.com/office/drawing/2014/main" id="{BAA38CA8-90D9-E6F2-A540-0944DEBC452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3104" y="2738004"/>
            <a:ext cx="3429000" cy="2286000"/>
          </a:xfrm>
          <a:prstGeom prst="rect">
            <a:avLst/>
          </a:prstGeom>
        </p:spPr>
      </p:pic>
      <p:pic>
        <p:nvPicPr>
          <p:cNvPr id="31" name="תמונה 30" descr="ילש משחק טניס שולחן">
            <a:extLst>
              <a:ext uri="{FF2B5EF4-FFF2-40B4-BE49-F238E27FC236}">
                <a16:creationId xmlns:a16="http://schemas.microsoft.com/office/drawing/2014/main" id="{C693A39A-7D5C-5BB2-34BE-6A64AFB235E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0629" y="7095374"/>
            <a:ext cx="3378371" cy="2364860"/>
          </a:xfrm>
          <a:prstGeom prst="rect">
            <a:avLst/>
          </a:prstGeom>
        </p:spPr>
      </p:pic>
      <p:pic>
        <p:nvPicPr>
          <p:cNvPr id="33" name="תמונה 32" descr="נער משחק טניס שולחן">
            <a:extLst>
              <a:ext uri="{FF2B5EF4-FFF2-40B4-BE49-F238E27FC236}">
                <a16:creationId xmlns:a16="http://schemas.microsoft.com/office/drawing/2014/main" id="{5DA4D0D7-303D-5996-9AC0-31C2E50FCA6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1553" y="5060950"/>
            <a:ext cx="3428999" cy="2004495"/>
          </a:xfrm>
          <a:prstGeom prst="rect">
            <a:avLst/>
          </a:prstGeom>
        </p:spPr>
      </p:pic>
    </p:spTree>
    <p:extLst>
      <p:ext uri="{BB962C8B-B14F-4D97-AF65-F5344CB8AC3E}">
        <p14:creationId xmlns:p14="http://schemas.microsoft.com/office/powerpoint/2010/main" val="4162325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DF4FC-D43B-917D-F3A0-217517A9A49B}"/>
            </a:ext>
          </a:extLst>
        </p:cNvPr>
        <p:cNvGrpSpPr/>
        <p:nvPr/>
      </p:nvGrpSpPr>
      <p:grpSpPr>
        <a:xfrm>
          <a:off x="0" y="0"/>
          <a:ext cx="0" cy="0"/>
          <a:chOff x="0" y="0"/>
          <a:chExt cx="0" cy="0"/>
        </a:xfrm>
      </p:grpSpPr>
      <p:pic>
        <p:nvPicPr>
          <p:cNvPr id="15" name="תמונה 14">
            <a:extLst>
              <a:ext uri="{FF2B5EF4-FFF2-40B4-BE49-F238E27FC236}">
                <a16:creationId xmlns:a16="http://schemas.microsoft.com/office/drawing/2014/main" id="{227F81AD-1720-3A9D-CECE-01B85221886E}"/>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535" y="9250"/>
            <a:ext cx="6858000" cy="1458942"/>
          </a:xfrm>
          <a:prstGeom prst="rect">
            <a:avLst/>
          </a:prstGeom>
        </p:spPr>
      </p:pic>
      <p:sp>
        <p:nvSpPr>
          <p:cNvPr id="5" name="TextBox 4">
            <a:extLst>
              <a:ext uri="{FF2B5EF4-FFF2-40B4-BE49-F238E27FC236}">
                <a16:creationId xmlns:a16="http://schemas.microsoft.com/office/drawing/2014/main" id="{5AA71A46-AE0D-69D1-6D71-4A73001EFCB8}"/>
              </a:ext>
            </a:extLst>
          </p:cNvPr>
          <p:cNvSpPr txBox="1"/>
          <p:nvPr/>
        </p:nvSpPr>
        <p:spPr>
          <a:xfrm>
            <a:off x="2580724" y="371959"/>
            <a:ext cx="4230705" cy="523220"/>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rPr>
              <a:t>22 בארץ </a:t>
            </a:r>
          </a:p>
        </p:txBody>
      </p:sp>
      <p:sp>
        <p:nvSpPr>
          <p:cNvPr id="7" name="TextBox 15">
            <a:extLst>
              <a:ext uri="{FF2B5EF4-FFF2-40B4-BE49-F238E27FC236}">
                <a16:creationId xmlns:a16="http://schemas.microsoft.com/office/drawing/2014/main" id="{27045F6A-005A-4927-5112-F28E31F9E04C}"/>
              </a:ext>
            </a:extLst>
          </p:cNvPr>
          <p:cNvSpPr txBox="1"/>
          <p:nvPr/>
        </p:nvSpPr>
        <p:spPr>
          <a:xfrm>
            <a:off x="3382429" y="1110324"/>
            <a:ext cx="3475571"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1200" cap="none" spc="30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 </a:t>
            </a:r>
          </a:p>
        </p:txBody>
      </p:sp>
      <p:sp>
        <p:nvSpPr>
          <p:cNvPr id="13" name="מקבילית 12">
            <a:extLst>
              <a:ext uri="{FF2B5EF4-FFF2-40B4-BE49-F238E27FC236}">
                <a16:creationId xmlns:a16="http://schemas.microsoft.com/office/drawing/2014/main" id="{61FD4D98-B3B4-E699-1BCF-5E3E804D98E1}"/>
              </a:ext>
            </a:extLst>
          </p:cNvPr>
          <p:cNvSpPr/>
          <p:nvPr/>
        </p:nvSpPr>
        <p:spPr>
          <a:xfrm>
            <a:off x="14991" y="9531705"/>
            <a:ext cx="4197245" cy="390592"/>
          </a:xfrm>
          <a:prstGeom prst="parallelogram">
            <a:avLst>
              <a:gd name="adj" fmla="val 49635"/>
            </a:avLst>
          </a:prstGeom>
          <a:solidFill>
            <a:srgbClr val="9AD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1200" cap="none" spc="0" normalizeH="0" baseline="0" noProof="0" dirty="0">
                <a:ln>
                  <a:noFill/>
                </a:ln>
                <a:solidFill>
                  <a:srgbClr val="001F7A"/>
                </a:solidFill>
                <a:effectLst/>
                <a:uLnTx/>
                <a:uFillTx/>
                <a:latin typeface="Segoe UI" panose="020B0502040204020203" pitchFamily="34" charset="0"/>
                <a:ea typeface="+mn-ea"/>
                <a:cs typeface="Segoe UI" panose="020B0502040204020203" pitchFamily="34" charset="0"/>
              </a:rPr>
              <a:t>ינואר 2026 גיליון 123</a:t>
            </a:r>
            <a:endParaRPr kumimoji="0" lang="x-none" sz="1600" b="1" i="0" u="none" strike="noStrike" kern="1200" cap="none" spc="0" normalizeH="0" baseline="0" noProof="0" dirty="0">
              <a:ln>
                <a:noFill/>
              </a:ln>
              <a:solidFill>
                <a:srgbClr val="001F7A"/>
              </a:solidFill>
              <a:effectLst/>
              <a:uLnTx/>
              <a:uFillTx/>
              <a:latin typeface="Segoe UI" panose="020B0502040204020203" pitchFamily="34" charset="0"/>
              <a:ea typeface="+mn-ea"/>
              <a:cs typeface="Segoe UI" panose="020B0502040204020203" pitchFamily="34" charset="0"/>
            </a:endParaRPr>
          </a:p>
        </p:txBody>
      </p:sp>
      <p:sp>
        <p:nvSpPr>
          <p:cNvPr id="3" name="TextBox 15">
            <a:extLst>
              <a:ext uri="{FF2B5EF4-FFF2-40B4-BE49-F238E27FC236}">
                <a16:creationId xmlns:a16="http://schemas.microsoft.com/office/drawing/2014/main" id="{D7C84B39-9AC4-3A5A-F468-36D96A803897}"/>
              </a:ext>
            </a:extLst>
          </p:cNvPr>
          <p:cNvSpPr txBox="1"/>
          <p:nvPr/>
        </p:nvSpPr>
        <p:spPr>
          <a:xfrm>
            <a:off x="3339502" y="1046660"/>
            <a:ext cx="3475571"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1200" cap="none" spc="30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 </a:t>
            </a:r>
          </a:p>
        </p:txBody>
      </p:sp>
      <p:sp>
        <p:nvSpPr>
          <p:cNvPr id="12" name="מקבילית 11">
            <a:extLst>
              <a:ext uri="{FF2B5EF4-FFF2-40B4-BE49-F238E27FC236}">
                <a16:creationId xmlns:a16="http://schemas.microsoft.com/office/drawing/2014/main" id="{92FDA626-ECD8-1A50-991A-E3454511A56D}"/>
              </a:ext>
              <a:ext uri="{C183D7F6-B498-43B3-948B-1728B52AA6E4}">
                <adec:decorative xmlns:adec="http://schemas.microsoft.com/office/drawing/2017/decorative" val="1"/>
              </a:ext>
            </a:extLst>
          </p:cNvPr>
          <p:cNvSpPr/>
          <p:nvPr/>
        </p:nvSpPr>
        <p:spPr>
          <a:xfrm>
            <a:off x="3916525" y="1087493"/>
            <a:ext cx="3475570" cy="334900"/>
          </a:xfrm>
          <a:prstGeom prst="parallelogram">
            <a:avLst>
              <a:gd name="adj" fmla="val 7438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Segoe UI" panose="020B0502040204020203" pitchFamily="34" charset="0"/>
            </a:endParaRPr>
          </a:p>
        </p:txBody>
      </p:sp>
      <p:sp>
        <p:nvSpPr>
          <p:cNvPr id="14" name="תיבת טקסט 13">
            <a:extLst>
              <a:ext uri="{FF2B5EF4-FFF2-40B4-BE49-F238E27FC236}">
                <a16:creationId xmlns:a16="http://schemas.microsoft.com/office/drawing/2014/main" id="{D1A70786-06FE-EEB3-2C87-F953C951DBF8}"/>
              </a:ext>
            </a:extLst>
          </p:cNvPr>
          <p:cNvSpPr txBox="1"/>
          <p:nvPr/>
        </p:nvSpPr>
        <p:spPr>
          <a:xfrm>
            <a:off x="3763809" y="960831"/>
            <a:ext cx="3004694" cy="471830"/>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kumimoji="0" lang="he-IL"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panose="020B0502040204020203" pitchFamily="34" charset="0"/>
                <a:ea typeface="+mn-ea"/>
                <a:cs typeface="Segoe UI" panose="020B0502040204020203" pitchFamily="34" charset="0"/>
              </a:rPr>
              <a:t>בוצ'ה</a:t>
            </a:r>
          </a:p>
        </p:txBody>
      </p:sp>
      <p:pic>
        <p:nvPicPr>
          <p:cNvPr id="16" name="תמונה 15">
            <a:extLst>
              <a:ext uri="{FF2B5EF4-FFF2-40B4-BE49-F238E27FC236}">
                <a16:creationId xmlns:a16="http://schemas.microsoft.com/office/drawing/2014/main" id="{C12DD6B1-CA9C-85B0-762E-F867B1CE97B2}"/>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39836" y="8544252"/>
            <a:ext cx="3657917" cy="1950889"/>
          </a:xfrm>
          <a:prstGeom prst="rect">
            <a:avLst/>
          </a:prstGeom>
        </p:spPr>
      </p:pic>
      <p:sp>
        <p:nvSpPr>
          <p:cNvPr id="2" name="כותרת 1">
            <a:extLst>
              <a:ext uri="{FF2B5EF4-FFF2-40B4-BE49-F238E27FC236}">
                <a16:creationId xmlns:a16="http://schemas.microsoft.com/office/drawing/2014/main" id="{AE870A91-C238-78D9-387B-0FD8909E7FDF}"/>
              </a:ext>
            </a:extLst>
          </p:cNvPr>
          <p:cNvSpPr>
            <a:spLocks noGrp="1"/>
          </p:cNvSpPr>
          <p:nvPr>
            <p:ph type="title"/>
          </p:nvPr>
        </p:nvSpPr>
        <p:spPr>
          <a:xfrm>
            <a:off x="471488" y="-1914702"/>
            <a:ext cx="5915025" cy="1914702"/>
          </a:xfrm>
        </p:spPr>
        <p:txBody>
          <a:bodyPr vert="horz" lIns="91440" tIns="45720" rIns="91440" bIns="45720" rtlCol="0" anchor="b">
            <a:normAutofit/>
          </a:bodyPr>
          <a:lstStyle/>
          <a:p>
            <a:r>
              <a:rPr lang="he-IL" dirty="0"/>
              <a:t>בארץ</a:t>
            </a:r>
          </a:p>
        </p:txBody>
      </p:sp>
      <p:sp>
        <p:nvSpPr>
          <p:cNvPr id="4" name="תיבת טקסט 3">
            <a:extLst>
              <a:ext uri="{FF2B5EF4-FFF2-40B4-BE49-F238E27FC236}">
                <a16:creationId xmlns:a16="http://schemas.microsoft.com/office/drawing/2014/main" id="{4EAE9A72-722A-69A8-F267-D674E2527C21}"/>
              </a:ext>
            </a:extLst>
          </p:cNvPr>
          <p:cNvSpPr txBox="1"/>
          <p:nvPr/>
        </p:nvSpPr>
        <p:spPr>
          <a:xfrm>
            <a:off x="3468769" y="1486057"/>
            <a:ext cx="3396607" cy="7615226"/>
          </a:xfrm>
          <a:prstGeom prst="rect">
            <a:avLst/>
          </a:prstGeom>
          <a:noFill/>
        </p:spPr>
        <p:txBody>
          <a:bodyPr wrap="square">
            <a:spAutoFit/>
          </a:bodyPr>
          <a:lstStyle/>
          <a:p>
            <a:pPr marL="0" marR="0" lvl="0" indent="0" algn="just" defTabSz="914400" rtl="1" eaLnBrk="1" fontAlgn="auto" latinLnBrk="0" hangingPunct="1">
              <a:lnSpc>
                <a:spcPts val="1900"/>
              </a:lnSpc>
              <a:spcBef>
                <a:spcPts val="0"/>
              </a:spcBef>
              <a:spcAft>
                <a:spcPts val="0"/>
              </a:spcAft>
              <a:buClrTx/>
              <a:buSzTx/>
              <a:buFontTx/>
              <a:buNone/>
              <a:tabLst/>
              <a:defRPr/>
            </a:pP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טורניר עקיבא</a:t>
            </a:r>
          </a:p>
          <a:p>
            <a:pPr marL="0" marR="0" lvl="0" indent="0" algn="just" defTabSz="914400" rtl="1" eaLnBrk="1" fontAlgn="auto" latinLnBrk="0" hangingPunct="1">
              <a:lnSpc>
                <a:spcPts val="1900"/>
              </a:lnSpc>
              <a:spcBef>
                <a:spcPts val="0"/>
              </a:spcBef>
              <a:spcAft>
                <a:spcPts val="0"/>
              </a:spcAft>
              <a:buClrTx/>
              <a:buSzTx/>
              <a:buFontTx/>
              <a:buNone/>
              <a:tabLst/>
              <a:defRPr/>
            </a:pP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החודש התקיים באיל"ן חיפה, טורניר הבוצ'ה  השנתי על שם עקיבא פרבר ז"ל שהיה אלוף ישראל בזוגות.</a:t>
            </a:r>
          </a:p>
          <a:p>
            <a:pPr marL="0" marR="0" lvl="0" indent="0" algn="just" defTabSz="914400" rtl="1" eaLnBrk="1" fontAlgn="auto" latinLnBrk="0" hangingPunct="1">
              <a:lnSpc>
                <a:spcPts val="1900"/>
              </a:lnSpc>
              <a:spcBef>
                <a:spcPts val="0"/>
              </a:spcBef>
              <a:spcAft>
                <a:spcPts val="0"/>
              </a:spcAft>
              <a:buClrTx/>
              <a:buSzTx/>
              <a:buFontTx/>
              <a:buNone/>
              <a:tabLst/>
              <a:defRPr/>
            </a:pP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בשל צמיחת הענף, פוצלה התחרות ל2 חלקים. </a:t>
            </a:r>
          </a:p>
          <a:p>
            <a:pPr marL="0" marR="0" lvl="0" indent="0" algn="just" defTabSz="914400" rtl="1" eaLnBrk="1" fontAlgn="auto" latinLnBrk="0" hangingPunct="1">
              <a:lnSpc>
                <a:spcPts val="1900"/>
              </a:lnSpc>
              <a:spcBef>
                <a:spcPts val="0"/>
              </a:spcBef>
              <a:spcAft>
                <a:spcPts val="0"/>
              </a:spcAft>
              <a:buClrTx/>
              <a:buSzTx/>
              <a:buFontTx/>
              <a:buNone/>
              <a:tabLst/>
              <a:defRPr/>
            </a:pP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בחלק הראשון התחרו </a:t>
            </a:r>
            <a:r>
              <a:rPr kumimoji="0" lang="he-IL" sz="1050"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הקלאסים</a:t>
            </a: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 </a:t>
            </a:r>
            <a:r>
              <a:rPr kumimoji="0" lang="en-US"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BC4 </a:t>
            </a: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ו </a:t>
            </a:r>
            <a:r>
              <a:rPr kumimoji="0" lang="en-US"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BC5 </a:t>
            </a: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כאשר בחלק השני התחרו</a:t>
            </a:r>
            <a:r>
              <a:rPr kumimoji="0" lang="en-US"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BC1  </a:t>
            </a:r>
          </a:p>
          <a:p>
            <a:pPr marL="0" marR="0" lvl="0" indent="0" algn="just" defTabSz="914400" rtl="1" eaLnBrk="1" fontAlgn="auto" latinLnBrk="0" hangingPunct="1">
              <a:lnSpc>
                <a:spcPts val="1900"/>
              </a:lnSpc>
              <a:spcBef>
                <a:spcPts val="0"/>
              </a:spcBef>
              <a:spcAft>
                <a:spcPts val="0"/>
              </a:spcAft>
              <a:buClrTx/>
              <a:buSzTx/>
              <a:buFontTx/>
              <a:buNone/>
              <a:tabLst/>
              <a:defRPr/>
            </a:pP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הזוכים ב: </a:t>
            </a:r>
            <a:r>
              <a:rPr kumimoji="0" lang="en-US"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BC4 </a:t>
            </a:r>
          </a:p>
          <a:p>
            <a:pPr marL="0" marR="0" lvl="0" indent="0" algn="just" defTabSz="914400" rtl="1" eaLnBrk="1" fontAlgn="auto" latinLnBrk="0" hangingPunct="1">
              <a:lnSpc>
                <a:spcPts val="1900"/>
              </a:lnSpc>
              <a:spcBef>
                <a:spcPts val="0"/>
              </a:spcBef>
              <a:spcAft>
                <a:spcPts val="0"/>
              </a:spcAft>
              <a:buClrTx/>
              <a:buSzTx/>
              <a:buFontTx/>
              <a:buNone/>
              <a:tabLst/>
              <a:defRPr/>
            </a:pP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מקום 1 | </a:t>
            </a: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דניאל </a:t>
            </a:r>
            <a:r>
              <a:rPr kumimoji="0" lang="he-IL" sz="1050" b="1"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פיינשטיין</a:t>
            </a: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a:t>
            </a: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מספיבק איל"ן רמת גן </a:t>
            </a:r>
          </a:p>
          <a:p>
            <a:pPr marL="0" marR="0" lvl="0" indent="0" algn="just" defTabSz="914400" rtl="1" eaLnBrk="1" fontAlgn="auto" latinLnBrk="0" hangingPunct="1">
              <a:lnSpc>
                <a:spcPts val="1900"/>
              </a:lnSpc>
              <a:spcBef>
                <a:spcPts val="0"/>
              </a:spcBef>
              <a:spcAft>
                <a:spcPts val="0"/>
              </a:spcAft>
              <a:buClrTx/>
              <a:buSzTx/>
              <a:buFontTx/>
              <a:buNone/>
              <a:tabLst/>
              <a:defRPr/>
            </a:pP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מקום 2 | </a:t>
            </a: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שלומי מרדכי </a:t>
            </a: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מספורט נכים ראשון לציון</a:t>
            </a:r>
          </a:p>
          <a:p>
            <a:pPr marL="0" marR="0" lvl="0" indent="0" algn="just" defTabSz="914400" rtl="1" eaLnBrk="1" fontAlgn="auto" latinLnBrk="0" hangingPunct="1">
              <a:lnSpc>
                <a:spcPts val="1900"/>
              </a:lnSpc>
              <a:spcBef>
                <a:spcPts val="0"/>
              </a:spcBef>
              <a:spcAft>
                <a:spcPts val="0"/>
              </a:spcAft>
              <a:buClrTx/>
              <a:buSzTx/>
              <a:buFontTx/>
              <a:buNone/>
              <a:tabLst/>
              <a:defRPr/>
            </a:pP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מקום 3 | </a:t>
            </a: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אריאל </a:t>
            </a:r>
            <a:r>
              <a:rPr kumimoji="0" lang="he-IL" sz="1050" b="1"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וקסלר</a:t>
            </a: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a:t>
            </a: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מספיבק איל"ן רמת גן</a:t>
            </a:r>
          </a:p>
          <a:p>
            <a:pPr marL="0" marR="0" lvl="0" indent="0" algn="just" defTabSz="914400" rtl="1" eaLnBrk="1" fontAlgn="auto" latinLnBrk="0" hangingPunct="1">
              <a:lnSpc>
                <a:spcPts val="1900"/>
              </a:lnSpc>
              <a:spcBef>
                <a:spcPts val="0"/>
              </a:spcBef>
              <a:spcAft>
                <a:spcPts val="0"/>
              </a:spcAft>
              <a:buClrTx/>
              <a:buSzTx/>
              <a:buFontTx/>
              <a:buNone/>
              <a:tabLst/>
              <a:defRPr/>
            </a:pPr>
            <a:endPar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0" marR="0" lvl="0" indent="0" algn="just" defTabSz="914400" rtl="1" eaLnBrk="1" fontAlgn="auto" latinLnBrk="0" hangingPunct="1">
              <a:lnSpc>
                <a:spcPts val="1900"/>
              </a:lnSpc>
              <a:spcBef>
                <a:spcPts val="0"/>
              </a:spcBef>
              <a:spcAft>
                <a:spcPts val="0"/>
              </a:spcAft>
              <a:buClrTx/>
              <a:buSzTx/>
              <a:buFontTx/>
              <a:buNone/>
              <a:tabLst/>
              <a:defRPr/>
            </a:pP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הזוכים ב: </a:t>
            </a:r>
            <a:r>
              <a:rPr kumimoji="0" lang="en-US"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BC5 </a:t>
            </a:r>
          </a:p>
          <a:p>
            <a:pPr marL="0" marR="0" lvl="0" indent="0" algn="just" defTabSz="914400" rtl="1" eaLnBrk="1" fontAlgn="auto" latinLnBrk="0" hangingPunct="1">
              <a:lnSpc>
                <a:spcPts val="1900"/>
              </a:lnSpc>
              <a:spcBef>
                <a:spcPts val="0"/>
              </a:spcBef>
              <a:spcAft>
                <a:spcPts val="0"/>
              </a:spcAft>
              <a:buClrTx/>
              <a:buSzTx/>
              <a:buFontTx/>
              <a:buNone/>
              <a:tabLst/>
              <a:defRPr/>
            </a:pP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מקום 1 | </a:t>
            </a: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נינה לוי </a:t>
            </a: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מספיבק איל"ן רמת גן </a:t>
            </a:r>
          </a:p>
          <a:p>
            <a:pPr marL="0" marR="0" lvl="0" indent="0" algn="just" defTabSz="914400" rtl="1" eaLnBrk="1" fontAlgn="auto" latinLnBrk="0" hangingPunct="1">
              <a:lnSpc>
                <a:spcPts val="1900"/>
              </a:lnSpc>
              <a:spcBef>
                <a:spcPts val="0"/>
              </a:spcBef>
              <a:spcAft>
                <a:spcPts val="0"/>
              </a:spcAft>
              <a:buClrTx/>
              <a:buSzTx/>
              <a:buFontTx/>
              <a:buNone/>
              <a:tabLst/>
              <a:defRPr/>
            </a:pP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מקום 2 | </a:t>
            </a: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גבי ימיני </a:t>
            </a: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מספורט נכים ראשון לציון</a:t>
            </a:r>
          </a:p>
          <a:p>
            <a:pPr marL="0" marR="0" lvl="0" indent="0" algn="just" defTabSz="914400" rtl="1" eaLnBrk="1" fontAlgn="auto" latinLnBrk="0" hangingPunct="1">
              <a:lnSpc>
                <a:spcPts val="1900"/>
              </a:lnSpc>
              <a:spcBef>
                <a:spcPts val="0"/>
              </a:spcBef>
              <a:spcAft>
                <a:spcPts val="0"/>
              </a:spcAft>
              <a:buClrTx/>
              <a:buSzTx/>
              <a:buFontTx/>
              <a:buNone/>
              <a:tabLst/>
              <a:defRPr/>
            </a:pP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מקום 3 | </a:t>
            </a: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באסם </a:t>
            </a:r>
            <a:r>
              <a:rPr kumimoji="0" lang="he-IL" sz="1050" b="1"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אבואלהיגא</a:t>
            </a: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a:t>
            </a: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מאיל"ן חיפה</a:t>
            </a:r>
          </a:p>
          <a:p>
            <a:pPr marL="0" marR="0" lvl="0" indent="0" algn="just" defTabSz="914400" rtl="1" eaLnBrk="1" fontAlgn="auto" latinLnBrk="0" hangingPunct="1">
              <a:lnSpc>
                <a:spcPts val="1900"/>
              </a:lnSpc>
              <a:spcBef>
                <a:spcPts val="0"/>
              </a:spcBef>
              <a:spcAft>
                <a:spcPts val="0"/>
              </a:spcAft>
              <a:buClrTx/>
              <a:buSzTx/>
              <a:buFontTx/>
              <a:buNone/>
              <a:tabLst/>
              <a:defRPr/>
            </a:pPr>
            <a:endPar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0" marR="0" lvl="0" indent="0" algn="just" defTabSz="914400" rtl="1" eaLnBrk="1" fontAlgn="auto" latinLnBrk="0" hangingPunct="1">
              <a:lnSpc>
                <a:spcPts val="1900"/>
              </a:lnSpc>
              <a:spcBef>
                <a:spcPts val="0"/>
              </a:spcBef>
              <a:spcAft>
                <a:spcPts val="0"/>
              </a:spcAft>
              <a:buClrTx/>
              <a:buSzTx/>
              <a:buFontTx/>
              <a:buNone/>
              <a:tabLst/>
              <a:defRPr/>
            </a:pPr>
            <a:r>
              <a:rPr lang="he-IL" sz="1050" dirty="0">
                <a:solidFill>
                  <a:srgbClr val="002060"/>
                </a:solidFill>
                <a:latin typeface="Segoe UI" panose="020B0502040204020203" pitchFamily="34" charset="0"/>
                <a:cs typeface="Segoe UI" panose="020B0502040204020203" pitchFamily="34" charset="0"/>
              </a:rPr>
              <a:t>הזוכים ב: </a:t>
            </a:r>
            <a:r>
              <a:rPr lang="en-US" sz="1050" dirty="0">
                <a:solidFill>
                  <a:srgbClr val="002060"/>
                </a:solidFill>
                <a:latin typeface="Segoe UI" panose="020B0502040204020203" pitchFamily="34" charset="0"/>
                <a:cs typeface="Segoe UI" panose="020B0502040204020203" pitchFamily="34" charset="0"/>
              </a:rPr>
              <a:t>BC1</a:t>
            </a:r>
            <a:r>
              <a:rPr lang="he-IL" sz="1050" dirty="0">
                <a:solidFill>
                  <a:srgbClr val="002060"/>
                </a:solidFill>
                <a:latin typeface="Segoe UI" panose="020B0502040204020203" pitchFamily="34" charset="0"/>
                <a:cs typeface="Segoe UI" panose="020B0502040204020203" pitchFamily="34" charset="0"/>
              </a:rPr>
              <a:t> </a:t>
            </a:r>
          </a:p>
          <a:p>
            <a:pPr marL="0" marR="0" lvl="0" indent="0" algn="just" defTabSz="914400" rtl="1" eaLnBrk="1" fontAlgn="auto" latinLnBrk="0" hangingPunct="1">
              <a:lnSpc>
                <a:spcPts val="1900"/>
              </a:lnSpc>
              <a:spcBef>
                <a:spcPts val="0"/>
              </a:spcBef>
              <a:spcAft>
                <a:spcPts val="0"/>
              </a:spcAft>
              <a:buClrTx/>
              <a:buSzTx/>
              <a:buFontTx/>
              <a:buNone/>
              <a:tabLst/>
              <a:defRPr/>
            </a:pP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מקום 1 |  </a:t>
            </a: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סרגי </a:t>
            </a:r>
            <a:r>
              <a:rPr kumimoji="0" lang="he-IL" sz="1050" b="1"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בביאן</a:t>
            </a:r>
            <a:r>
              <a:rPr lang="he-IL" sz="1050" b="1" dirty="0">
                <a:solidFill>
                  <a:srgbClr val="002060"/>
                </a:solidFill>
                <a:latin typeface="Segoe UI" panose="020B0502040204020203" pitchFamily="34" charset="0"/>
                <a:cs typeface="Segoe UI" panose="020B0502040204020203" pitchFamily="34" charset="0"/>
              </a:rPr>
              <a:t> </a:t>
            </a:r>
            <a:r>
              <a:rPr lang="he-IL" sz="1050" dirty="0">
                <a:solidFill>
                  <a:srgbClr val="002060"/>
                </a:solidFill>
                <a:latin typeface="Segoe UI" panose="020B0502040204020203" pitchFamily="34" charset="0"/>
                <a:cs typeface="Segoe UI" panose="020B0502040204020203" pitchFamily="34" charset="0"/>
              </a:rPr>
              <a:t>מאיל"ן חיפה</a:t>
            </a:r>
            <a:endPar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lvl="0" algn="just">
              <a:lnSpc>
                <a:spcPts val="1900"/>
              </a:lnSpc>
              <a:defRPr/>
            </a:pPr>
            <a:r>
              <a:rPr lang="he-IL" sz="1050" dirty="0">
                <a:solidFill>
                  <a:srgbClr val="002060"/>
                </a:solidFill>
                <a:latin typeface="Segoe UI" panose="020B0502040204020203" pitchFamily="34" charset="0"/>
                <a:cs typeface="Segoe UI" panose="020B0502040204020203" pitchFamily="34" charset="0"/>
              </a:rPr>
              <a:t>מקום 2 | </a:t>
            </a:r>
            <a:r>
              <a:rPr lang="he-IL" sz="1050" b="1" dirty="0">
                <a:solidFill>
                  <a:srgbClr val="002060"/>
                </a:solidFill>
                <a:latin typeface="Segoe UI" panose="020B0502040204020203" pitchFamily="34" charset="0"/>
                <a:cs typeface="Segoe UI" panose="020B0502040204020203" pitchFamily="34" charset="0"/>
              </a:rPr>
              <a:t>ניקיטה פרוקופנקו </a:t>
            </a:r>
            <a:r>
              <a:rPr lang="he-IL" sz="1050" dirty="0">
                <a:solidFill>
                  <a:srgbClr val="002060"/>
                </a:solidFill>
                <a:latin typeface="Segoe UI" panose="020B0502040204020203" pitchFamily="34" charset="0"/>
                <a:cs typeface="Segoe UI" panose="020B0502040204020203" pitchFamily="34" charset="0"/>
              </a:rPr>
              <a:t>מאיל"ן חיפה</a:t>
            </a:r>
          </a:p>
          <a:p>
            <a:pPr lvl="0" algn="just">
              <a:lnSpc>
                <a:spcPts val="1900"/>
              </a:lnSpc>
              <a:defRPr/>
            </a:pP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מקום 3 </a:t>
            </a:r>
            <a:r>
              <a:rPr lang="he-IL" sz="1050" dirty="0">
                <a:solidFill>
                  <a:srgbClr val="002060"/>
                </a:solidFill>
                <a:latin typeface="Segoe UI" panose="020B0502040204020203" pitchFamily="34" charset="0"/>
                <a:cs typeface="Segoe UI" panose="020B0502040204020203" pitchFamily="34" charset="0"/>
              </a:rPr>
              <a:t>| </a:t>
            </a:r>
            <a:r>
              <a:rPr lang="he-IL" sz="1050" b="1" dirty="0">
                <a:solidFill>
                  <a:srgbClr val="002060"/>
                </a:solidFill>
                <a:latin typeface="Segoe UI" panose="020B0502040204020203" pitchFamily="34" charset="0"/>
                <a:cs typeface="Segoe UI" panose="020B0502040204020203" pitchFamily="34" charset="0"/>
              </a:rPr>
              <a:t>אוראל יעקוב </a:t>
            </a:r>
            <a:r>
              <a:rPr lang="he-IL" sz="1050" dirty="0">
                <a:solidFill>
                  <a:srgbClr val="002060"/>
                </a:solidFill>
                <a:latin typeface="Segoe UI" panose="020B0502040204020203" pitchFamily="34" charset="0"/>
                <a:cs typeface="Segoe UI" panose="020B0502040204020203" pitchFamily="34" charset="0"/>
              </a:rPr>
              <a:t>מאיל"ן חיפה</a:t>
            </a:r>
            <a:endPar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0" marR="0" lvl="0" indent="0" algn="just" defTabSz="914400" rtl="1" eaLnBrk="1" fontAlgn="auto" latinLnBrk="0" hangingPunct="1">
              <a:lnSpc>
                <a:spcPts val="1900"/>
              </a:lnSpc>
              <a:spcBef>
                <a:spcPts val="0"/>
              </a:spcBef>
              <a:spcAft>
                <a:spcPts val="0"/>
              </a:spcAft>
              <a:buClrTx/>
              <a:buSzTx/>
              <a:buFontTx/>
              <a:buNone/>
              <a:tabLst/>
              <a:defRPr/>
            </a:pPr>
            <a:endParaRPr lang="he-IL" sz="1050" dirty="0">
              <a:solidFill>
                <a:srgbClr val="002060"/>
              </a:solidFill>
              <a:latin typeface="Segoe UI" panose="020B0502040204020203" pitchFamily="34" charset="0"/>
              <a:cs typeface="Segoe UI" panose="020B0502040204020203" pitchFamily="34" charset="0"/>
            </a:endParaRPr>
          </a:p>
          <a:p>
            <a:pPr marL="0" marR="0" lvl="0" indent="0" algn="just" defTabSz="914400" rtl="1" eaLnBrk="1" fontAlgn="auto" latinLnBrk="0" hangingPunct="1">
              <a:lnSpc>
                <a:spcPts val="1900"/>
              </a:lnSpc>
              <a:spcBef>
                <a:spcPts val="0"/>
              </a:spcBef>
              <a:spcAft>
                <a:spcPts val="0"/>
              </a:spcAft>
              <a:buClrTx/>
              <a:buSzTx/>
              <a:buFontTx/>
              <a:buNone/>
              <a:tabLst/>
              <a:defRPr/>
            </a:pP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ברכות לורד, גיא רז ושחר, השופטים החדשים שעברו בהצלחה בטורניר, את החלק האחרון בהסמכתם ועכשיו הם שופטים לאומיים בענף הבוצ'ה. </a:t>
            </a:r>
          </a:p>
          <a:p>
            <a:pPr marL="0" marR="0" lvl="0" indent="0" algn="just" defTabSz="914400" rtl="1" eaLnBrk="1" fontAlgn="auto" latinLnBrk="0" hangingPunct="1">
              <a:lnSpc>
                <a:spcPts val="1900"/>
              </a:lnSpc>
              <a:spcBef>
                <a:spcPts val="0"/>
              </a:spcBef>
              <a:spcAft>
                <a:spcPts val="0"/>
              </a:spcAft>
              <a:buClrTx/>
              <a:buSzTx/>
              <a:buFontTx/>
              <a:buNone/>
              <a:tabLst/>
              <a:defRPr/>
            </a:pP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הארבעה, עובדים בחברת אלביט שנותנת חסות ומשתפת פעולה עם הוועד הפראלימפי הישראלי, במסגרת שיתופי הפעולה, מתנדבים העובדים במספר </a:t>
            </a:r>
            <a:r>
              <a:rPr kumimoji="0" lang="he-IL" sz="1050"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פרוייקטים</a:t>
            </a: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בהתאחדות ובוועד, כאשר אחד מהם, הוא שיפוט בתחרויות הבוצ'ה בארץ, ומי יודע אולי אחד מהם ימשיך גם לרמה הבינלאומית. </a:t>
            </a:r>
          </a:p>
          <a:p>
            <a:pPr marL="0" marR="0" lvl="0" indent="0" algn="just" defTabSz="914400" rtl="1" eaLnBrk="1" fontAlgn="auto" latinLnBrk="0" hangingPunct="1">
              <a:lnSpc>
                <a:spcPts val="1900"/>
              </a:lnSpc>
              <a:spcBef>
                <a:spcPts val="0"/>
              </a:spcBef>
              <a:spcAft>
                <a:spcPts val="0"/>
              </a:spcAft>
              <a:buClrTx/>
              <a:buSzTx/>
              <a:buFontTx/>
              <a:buNone/>
              <a:tabLst/>
              <a:defRPr/>
            </a:pPr>
            <a:endPar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p:txBody>
      </p:sp>
      <p:sp>
        <p:nvSpPr>
          <p:cNvPr id="8" name="מלבן 7">
            <a:extLst>
              <a:ext uri="{FF2B5EF4-FFF2-40B4-BE49-F238E27FC236}">
                <a16:creationId xmlns:a16="http://schemas.microsoft.com/office/drawing/2014/main" id="{CAB56536-ADA6-5044-BC57-BB7F05BE217D}"/>
              </a:ext>
            </a:extLst>
          </p:cNvPr>
          <p:cNvSpPr/>
          <p:nvPr/>
        </p:nvSpPr>
        <p:spPr>
          <a:xfrm>
            <a:off x="14991" y="130629"/>
            <a:ext cx="1349352" cy="5774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18" name="תמונה 17">
            <a:extLst>
              <a:ext uri="{FF2B5EF4-FFF2-40B4-BE49-F238E27FC236}">
                <a16:creationId xmlns:a16="http://schemas.microsoft.com/office/drawing/2014/main" id="{9EDC2F8E-3E09-2564-E381-ACCE7F80F26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228" y="351686"/>
            <a:ext cx="1312133" cy="335713"/>
          </a:xfrm>
          <a:prstGeom prst="rect">
            <a:avLst/>
          </a:prstGeom>
        </p:spPr>
      </p:pic>
      <p:sp>
        <p:nvSpPr>
          <p:cNvPr id="10" name="מלבן 9">
            <a:extLst>
              <a:ext uri="{FF2B5EF4-FFF2-40B4-BE49-F238E27FC236}">
                <a16:creationId xmlns:a16="http://schemas.microsoft.com/office/drawing/2014/main" id="{0DD46388-0664-7990-F03E-3F5ECBB3B153}"/>
              </a:ext>
            </a:extLst>
          </p:cNvPr>
          <p:cNvSpPr/>
          <p:nvPr/>
        </p:nvSpPr>
        <p:spPr>
          <a:xfrm>
            <a:off x="219188" y="182880"/>
            <a:ext cx="1163313" cy="5736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17" name="תמונה 16" descr="תמונה שמכילה טקסט, גופן, גרפיקה, לוגו&#10;&#10;תוכן שנוצר על-ידי בינה מלאכותית עשוי להיות שגוי.">
            <a:extLst>
              <a:ext uri="{FF2B5EF4-FFF2-40B4-BE49-F238E27FC236}">
                <a16:creationId xmlns:a16="http://schemas.microsoft.com/office/drawing/2014/main" id="{6073DB96-6483-A5DD-BEEE-7C0B0531D3CC}"/>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92600" y="409695"/>
            <a:ext cx="1277469" cy="239188"/>
          </a:xfrm>
          <a:prstGeom prst="rect">
            <a:avLst/>
          </a:prstGeom>
        </p:spPr>
      </p:pic>
      <p:sp>
        <p:nvSpPr>
          <p:cNvPr id="11" name="תיבת טקסט 10">
            <a:extLst>
              <a:ext uri="{FF2B5EF4-FFF2-40B4-BE49-F238E27FC236}">
                <a16:creationId xmlns:a16="http://schemas.microsoft.com/office/drawing/2014/main" id="{8D947CF6-91E6-4B43-781C-564B5FA631DA}"/>
              </a:ext>
            </a:extLst>
          </p:cNvPr>
          <p:cNvSpPr txBox="1"/>
          <p:nvPr/>
        </p:nvSpPr>
        <p:spPr>
          <a:xfrm>
            <a:off x="14991" y="2060098"/>
            <a:ext cx="3500438" cy="307777"/>
          </a:xfrm>
          <a:prstGeom prst="rect">
            <a:avLst/>
          </a:prstGeom>
          <a:solidFill>
            <a:srgbClr val="00B0F0">
              <a:alpha val="58000"/>
            </a:srgbClr>
          </a:solidFill>
        </p:spPr>
        <p:txBody>
          <a:bodyPr wrap="square" lIns="0" rIns="0" rtlCol="0">
            <a:spAutoFit/>
          </a:bodyPr>
          <a:lstStyle/>
          <a:p>
            <a:pPr algn="ctr"/>
            <a:r>
              <a:rPr lang="he-IL" sz="1400" b="1" dirty="0">
                <a:solidFill>
                  <a:srgbClr val="002060"/>
                </a:solidFill>
                <a:latin typeface="Calibri" panose="020F0502020204030204" pitchFamily="34" charset="0"/>
                <a:cs typeface="Calibri" panose="020F0502020204030204" pitchFamily="34" charset="0"/>
              </a:rPr>
              <a:t>אלביט </a:t>
            </a:r>
            <a:r>
              <a:rPr lang="he-IL" sz="1400" dirty="0">
                <a:solidFill>
                  <a:srgbClr val="002060"/>
                </a:solidFill>
                <a:latin typeface="Calibri" panose="020F0502020204030204" pitchFamily="34" charset="0"/>
                <a:cs typeface="Calibri" panose="020F0502020204030204" pitchFamily="34" charset="0"/>
              </a:rPr>
              <a:t>שותפים לקידום הספורט הפראלימפי</a:t>
            </a:r>
            <a:endParaRPr lang="x-none" sz="1400" dirty="0">
              <a:solidFill>
                <a:srgbClr val="002060"/>
              </a:solidFill>
              <a:latin typeface="Calibri" panose="020F0502020204030204" pitchFamily="34" charset="0"/>
              <a:cs typeface="Calibri" panose="020F0502020204030204" pitchFamily="34" charset="0"/>
            </a:endParaRPr>
          </a:p>
        </p:txBody>
      </p:sp>
      <p:pic>
        <p:nvPicPr>
          <p:cNvPr id="9" name="תמונה 8" descr="תמונה שמכילה גופן, גרפיקה, משולש, לוגו&#10;&#10;התיאור נוצר באופן אוטומטי">
            <a:extLst>
              <a:ext uri="{FF2B5EF4-FFF2-40B4-BE49-F238E27FC236}">
                <a16:creationId xmlns:a16="http://schemas.microsoft.com/office/drawing/2014/main" id="{24D0C39E-4E29-5EC8-73F9-9B46A355E8E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8605" y="1268603"/>
            <a:ext cx="1769114" cy="629275"/>
          </a:xfrm>
          <a:prstGeom prst="rect">
            <a:avLst/>
          </a:prstGeom>
        </p:spPr>
      </p:pic>
      <p:sp>
        <p:nvSpPr>
          <p:cNvPr id="19" name="תיבת טקסט 18">
            <a:extLst>
              <a:ext uri="{FF2B5EF4-FFF2-40B4-BE49-F238E27FC236}">
                <a16:creationId xmlns:a16="http://schemas.microsoft.com/office/drawing/2014/main" id="{17993C9E-57CF-470E-612F-0C0EF8207227}"/>
              </a:ext>
            </a:extLst>
          </p:cNvPr>
          <p:cNvSpPr txBox="1"/>
          <p:nvPr/>
        </p:nvSpPr>
        <p:spPr>
          <a:xfrm>
            <a:off x="74227" y="2385740"/>
            <a:ext cx="3354773" cy="2254784"/>
          </a:xfrm>
          <a:prstGeom prst="rect">
            <a:avLst/>
          </a:prstGeom>
          <a:noFill/>
        </p:spPr>
        <p:txBody>
          <a:bodyPr wrap="square">
            <a:spAutoFit/>
          </a:bodyPr>
          <a:lstStyle/>
          <a:p>
            <a:pPr marL="0" marR="0" lvl="0" indent="0" algn="just" defTabSz="914400" rtl="1" eaLnBrk="1" fontAlgn="auto" latinLnBrk="0" hangingPunct="1">
              <a:lnSpc>
                <a:spcPts val="1900"/>
              </a:lnSpc>
              <a:spcBef>
                <a:spcPts val="0"/>
              </a:spcBef>
              <a:spcAft>
                <a:spcPts val="0"/>
              </a:spcAft>
              <a:buClrTx/>
              <a:buSzTx/>
              <a:buFontTx/>
              <a:buNone/>
              <a:tabLst/>
              <a:defRPr/>
            </a:pPr>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גיא השופט החדש </a:t>
            </a:r>
            <a:r>
              <a:rPr kumimoji="0" lang="he-IL" sz="1050" b="0"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מהפרוייקט</a:t>
            </a:r>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עם אלביט כתב על הטורניר: "בתור </a:t>
            </a:r>
            <a:r>
              <a:rPr kumimoji="0" lang="he-IL" sz="1050" b="0"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סבאל׳ה</a:t>
            </a:r>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שהיה ספורטאי פעיל חצי מהחיים (אני🤪) ואחרי הרבה טורנירים שראיתי וחלקם גם ארגנתי וניהלתי, היה </a:t>
            </a:r>
            <a:r>
              <a:rPr kumimoji="0" lang="he-IL" sz="1050" b="0"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מתוקתק</a:t>
            </a:r>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ומהמם היום. מהפרטים הקטנים של </a:t>
            </a:r>
            <a:r>
              <a:rPr kumimoji="0" lang="he-IL" sz="1050" b="0"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המסקינטייפ</a:t>
            </a:r>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הישר פלס על החוטי חשמל, תוך ניהול כ״א מגוון ומאתגר ועד הקפדה על התנהלות מקצועית של הספורטאים ובעלי התפקידים.  כיף להצטרף לסביבה כזו. באמת שאפו גדול ותודה שקיבלת אותנו כל כך יפה ❤️".</a:t>
            </a:r>
          </a:p>
        </p:txBody>
      </p:sp>
      <p:pic>
        <p:nvPicPr>
          <p:cNvPr id="1026" name="Picture 2" descr="ספורטאי בכיסא גלגלים מציג מדליה לידו בחור ובחורה‏">
            <a:extLst>
              <a:ext uri="{FF2B5EF4-FFF2-40B4-BE49-F238E27FC236}">
                <a16:creationId xmlns:a16="http://schemas.microsoft.com/office/drawing/2014/main" id="{F5D37B4F-5595-AAD2-F9F5-1B687F59CC9B}"/>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a:fillRect/>
          </a:stretch>
        </p:blipFill>
        <p:spPr bwMode="auto">
          <a:xfrm>
            <a:off x="4132" y="4798907"/>
            <a:ext cx="3358059" cy="1950890"/>
          </a:xfrm>
          <a:prstGeom prst="rect">
            <a:avLst/>
          </a:prstGeom>
          <a:noFill/>
          <a:extLst>
            <a:ext uri="{909E8E84-426E-40DD-AFC4-6F175D3DCCD1}">
              <a14:hiddenFill xmlns:a14="http://schemas.microsoft.com/office/drawing/2010/main">
                <a:solidFill>
                  <a:srgbClr val="FFFFFF"/>
                </a:solidFill>
              </a14:hiddenFill>
            </a:ext>
          </a:extLst>
        </p:spPr>
      </p:pic>
      <p:pic>
        <p:nvPicPr>
          <p:cNvPr id="21" name="תמונה 20" descr="3 אנשים עם תעודת שופט בוצה ">
            <a:extLst>
              <a:ext uri="{FF2B5EF4-FFF2-40B4-BE49-F238E27FC236}">
                <a16:creationId xmlns:a16="http://schemas.microsoft.com/office/drawing/2014/main" id="{C87C714B-5228-B762-2283-5D19D459DCE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0" y="6863776"/>
            <a:ext cx="3336392" cy="2502294"/>
          </a:xfrm>
          <a:prstGeom prst="rect">
            <a:avLst/>
          </a:prstGeom>
        </p:spPr>
      </p:pic>
    </p:spTree>
    <p:extLst>
      <p:ext uri="{BB962C8B-B14F-4D97-AF65-F5344CB8AC3E}">
        <p14:creationId xmlns:p14="http://schemas.microsoft.com/office/powerpoint/2010/main" val="424325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DD41B-0555-EBEB-DB36-9CC41968B113}"/>
            </a:ext>
          </a:extLst>
        </p:cNvPr>
        <p:cNvGrpSpPr/>
        <p:nvPr/>
      </p:nvGrpSpPr>
      <p:grpSpPr>
        <a:xfrm>
          <a:off x="0" y="0"/>
          <a:ext cx="0" cy="0"/>
          <a:chOff x="0" y="0"/>
          <a:chExt cx="0" cy="0"/>
        </a:xfrm>
      </p:grpSpPr>
      <p:pic>
        <p:nvPicPr>
          <p:cNvPr id="25" name="תמונה 24" descr="אדם נותן מדליה לילדה ">
            <a:extLst>
              <a:ext uri="{FF2B5EF4-FFF2-40B4-BE49-F238E27FC236}">
                <a16:creationId xmlns:a16="http://schemas.microsoft.com/office/drawing/2014/main" id="{DD70C72A-F2F1-1E98-2CC4-4C6366E73D6F}"/>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3469357" y="5915645"/>
            <a:ext cx="3528396" cy="3277341"/>
          </a:xfrm>
          <a:prstGeom prst="rect">
            <a:avLst/>
          </a:prstGeom>
        </p:spPr>
      </p:pic>
      <p:pic>
        <p:nvPicPr>
          <p:cNvPr id="19" name="תמונה 18" descr="3 נערות עם מדליות ">
            <a:extLst>
              <a:ext uri="{FF2B5EF4-FFF2-40B4-BE49-F238E27FC236}">
                <a16:creationId xmlns:a16="http://schemas.microsoft.com/office/drawing/2014/main" id="{2DFA341D-5108-5E64-CEE2-F638315439F1}"/>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1621" y="6179143"/>
            <a:ext cx="3449830" cy="3210081"/>
          </a:xfrm>
          <a:prstGeom prst="rect">
            <a:avLst/>
          </a:prstGeom>
        </p:spPr>
      </p:pic>
      <p:pic>
        <p:nvPicPr>
          <p:cNvPr id="15" name="תמונה 14">
            <a:extLst>
              <a:ext uri="{FF2B5EF4-FFF2-40B4-BE49-F238E27FC236}">
                <a16:creationId xmlns:a16="http://schemas.microsoft.com/office/drawing/2014/main" id="{AE247FCC-18D0-303E-2927-437947E2E37D}"/>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535" y="9250"/>
            <a:ext cx="6858000" cy="1458942"/>
          </a:xfrm>
          <a:prstGeom prst="rect">
            <a:avLst/>
          </a:prstGeom>
        </p:spPr>
      </p:pic>
      <p:sp>
        <p:nvSpPr>
          <p:cNvPr id="5" name="TextBox 4">
            <a:extLst>
              <a:ext uri="{FF2B5EF4-FFF2-40B4-BE49-F238E27FC236}">
                <a16:creationId xmlns:a16="http://schemas.microsoft.com/office/drawing/2014/main" id="{C5C54415-975E-9564-3709-088D371338DD}"/>
              </a:ext>
            </a:extLst>
          </p:cNvPr>
          <p:cNvSpPr txBox="1"/>
          <p:nvPr/>
        </p:nvSpPr>
        <p:spPr>
          <a:xfrm>
            <a:off x="2580724" y="371959"/>
            <a:ext cx="4230705" cy="523220"/>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rPr>
              <a:t>23 בארץ </a:t>
            </a:r>
          </a:p>
        </p:txBody>
      </p:sp>
      <p:sp>
        <p:nvSpPr>
          <p:cNvPr id="7" name="TextBox 15">
            <a:extLst>
              <a:ext uri="{FF2B5EF4-FFF2-40B4-BE49-F238E27FC236}">
                <a16:creationId xmlns:a16="http://schemas.microsoft.com/office/drawing/2014/main" id="{3458B9D6-9F7E-10A9-9727-EA2F136C7365}"/>
              </a:ext>
            </a:extLst>
          </p:cNvPr>
          <p:cNvSpPr txBox="1"/>
          <p:nvPr/>
        </p:nvSpPr>
        <p:spPr>
          <a:xfrm>
            <a:off x="3382429" y="1110324"/>
            <a:ext cx="3475571"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1200" cap="none" spc="30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 </a:t>
            </a:r>
          </a:p>
        </p:txBody>
      </p:sp>
      <p:sp>
        <p:nvSpPr>
          <p:cNvPr id="13" name="מקבילית 12">
            <a:extLst>
              <a:ext uri="{FF2B5EF4-FFF2-40B4-BE49-F238E27FC236}">
                <a16:creationId xmlns:a16="http://schemas.microsoft.com/office/drawing/2014/main" id="{A8537FAE-4933-2952-FABA-8C5D2F50A8F5}"/>
              </a:ext>
            </a:extLst>
          </p:cNvPr>
          <p:cNvSpPr/>
          <p:nvPr/>
        </p:nvSpPr>
        <p:spPr>
          <a:xfrm>
            <a:off x="14991" y="9531705"/>
            <a:ext cx="4197245" cy="390592"/>
          </a:xfrm>
          <a:prstGeom prst="parallelogram">
            <a:avLst>
              <a:gd name="adj" fmla="val 49635"/>
            </a:avLst>
          </a:prstGeom>
          <a:solidFill>
            <a:srgbClr val="9AD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1200" cap="none" spc="0" normalizeH="0" baseline="0" noProof="0" dirty="0">
                <a:ln>
                  <a:noFill/>
                </a:ln>
                <a:solidFill>
                  <a:srgbClr val="001F7A"/>
                </a:solidFill>
                <a:effectLst/>
                <a:uLnTx/>
                <a:uFillTx/>
                <a:latin typeface="Segoe UI" panose="020B0502040204020203" pitchFamily="34" charset="0"/>
                <a:ea typeface="+mn-ea"/>
                <a:cs typeface="Segoe UI" panose="020B0502040204020203" pitchFamily="34" charset="0"/>
              </a:rPr>
              <a:t>ינואר 2026 גיליון 123</a:t>
            </a:r>
            <a:endParaRPr kumimoji="0" lang="x-none" sz="1600" b="1" i="0" u="none" strike="noStrike" kern="1200" cap="none" spc="0" normalizeH="0" baseline="0" noProof="0" dirty="0">
              <a:ln>
                <a:noFill/>
              </a:ln>
              <a:solidFill>
                <a:srgbClr val="001F7A"/>
              </a:solidFill>
              <a:effectLst/>
              <a:uLnTx/>
              <a:uFillTx/>
              <a:latin typeface="Segoe UI" panose="020B0502040204020203" pitchFamily="34" charset="0"/>
              <a:ea typeface="+mn-ea"/>
              <a:cs typeface="Segoe UI" panose="020B0502040204020203" pitchFamily="34" charset="0"/>
            </a:endParaRPr>
          </a:p>
        </p:txBody>
      </p:sp>
      <p:sp>
        <p:nvSpPr>
          <p:cNvPr id="3" name="TextBox 15">
            <a:extLst>
              <a:ext uri="{FF2B5EF4-FFF2-40B4-BE49-F238E27FC236}">
                <a16:creationId xmlns:a16="http://schemas.microsoft.com/office/drawing/2014/main" id="{CA003EF8-0870-1B0D-8238-FEC609A1309F}"/>
              </a:ext>
            </a:extLst>
          </p:cNvPr>
          <p:cNvSpPr txBox="1"/>
          <p:nvPr/>
        </p:nvSpPr>
        <p:spPr>
          <a:xfrm>
            <a:off x="3339502" y="1046660"/>
            <a:ext cx="3475571"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1200" cap="none" spc="30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 </a:t>
            </a:r>
          </a:p>
        </p:txBody>
      </p:sp>
      <p:sp>
        <p:nvSpPr>
          <p:cNvPr id="12" name="מקבילית 11">
            <a:extLst>
              <a:ext uri="{FF2B5EF4-FFF2-40B4-BE49-F238E27FC236}">
                <a16:creationId xmlns:a16="http://schemas.microsoft.com/office/drawing/2014/main" id="{556B1672-C54C-B54F-800E-5BEC2ED012BA}"/>
              </a:ext>
              <a:ext uri="{C183D7F6-B498-43B3-948B-1728B52AA6E4}">
                <adec:decorative xmlns:adec="http://schemas.microsoft.com/office/drawing/2017/decorative" val="1"/>
              </a:ext>
            </a:extLst>
          </p:cNvPr>
          <p:cNvSpPr/>
          <p:nvPr/>
        </p:nvSpPr>
        <p:spPr>
          <a:xfrm>
            <a:off x="3916525" y="1087493"/>
            <a:ext cx="3475570" cy="334900"/>
          </a:xfrm>
          <a:prstGeom prst="parallelogram">
            <a:avLst>
              <a:gd name="adj" fmla="val 7438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Segoe UI" panose="020B0502040204020203" pitchFamily="34" charset="0"/>
            </a:endParaRPr>
          </a:p>
        </p:txBody>
      </p:sp>
      <p:sp>
        <p:nvSpPr>
          <p:cNvPr id="14" name="תיבת טקסט 13">
            <a:extLst>
              <a:ext uri="{FF2B5EF4-FFF2-40B4-BE49-F238E27FC236}">
                <a16:creationId xmlns:a16="http://schemas.microsoft.com/office/drawing/2014/main" id="{311780F6-1688-81F5-353E-0922EAFEB98C}"/>
              </a:ext>
            </a:extLst>
          </p:cNvPr>
          <p:cNvSpPr txBox="1"/>
          <p:nvPr/>
        </p:nvSpPr>
        <p:spPr>
          <a:xfrm>
            <a:off x="3763809" y="960831"/>
            <a:ext cx="3004694" cy="471830"/>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kumimoji="0" lang="he-IL"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panose="020B0502040204020203" pitchFamily="34" charset="0"/>
                <a:ea typeface="+mn-ea"/>
                <a:cs typeface="Segoe UI" panose="020B0502040204020203" pitchFamily="34" charset="0"/>
              </a:rPr>
              <a:t>ג'ודו</a:t>
            </a:r>
          </a:p>
        </p:txBody>
      </p:sp>
      <p:pic>
        <p:nvPicPr>
          <p:cNvPr id="16" name="תמונה 15">
            <a:extLst>
              <a:ext uri="{FF2B5EF4-FFF2-40B4-BE49-F238E27FC236}">
                <a16:creationId xmlns:a16="http://schemas.microsoft.com/office/drawing/2014/main" id="{D806D084-418D-E347-F6CF-D46CB3A253FA}"/>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39836" y="8544252"/>
            <a:ext cx="3657917" cy="1950889"/>
          </a:xfrm>
          <a:prstGeom prst="rect">
            <a:avLst/>
          </a:prstGeom>
        </p:spPr>
      </p:pic>
      <p:sp>
        <p:nvSpPr>
          <p:cNvPr id="2" name="כותרת 1">
            <a:extLst>
              <a:ext uri="{FF2B5EF4-FFF2-40B4-BE49-F238E27FC236}">
                <a16:creationId xmlns:a16="http://schemas.microsoft.com/office/drawing/2014/main" id="{F817F1D2-17FE-7129-415B-222CA00DF2C7}"/>
              </a:ext>
            </a:extLst>
          </p:cNvPr>
          <p:cNvSpPr>
            <a:spLocks noGrp="1"/>
          </p:cNvSpPr>
          <p:nvPr>
            <p:ph type="title"/>
          </p:nvPr>
        </p:nvSpPr>
        <p:spPr>
          <a:xfrm>
            <a:off x="471488" y="-1914702"/>
            <a:ext cx="5915025" cy="1914702"/>
          </a:xfrm>
        </p:spPr>
        <p:txBody>
          <a:bodyPr vert="horz" lIns="91440" tIns="45720" rIns="91440" bIns="45720" rtlCol="0" anchor="b">
            <a:normAutofit/>
          </a:bodyPr>
          <a:lstStyle/>
          <a:p>
            <a:r>
              <a:rPr lang="he-IL" dirty="0"/>
              <a:t>בארץ</a:t>
            </a:r>
          </a:p>
        </p:txBody>
      </p:sp>
      <p:sp>
        <p:nvSpPr>
          <p:cNvPr id="4" name="תיבת טקסט 3">
            <a:extLst>
              <a:ext uri="{FF2B5EF4-FFF2-40B4-BE49-F238E27FC236}">
                <a16:creationId xmlns:a16="http://schemas.microsoft.com/office/drawing/2014/main" id="{66AAFB34-EB6C-D00A-27A5-73ECE3DBC846}"/>
              </a:ext>
            </a:extLst>
          </p:cNvPr>
          <p:cNvSpPr txBox="1"/>
          <p:nvPr/>
        </p:nvSpPr>
        <p:spPr>
          <a:xfrm>
            <a:off x="3501785" y="1445224"/>
            <a:ext cx="3396607" cy="1525289"/>
          </a:xfrm>
          <a:prstGeom prst="rect">
            <a:avLst/>
          </a:prstGeom>
          <a:noFill/>
        </p:spPr>
        <p:txBody>
          <a:bodyPr wrap="square">
            <a:spAutoFit/>
          </a:bodyPr>
          <a:lstStyle/>
          <a:p>
            <a:pPr marL="0" marR="0" lvl="0" indent="0" algn="just" defTabSz="914400" rtl="1" eaLnBrk="1" fontAlgn="auto" latinLnBrk="0" hangingPunct="1">
              <a:lnSpc>
                <a:spcPts val="1900"/>
              </a:lnSpc>
              <a:spcBef>
                <a:spcPts val="0"/>
              </a:spcBef>
              <a:spcAft>
                <a:spcPts val="0"/>
              </a:spcAft>
              <a:buClrTx/>
              <a:buSzTx/>
              <a:buFontTx/>
              <a:buNone/>
              <a:tabLst/>
              <a:defRPr/>
            </a:pP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אליפות ישראל בג'ודו פראלימפי</a:t>
            </a:r>
          </a:p>
          <a:p>
            <a:pPr marL="0" marR="0" lvl="0" indent="0" algn="just" defTabSz="914400" rtl="1" eaLnBrk="1" fontAlgn="auto" latinLnBrk="0" hangingPunct="1">
              <a:lnSpc>
                <a:spcPts val="1900"/>
              </a:lnSpc>
              <a:spcBef>
                <a:spcPts val="0"/>
              </a:spcBef>
              <a:spcAft>
                <a:spcPts val="0"/>
              </a:spcAft>
              <a:buClrTx/>
              <a:buSzTx/>
              <a:buFontTx/>
              <a:buNone/>
              <a:tabLst/>
              <a:defRPr/>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הג'ודוקות ממועדון </a:t>
            </a:r>
            <a:r>
              <a:rPr kumimoji="0" lang="en-US"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Para Fighters</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a:t>
            </a: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גיא רווח, אציל עיסה, איילת רון, אוריה </a:t>
            </a:r>
            <a:r>
              <a:rPr kumimoji="0" lang="he-IL" sz="1100" b="1"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באבאיאן</a:t>
            </a: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אוריאל סבג, עברי ינאי, רפאלה לוי</a:t>
            </a:r>
            <a:r>
              <a:rPr lang="he-IL" sz="1100" dirty="0">
                <a:solidFill>
                  <a:srgbClr val="002060"/>
                </a:solidFill>
                <a:latin typeface="Segoe UI" panose="020B0502040204020203" pitchFamily="34" charset="0"/>
                <a:cs typeface="Segoe UI" panose="020B0502040204020203" pitchFamily="34" charset="0"/>
              </a:rPr>
              <a:t>, השתתפו באליפות ישראל בג'ודו לעיוורים וללקויי ראייה. ה</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מאמנות של הקבוצה: </a:t>
            </a: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ירדן מאירסון ושקד עמיחי</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צילום: מעין לוי</a:t>
            </a:r>
          </a:p>
        </p:txBody>
      </p:sp>
      <p:sp>
        <p:nvSpPr>
          <p:cNvPr id="8" name="מלבן 7">
            <a:extLst>
              <a:ext uri="{FF2B5EF4-FFF2-40B4-BE49-F238E27FC236}">
                <a16:creationId xmlns:a16="http://schemas.microsoft.com/office/drawing/2014/main" id="{2767211B-90BC-4F61-29E6-69F8D7A85070}"/>
              </a:ext>
            </a:extLst>
          </p:cNvPr>
          <p:cNvSpPr/>
          <p:nvPr/>
        </p:nvSpPr>
        <p:spPr>
          <a:xfrm>
            <a:off x="14991" y="130629"/>
            <a:ext cx="1349352" cy="5774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18" name="תמונה 17">
            <a:extLst>
              <a:ext uri="{FF2B5EF4-FFF2-40B4-BE49-F238E27FC236}">
                <a16:creationId xmlns:a16="http://schemas.microsoft.com/office/drawing/2014/main" id="{07040D13-4F34-8AD6-67FB-5E33EF9758D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228" y="351686"/>
            <a:ext cx="1312133" cy="335713"/>
          </a:xfrm>
          <a:prstGeom prst="rect">
            <a:avLst/>
          </a:prstGeom>
        </p:spPr>
      </p:pic>
      <p:sp>
        <p:nvSpPr>
          <p:cNvPr id="10" name="מלבן 9">
            <a:extLst>
              <a:ext uri="{FF2B5EF4-FFF2-40B4-BE49-F238E27FC236}">
                <a16:creationId xmlns:a16="http://schemas.microsoft.com/office/drawing/2014/main" id="{8BEC647F-6840-00D8-4989-E4CA66926FE0}"/>
              </a:ext>
            </a:extLst>
          </p:cNvPr>
          <p:cNvSpPr/>
          <p:nvPr/>
        </p:nvSpPr>
        <p:spPr>
          <a:xfrm>
            <a:off x="219188" y="182880"/>
            <a:ext cx="1163313" cy="5736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17" name="תמונה 16" descr="תמונה שמכילה טקסט, גופן, גרפיקה, לוגו&#10;&#10;תוכן שנוצר על-ידי בינה מלאכותית עשוי להיות שגוי.">
            <a:extLst>
              <a:ext uri="{FF2B5EF4-FFF2-40B4-BE49-F238E27FC236}">
                <a16:creationId xmlns:a16="http://schemas.microsoft.com/office/drawing/2014/main" id="{09C07209-DF05-C8C9-DD68-20A1F05AA9FC}"/>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92600" y="409695"/>
            <a:ext cx="1277469" cy="239188"/>
          </a:xfrm>
          <a:prstGeom prst="rect">
            <a:avLst/>
          </a:prstGeom>
        </p:spPr>
      </p:pic>
      <p:sp>
        <p:nvSpPr>
          <p:cNvPr id="21" name="תיבת טקסט 20">
            <a:extLst>
              <a:ext uri="{FF2B5EF4-FFF2-40B4-BE49-F238E27FC236}">
                <a16:creationId xmlns:a16="http://schemas.microsoft.com/office/drawing/2014/main" id="{0F04B3E2-2F9F-3C3B-5B3B-CB9A76B38D14}"/>
              </a:ext>
            </a:extLst>
          </p:cNvPr>
          <p:cNvSpPr txBox="1"/>
          <p:nvPr/>
        </p:nvSpPr>
        <p:spPr>
          <a:xfrm>
            <a:off x="-71438" y="2075909"/>
            <a:ext cx="3500438" cy="307777"/>
          </a:xfrm>
          <a:prstGeom prst="rect">
            <a:avLst/>
          </a:prstGeom>
          <a:solidFill>
            <a:srgbClr val="00B0F0">
              <a:alpha val="58000"/>
            </a:srgbClr>
          </a:solidFill>
        </p:spPr>
        <p:txBody>
          <a:bodyPr wrap="square" lIns="0" rIns="0"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ויתניה</a:t>
            </a:r>
            <a:r>
              <a:rPr kumimoji="0" lang="he-IL"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שותפים לקידום הספורט הפראלימפי</a:t>
            </a:r>
            <a:endParaRPr kumimoji="0" lang="x-none"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23" name="תמונה 22" descr="לוגו ויתניה">
            <a:extLst>
              <a:ext uri="{FF2B5EF4-FFF2-40B4-BE49-F238E27FC236}">
                <a16:creationId xmlns:a16="http://schemas.microsoft.com/office/drawing/2014/main" id="{AE914A42-FF3C-AFCD-996A-0F5DCDC41316}"/>
              </a:ext>
            </a:extLst>
          </p:cNvPr>
          <p:cNvPicPr>
            <a:picLocks noChangeAspect="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84766" y="977593"/>
            <a:ext cx="1777132" cy="1118252"/>
          </a:xfrm>
          <a:prstGeom prst="rect">
            <a:avLst/>
          </a:prstGeom>
        </p:spPr>
      </p:pic>
      <p:sp>
        <p:nvSpPr>
          <p:cNvPr id="9" name="TextBox 15">
            <a:extLst>
              <a:ext uri="{FF2B5EF4-FFF2-40B4-BE49-F238E27FC236}">
                <a16:creationId xmlns:a16="http://schemas.microsoft.com/office/drawing/2014/main" id="{8B0DF7D9-AC54-D87F-3C95-14CD6F8455BC}"/>
              </a:ext>
            </a:extLst>
          </p:cNvPr>
          <p:cNvSpPr txBox="1"/>
          <p:nvPr/>
        </p:nvSpPr>
        <p:spPr>
          <a:xfrm>
            <a:off x="-986242" y="2616661"/>
            <a:ext cx="3475571"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1200" cap="none" spc="30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 </a:t>
            </a:r>
          </a:p>
        </p:txBody>
      </p:sp>
      <p:sp>
        <p:nvSpPr>
          <p:cNvPr id="11" name="TextBox 15">
            <a:extLst>
              <a:ext uri="{FF2B5EF4-FFF2-40B4-BE49-F238E27FC236}">
                <a16:creationId xmlns:a16="http://schemas.microsoft.com/office/drawing/2014/main" id="{35AF51F9-6B7A-3398-7A70-115D3E76BC86}"/>
              </a:ext>
            </a:extLst>
          </p:cNvPr>
          <p:cNvSpPr txBox="1"/>
          <p:nvPr/>
        </p:nvSpPr>
        <p:spPr>
          <a:xfrm>
            <a:off x="-1029169" y="2552997"/>
            <a:ext cx="3475571"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1200" cap="none" spc="30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 </a:t>
            </a:r>
          </a:p>
        </p:txBody>
      </p:sp>
      <p:sp>
        <p:nvSpPr>
          <p:cNvPr id="20" name="מקבילית 19">
            <a:extLst>
              <a:ext uri="{FF2B5EF4-FFF2-40B4-BE49-F238E27FC236}">
                <a16:creationId xmlns:a16="http://schemas.microsoft.com/office/drawing/2014/main" id="{AB619A5A-80FD-6C48-4116-1487276D8E06}"/>
              </a:ext>
              <a:ext uri="{C183D7F6-B498-43B3-948B-1728B52AA6E4}">
                <adec:decorative xmlns:adec="http://schemas.microsoft.com/office/drawing/2017/decorative" val="1"/>
              </a:ext>
            </a:extLst>
          </p:cNvPr>
          <p:cNvSpPr/>
          <p:nvPr/>
        </p:nvSpPr>
        <p:spPr>
          <a:xfrm>
            <a:off x="-452146" y="2593830"/>
            <a:ext cx="3475570" cy="334900"/>
          </a:xfrm>
          <a:prstGeom prst="parallelogram">
            <a:avLst>
              <a:gd name="adj" fmla="val 7438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Segoe UI" panose="020B0502040204020203" pitchFamily="34" charset="0"/>
            </a:endParaRPr>
          </a:p>
        </p:txBody>
      </p:sp>
      <p:sp>
        <p:nvSpPr>
          <p:cNvPr id="22" name="תיבת טקסט 21">
            <a:extLst>
              <a:ext uri="{FF2B5EF4-FFF2-40B4-BE49-F238E27FC236}">
                <a16:creationId xmlns:a16="http://schemas.microsoft.com/office/drawing/2014/main" id="{65D5BCF4-DA1B-2FA6-FEFD-42215F32EBF4}"/>
              </a:ext>
            </a:extLst>
          </p:cNvPr>
          <p:cNvSpPr txBox="1"/>
          <p:nvPr/>
        </p:nvSpPr>
        <p:spPr>
          <a:xfrm>
            <a:off x="-604862" y="2467168"/>
            <a:ext cx="3004694" cy="471830"/>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kumimoji="0" lang="he-IL"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panose="020B0502040204020203" pitchFamily="34" charset="0"/>
                <a:ea typeface="+mn-ea"/>
                <a:cs typeface="Segoe UI" panose="020B0502040204020203" pitchFamily="34" charset="0"/>
              </a:rPr>
              <a:t>שחייה</a:t>
            </a:r>
          </a:p>
        </p:txBody>
      </p:sp>
      <p:sp>
        <p:nvSpPr>
          <p:cNvPr id="24" name="תיבת טקסט 23">
            <a:extLst>
              <a:ext uri="{FF2B5EF4-FFF2-40B4-BE49-F238E27FC236}">
                <a16:creationId xmlns:a16="http://schemas.microsoft.com/office/drawing/2014/main" id="{E3BEFE3C-A10D-CEE4-8EF1-46D8CACFF013}"/>
              </a:ext>
            </a:extLst>
          </p:cNvPr>
          <p:cNvSpPr txBox="1"/>
          <p:nvPr/>
        </p:nvSpPr>
        <p:spPr>
          <a:xfrm>
            <a:off x="14991" y="3024308"/>
            <a:ext cx="3396607" cy="3759875"/>
          </a:xfrm>
          <a:prstGeom prst="rect">
            <a:avLst/>
          </a:prstGeom>
          <a:noFill/>
        </p:spPr>
        <p:txBody>
          <a:bodyPr wrap="square">
            <a:spAutoFit/>
          </a:bodyPr>
          <a:lstStyle/>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תחרות חנוכה </a:t>
            </a:r>
          </a:p>
          <a:p>
            <a:pPr marL="0" marR="0" lvl="0" indent="0" algn="just" defTabSz="914400" rtl="1" eaLnBrk="1" fontAlgn="auto" latinLnBrk="0" hangingPunct="1">
              <a:lnSpc>
                <a:spcPts val="1800"/>
              </a:lnSpc>
              <a:spcBef>
                <a:spcPts val="0"/>
              </a:spcBef>
              <a:spcAft>
                <a:spcPts val="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החודש התקיימה תחרות חנוכה המסורתית בבית הלוחם חיפה בבריכה ל 25 מטר.</a:t>
            </a:r>
          </a:p>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תוצאות בולטות נשים: </a:t>
            </a:r>
          </a:p>
          <a:p>
            <a:pPr marL="171450" marR="0" lvl="0" indent="-171450" algn="just" defTabSz="914400" rtl="1" eaLnBrk="1" fontAlgn="auto" latinLnBrk="0" hangingPunct="1">
              <a:lnSpc>
                <a:spcPts val="1800"/>
              </a:lnSpc>
              <a:spcBef>
                <a:spcPts val="0"/>
              </a:spcBef>
              <a:spcAft>
                <a:spcPts val="0"/>
              </a:spcAft>
              <a:buClrTx/>
              <a:buSzTx/>
              <a:buFont typeface="Wingdings" panose="05000000000000000000" pitchFamily="2" charset="2"/>
              <a:buChar char="§"/>
              <a:tabLst/>
              <a:defRPr/>
            </a:pP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50 חופשי | </a:t>
            </a:r>
            <a:r>
              <a:rPr kumimoji="0" lang="he-IL" sz="1100" b="1"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אמג'אד</a:t>
            </a: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a:t>
            </a:r>
            <a:r>
              <a:rPr kumimoji="0" lang="he-IL" sz="1100" b="1"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חארוף</a:t>
            </a: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a:t>
            </a: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מאיל"ן חיפה, קלאס 8, 36.73 שניות</a:t>
            </a:r>
          </a:p>
          <a:p>
            <a:pPr marR="0" lvl="0" algn="just" defTabSz="914400" rtl="1" eaLnBrk="1" fontAlgn="auto" latinLnBrk="0" hangingPunct="1">
              <a:lnSpc>
                <a:spcPts val="1800"/>
              </a:lnSpc>
              <a:spcBef>
                <a:spcPts val="0"/>
              </a:spcBef>
              <a:spcAft>
                <a:spcPts val="0"/>
              </a:spcAft>
              <a:buClrTx/>
              <a:buSzTx/>
              <a:tabLst/>
              <a:defRPr/>
            </a:pPr>
            <a:r>
              <a:rPr lang="he-IL" sz="1100" dirty="0">
                <a:solidFill>
                  <a:srgbClr val="002060"/>
                </a:solidFill>
                <a:latin typeface="Segoe UI" panose="020B0502040204020203" pitchFamily="34" charset="0"/>
                <a:cs typeface="Segoe UI" panose="020B0502040204020203" pitchFamily="34" charset="0"/>
              </a:rPr>
              <a:t>תוצאות בולטות גברים:</a:t>
            </a:r>
          </a:p>
          <a:p>
            <a:pPr marL="171450" marR="0" lvl="0" indent="-171450" algn="just" defTabSz="914400" rtl="1" eaLnBrk="1" fontAlgn="auto" latinLnBrk="0" hangingPunct="1">
              <a:lnSpc>
                <a:spcPts val="1800"/>
              </a:lnSpc>
              <a:spcBef>
                <a:spcPts val="0"/>
              </a:spcBef>
              <a:spcAft>
                <a:spcPts val="0"/>
              </a:spcAft>
              <a:buClrTx/>
              <a:buSzTx/>
              <a:buFont typeface="Wingdings" panose="05000000000000000000" pitchFamily="2" charset="2"/>
              <a:buChar char="§"/>
              <a:tabLst/>
              <a:defRPr/>
            </a:pPr>
            <a:r>
              <a:rPr lang="he-IL" sz="1100" dirty="0">
                <a:solidFill>
                  <a:srgbClr val="002060"/>
                </a:solidFill>
                <a:latin typeface="Segoe UI" panose="020B0502040204020203" pitchFamily="34" charset="0"/>
                <a:cs typeface="Segoe UI" panose="020B0502040204020203" pitchFamily="34" charset="0"/>
              </a:rPr>
              <a:t>50 חופשי | </a:t>
            </a:r>
            <a:r>
              <a:rPr lang="he-IL" sz="1100" b="1" dirty="0">
                <a:solidFill>
                  <a:srgbClr val="002060"/>
                </a:solidFill>
                <a:latin typeface="Segoe UI" panose="020B0502040204020203" pitchFamily="34" charset="0"/>
                <a:cs typeface="Segoe UI" panose="020B0502040204020203" pitchFamily="34" charset="0"/>
              </a:rPr>
              <a:t>אריאל מליאר </a:t>
            </a:r>
            <a:r>
              <a:rPr lang="he-IL" sz="1100" dirty="0">
                <a:solidFill>
                  <a:srgbClr val="002060"/>
                </a:solidFill>
                <a:latin typeface="Segoe UI" panose="020B0502040204020203" pitchFamily="34" charset="0"/>
                <a:cs typeface="Segoe UI" panose="020B0502040204020203" pitchFamily="34" charset="0"/>
              </a:rPr>
              <a:t>מאיל"ן חיפה, קלאס 4, 45.21 שניות </a:t>
            </a:r>
          </a:p>
          <a:p>
            <a:pPr marL="171450" marR="0" lvl="0" indent="-171450" algn="just" defTabSz="914400" rtl="1" eaLnBrk="1" fontAlgn="auto" latinLnBrk="0" hangingPunct="1">
              <a:lnSpc>
                <a:spcPts val="1800"/>
              </a:lnSpc>
              <a:spcBef>
                <a:spcPts val="0"/>
              </a:spcBef>
              <a:spcAft>
                <a:spcPts val="0"/>
              </a:spcAft>
              <a:buClrTx/>
              <a:buSzTx/>
              <a:buFont typeface="Wingdings" panose="05000000000000000000" pitchFamily="2" charset="2"/>
              <a:buChar char="§"/>
              <a:tabLst/>
              <a:defRPr/>
            </a:pPr>
            <a:r>
              <a:rPr lang="he-IL" sz="1100" dirty="0">
                <a:solidFill>
                  <a:srgbClr val="002060"/>
                </a:solidFill>
                <a:latin typeface="Segoe UI" panose="020B0502040204020203" pitchFamily="34" charset="0"/>
                <a:cs typeface="Segoe UI" panose="020B0502040204020203" pitchFamily="34" charset="0"/>
              </a:rPr>
              <a:t>50 גב | </a:t>
            </a:r>
            <a:r>
              <a:rPr lang="he-IL" sz="1100" b="1" dirty="0">
                <a:solidFill>
                  <a:srgbClr val="002060"/>
                </a:solidFill>
                <a:latin typeface="Segoe UI" panose="020B0502040204020203" pitchFamily="34" charset="0"/>
                <a:cs typeface="Segoe UI" panose="020B0502040204020203" pitchFamily="34" charset="0"/>
              </a:rPr>
              <a:t>נועם כתב </a:t>
            </a:r>
            <a:r>
              <a:rPr lang="he-IL" sz="1100" dirty="0">
                <a:solidFill>
                  <a:srgbClr val="002060"/>
                </a:solidFill>
                <a:latin typeface="Segoe UI" panose="020B0502040204020203" pitchFamily="34" charset="0"/>
                <a:cs typeface="Segoe UI" panose="020B0502040204020203" pitchFamily="34" charset="0"/>
              </a:rPr>
              <a:t>מאיל"ן חיפה, קלאס 5, 42.20 שניות</a:t>
            </a:r>
          </a:p>
          <a:p>
            <a:pPr marL="171450" indent="-171450" algn="just">
              <a:lnSpc>
                <a:spcPts val="1800"/>
              </a:lnSpc>
              <a:buFont typeface="Wingdings" panose="05000000000000000000" pitchFamily="2" charset="2"/>
              <a:buChar char="§"/>
              <a:defRPr/>
            </a:pPr>
            <a:r>
              <a:rPr lang="he-IL" sz="1100" dirty="0">
                <a:solidFill>
                  <a:srgbClr val="002060"/>
                </a:solidFill>
                <a:latin typeface="Segoe UI" panose="020B0502040204020203" pitchFamily="34" charset="0"/>
                <a:cs typeface="Segoe UI" panose="020B0502040204020203" pitchFamily="34" charset="0"/>
              </a:rPr>
              <a:t>100 חופשי | </a:t>
            </a:r>
            <a:r>
              <a:rPr lang="he-IL" sz="1100" b="1" dirty="0">
                <a:solidFill>
                  <a:srgbClr val="002060"/>
                </a:solidFill>
                <a:latin typeface="Segoe UI" panose="020B0502040204020203" pitchFamily="34" charset="0"/>
                <a:cs typeface="Segoe UI" panose="020B0502040204020203" pitchFamily="34" charset="0"/>
              </a:rPr>
              <a:t>נועם כתב </a:t>
            </a:r>
            <a:r>
              <a:rPr lang="he-IL" sz="1100" dirty="0">
                <a:solidFill>
                  <a:srgbClr val="002060"/>
                </a:solidFill>
                <a:latin typeface="Segoe UI" panose="020B0502040204020203" pitchFamily="34" charset="0"/>
                <a:cs typeface="Segoe UI" panose="020B0502040204020203" pitchFamily="34" charset="0"/>
              </a:rPr>
              <a:t>מאיל"ן חיפה, קלאס 5,  1:15.82 דקות</a:t>
            </a:r>
          </a:p>
          <a:p>
            <a:pPr marL="171450" marR="0" lvl="0" indent="-171450" algn="just" defTabSz="914400" rtl="1" eaLnBrk="1" fontAlgn="auto" latinLnBrk="0" hangingPunct="1">
              <a:lnSpc>
                <a:spcPts val="1800"/>
              </a:lnSpc>
              <a:spcBef>
                <a:spcPts val="0"/>
              </a:spcBef>
              <a:spcAft>
                <a:spcPts val="0"/>
              </a:spcAft>
              <a:buClrTx/>
              <a:buSzTx/>
              <a:buFont typeface="Wingdings" panose="05000000000000000000" pitchFamily="2" charset="2"/>
              <a:buChar char="§"/>
              <a:tabLst/>
              <a:defRPr/>
            </a:pPr>
            <a:endParaRPr lang="he-IL" sz="1100" dirty="0">
              <a:solidFill>
                <a:srgbClr val="002060"/>
              </a:solidFill>
              <a:latin typeface="Segoe UI" panose="020B0502040204020203" pitchFamily="34" charset="0"/>
              <a:cs typeface="Segoe UI" panose="020B0502040204020203" pitchFamily="34" charset="0"/>
            </a:endParaRPr>
          </a:p>
          <a:p>
            <a:pPr marR="0" lvl="0" algn="just" defTabSz="914400" rtl="1" eaLnBrk="1" fontAlgn="auto" latinLnBrk="0" hangingPunct="1">
              <a:lnSpc>
                <a:spcPts val="1800"/>
              </a:lnSpc>
              <a:spcBef>
                <a:spcPts val="0"/>
              </a:spcBef>
              <a:spcAft>
                <a:spcPts val="0"/>
              </a:spcAft>
              <a:buClrTx/>
              <a:buSzTx/>
              <a:tabLst/>
              <a:defRPr/>
            </a:pPr>
            <a:endPar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0" marR="0" lvl="0" indent="0" algn="just" defTabSz="914400" rtl="1" eaLnBrk="1" fontAlgn="auto" latinLnBrk="0" hangingPunct="1">
              <a:lnSpc>
                <a:spcPts val="1800"/>
              </a:lnSpc>
              <a:spcBef>
                <a:spcPts val="0"/>
              </a:spcBef>
              <a:spcAft>
                <a:spcPts val="0"/>
              </a:spcAft>
              <a:buClrTx/>
              <a:buSzTx/>
              <a:buFontTx/>
              <a:buNone/>
              <a:tabLst/>
              <a:defRPr/>
            </a:pPr>
            <a:endPar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p:txBody>
      </p:sp>
      <p:pic>
        <p:nvPicPr>
          <p:cNvPr id="1026" name="Picture 2" descr="קבוצת ילדים עם חליפות גודו ו 2 מאמנות בצילום קבוצתי">
            <a:extLst>
              <a:ext uri="{FF2B5EF4-FFF2-40B4-BE49-F238E27FC236}">
                <a16:creationId xmlns:a16="http://schemas.microsoft.com/office/drawing/2014/main" id="{1D78ADB6-BA6E-C9B5-36C4-F71F5F751AED}"/>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501785" y="3024308"/>
            <a:ext cx="3429000" cy="2573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6487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28509-E331-0519-9F48-C8CEF0A020EC}"/>
            </a:ext>
          </a:extLst>
        </p:cNvPr>
        <p:cNvGrpSpPr/>
        <p:nvPr/>
      </p:nvGrpSpPr>
      <p:grpSpPr>
        <a:xfrm>
          <a:off x="0" y="0"/>
          <a:ext cx="0" cy="0"/>
          <a:chOff x="0" y="0"/>
          <a:chExt cx="0" cy="0"/>
        </a:xfrm>
      </p:grpSpPr>
      <p:pic>
        <p:nvPicPr>
          <p:cNvPr id="15" name="תמונה 14">
            <a:extLst>
              <a:ext uri="{FF2B5EF4-FFF2-40B4-BE49-F238E27FC236}">
                <a16:creationId xmlns:a16="http://schemas.microsoft.com/office/drawing/2014/main" id="{49E93312-1949-DC78-C16D-7CD5DF3DE0EF}"/>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535" y="9250"/>
            <a:ext cx="6858000" cy="1458942"/>
          </a:xfrm>
          <a:prstGeom prst="rect">
            <a:avLst/>
          </a:prstGeom>
        </p:spPr>
      </p:pic>
      <p:sp>
        <p:nvSpPr>
          <p:cNvPr id="5" name="TextBox 4">
            <a:extLst>
              <a:ext uri="{FF2B5EF4-FFF2-40B4-BE49-F238E27FC236}">
                <a16:creationId xmlns:a16="http://schemas.microsoft.com/office/drawing/2014/main" id="{4A7EC8F9-52C4-BDD4-D584-861D50DDC91D}"/>
              </a:ext>
            </a:extLst>
          </p:cNvPr>
          <p:cNvSpPr txBox="1"/>
          <p:nvPr/>
        </p:nvSpPr>
        <p:spPr>
          <a:xfrm>
            <a:off x="2580724" y="371959"/>
            <a:ext cx="4230705" cy="523220"/>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2800" b="1" dirty="0">
                <a:solidFill>
                  <a:prstClr val="white"/>
                </a:solidFill>
                <a:latin typeface="Segoe UI Semilight" panose="020B0402040204020203" pitchFamily="34" charset="0"/>
                <a:cs typeface="Segoe UI Semilight" panose="020B0402040204020203" pitchFamily="34" charset="0"/>
              </a:rPr>
              <a:t>24</a:t>
            </a:r>
            <a:r>
              <a:rPr kumimoji="0" lang="he-IL" sz="2800" b="1"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rPr>
              <a:t> בארץ </a:t>
            </a:r>
          </a:p>
        </p:txBody>
      </p:sp>
      <p:sp>
        <p:nvSpPr>
          <p:cNvPr id="7" name="TextBox 15">
            <a:extLst>
              <a:ext uri="{FF2B5EF4-FFF2-40B4-BE49-F238E27FC236}">
                <a16:creationId xmlns:a16="http://schemas.microsoft.com/office/drawing/2014/main" id="{E311D8DD-0D17-C99E-B167-3B751827FD1A}"/>
              </a:ext>
            </a:extLst>
          </p:cNvPr>
          <p:cNvSpPr txBox="1"/>
          <p:nvPr/>
        </p:nvSpPr>
        <p:spPr>
          <a:xfrm>
            <a:off x="3382429" y="1110324"/>
            <a:ext cx="3475571"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1200" cap="none" spc="30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 </a:t>
            </a:r>
          </a:p>
        </p:txBody>
      </p:sp>
      <p:sp>
        <p:nvSpPr>
          <p:cNvPr id="13" name="מקבילית 12">
            <a:extLst>
              <a:ext uri="{FF2B5EF4-FFF2-40B4-BE49-F238E27FC236}">
                <a16:creationId xmlns:a16="http://schemas.microsoft.com/office/drawing/2014/main" id="{81400997-8E43-4814-39C1-FDCED1DDA40A}"/>
              </a:ext>
            </a:extLst>
          </p:cNvPr>
          <p:cNvSpPr/>
          <p:nvPr/>
        </p:nvSpPr>
        <p:spPr>
          <a:xfrm>
            <a:off x="14991" y="9531705"/>
            <a:ext cx="4197245" cy="390592"/>
          </a:xfrm>
          <a:prstGeom prst="parallelogram">
            <a:avLst>
              <a:gd name="adj" fmla="val 49635"/>
            </a:avLst>
          </a:prstGeom>
          <a:solidFill>
            <a:srgbClr val="9AD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1200" cap="none" spc="0" normalizeH="0" baseline="0" noProof="0" dirty="0">
                <a:ln>
                  <a:noFill/>
                </a:ln>
                <a:solidFill>
                  <a:srgbClr val="001F7A"/>
                </a:solidFill>
                <a:effectLst/>
                <a:uLnTx/>
                <a:uFillTx/>
                <a:latin typeface="Segoe UI" panose="020B0502040204020203" pitchFamily="34" charset="0"/>
                <a:ea typeface="+mn-ea"/>
                <a:cs typeface="Segoe UI" panose="020B0502040204020203" pitchFamily="34" charset="0"/>
              </a:rPr>
              <a:t>ינואר 2026 גיליון 123</a:t>
            </a:r>
            <a:endParaRPr kumimoji="0" lang="x-none" sz="1600" b="1" i="0" u="none" strike="noStrike" kern="1200" cap="none" spc="0" normalizeH="0" baseline="0" noProof="0" dirty="0">
              <a:ln>
                <a:noFill/>
              </a:ln>
              <a:solidFill>
                <a:srgbClr val="001F7A"/>
              </a:solidFill>
              <a:effectLst/>
              <a:uLnTx/>
              <a:uFillTx/>
              <a:latin typeface="Segoe UI" panose="020B0502040204020203" pitchFamily="34" charset="0"/>
              <a:ea typeface="+mn-ea"/>
              <a:cs typeface="Segoe UI" panose="020B0502040204020203" pitchFamily="34" charset="0"/>
            </a:endParaRPr>
          </a:p>
        </p:txBody>
      </p:sp>
      <p:sp>
        <p:nvSpPr>
          <p:cNvPr id="3" name="TextBox 15">
            <a:extLst>
              <a:ext uri="{FF2B5EF4-FFF2-40B4-BE49-F238E27FC236}">
                <a16:creationId xmlns:a16="http://schemas.microsoft.com/office/drawing/2014/main" id="{9F9055EB-525A-FF41-B964-F2593A954717}"/>
              </a:ext>
            </a:extLst>
          </p:cNvPr>
          <p:cNvSpPr txBox="1"/>
          <p:nvPr/>
        </p:nvSpPr>
        <p:spPr>
          <a:xfrm>
            <a:off x="3339502" y="1046660"/>
            <a:ext cx="3475571"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1200" cap="none" spc="30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 </a:t>
            </a:r>
          </a:p>
        </p:txBody>
      </p:sp>
      <p:sp>
        <p:nvSpPr>
          <p:cNvPr id="12" name="מקבילית 11">
            <a:extLst>
              <a:ext uri="{FF2B5EF4-FFF2-40B4-BE49-F238E27FC236}">
                <a16:creationId xmlns:a16="http://schemas.microsoft.com/office/drawing/2014/main" id="{33092F86-FED1-712B-4360-1D8C243DFF90}"/>
              </a:ext>
              <a:ext uri="{C183D7F6-B498-43B3-948B-1728B52AA6E4}">
                <adec:decorative xmlns:adec="http://schemas.microsoft.com/office/drawing/2017/decorative" val="1"/>
              </a:ext>
            </a:extLst>
          </p:cNvPr>
          <p:cNvSpPr/>
          <p:nvPr/>
        </p:nvSpPr>
        <p:spPr>
          <a:xfrm>
            <a:off x="3916525" y="1087493"/>
            <a:ext cx="3475570" cy="334900"/>
          </a:xfrm>
          <a:prstGeom prst="parallelogram">
            <a:avLst>
              <a:gd name="adj" fmla="val 7438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Segoe UI" panose="020B0502040204020203" pitchFamily="34" charset="0"/>
            </a:endParaRPr>
          </a:p>
        </p:txBody>
      </p:sp>
      <p:sp>
        <p:nvSpPr>
          <p:cNvPr id="14" name="תיבת טקסט 13">
            <a:extLst>
              <a:ext uri="{FF2B5EF4-FFF2-40B4-BE49-F238E27FC236}">
                <a16:creationId xmlns:a16="http://schemas.microsoft.com/office/drawing/2014/main" id="{A9096ECE-10AC-36D8-BFA3-AB09BCF41F4C}"/>
              </a:ext>
            </a:extLst>
          </p:cNvPr>
          <p:cNvSpPr txBox="1"/>
          <p:nvPr/>
        </p:nvSpPr>
        <p:spPr>
          <a:xfrm>
            <a:off x="3763809" y="960831"/>
            <a:ext cx="3004694" cy="471830"/>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kumimoji="0" lang="he-IL"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panose="020B0502040204020203" pitchFamily="34" charset="0"/>
                <a:ea typeface="+mn-ea"/>
                <a:cs typeface="Segoe UI" panose="020B0502040204020203" pitchFamily="34" charset="0"/>
              </a:rPr>
              <a:t>כדורסל בכיסאות גלגלים</a:t>
            </a:r>
          </a:p>
        </p:txBody>
      </p:sp>
      <p:pic>
        <p:nvPicPr>
          <p:cNvPr id="16" name="תמונה 15">
            <a:extLst>
              <a:ext uri="{FF2B5EF4-FFF2-40B4-BE49-F238E27FC236}">
                <a16:creationId xmlns:a16="http://schemas.microsoft.com/office/drawing/2014/main" id="{EA02FD5A-9E42-201D-BCE1-8F1A916AD7B7}"/>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39836" y="8544252"/>
            <a:ext cx="3657917" cy="1950889"/>
          </a:xfrm>
          <a:prstGeom prst="rect">
            <a:avLst/>
          </a:prstGeom>
        </p:spPr>
      </p:pic>
      <p:sp>
        <p:nvSpPr>
          <p:cNvPr id="2" name="כותרת 1">
            <a:extLst>
              <a:ext uri="{FF2B5EF4-FFF2-40B4-BE49-F238E27FC236}">
                <a16:creationId xmlns:a16="http://schemas.microsoft.com/office/drawing/2014/main" id="{775AACC7-A426-9EE4-82E2-FFD77A19E882}"/>
              </a:ext>
            </a:extLst>
          </p:cNvPr>
          <p:cNvSpPr>
            <a:spLocks noGrp="1"/>
          </p:cNvSpPr>
          <p:nvPr>
            <p:ph type="title"/>
          </p:nvPr>
        </p:nvSpPr>
        <p:spPr>
          <a:xfrm>
            <a:off x="471488" y="-1914702"/>
            <a:ext cx="5915025" cy="1914702"/>
          </a:xfrm>
        </p:spPr>
        <p:txBody>
          <a:bodyPr vert="horz" lIns="91440" tIns="45720" rIns="91440" bIns="45720" rtlCol="0" anchor="b">
            <a:normAutofit/>
          </a:bodyPr>
          <a:lstStyle/>
          <a:p>
            <a:r>
              <a:rPr lang="he-IL" dirty="0"/>
              <a:t>בארץ</a:t>
            </a:r>
          </a:p>
        </p:txBody>
      </p:sp>
      <p:sp>
        <p:nvSpPr>
          <p:cNvPr id="4" name="תיבת טקסט 3">
            <a:extLst>
              <a:ext uri="{FF2B5EF4-FFF2-40B4-BE49-F238E27FC236}">
                <a16:creationId xmlns:a16="http://schemas.microsoft.com/office/drawing/2014/main" id="{2E2D4E58-C21E-1D2E-220C-B02C0457B48B}"/>
              </a:ext>
            </a:extLst>
          </p:cNvPr>
          <p:cNvSpPr txBox="1"/>
          <p:nvPr/>
        </p:nvSpPr>
        <p:spPr>
          <a:xfrm>
            <a:off x="3501385" y="1451529"/>
            <a:ext cx="3396607" cy="7914859"/>
          </a:xfrm>
          <a:prstGeom prst="rect">
            <a:avLst/>
          </a:prstGeom>
          <a:noFill/>
        </p:spPr>
        <p:txBody>
          <a:bodyPr wrap="square">
            <a:spAutoFit/>
          </a:bodyPr>
          <a:lstStyle/>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אלוף האלופים</a:t>
            </a:r>
          </a:p>
          <a:p>
            <a:pPr marL="0" marR="0" lvl="0" indent="0" algn="just" defTabSz="914400" rtl="1" eaLnBrk="1" fontAlgn="auto" latinLnBrk="0" hangingPunct="1">
              <a:lnSpc>
                <a:spcPts val="1800"/>
              </a:lnSpc>
              <a:spcBef>
                <a:spcPts val="0"/>
              </a:spcBef>
              <a:spcAft>
                <a:spcPts val="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החודש חולק התואר הראשון בעונת הכדורסל בכיסאות גלגלים לשנים 25-26. האלופה בית הלוחם תל אביב פגשה את מחזיקת הגביע כרישי חדרה בית הלוחם חיפה. את המשחק סיקר חיים קיסוס. </a:t>
            </a:r>
          </a:p>
          <a:p>
            <a:pPr marL="0" marR="0" lvl="0" indent="0" algn="just" defTabSz="914400" rtl="1" eaLnBrk="1" fontAlgn="auto" latinLnBrk="0" hangingPunct="1">
              <a:lnSpc>
                <a:spcPts val="1800"/>
              </a:lnSpc>
              <a:spcBef>
                <a:spcPts val="0"/>
              </a:spcBef>
              <a:spcAft>
                <a:spcPts val="0"/>
              </a:spcAft>
              <a:buClrTx/>
              <a:buSzTx/>
              <a:buFontTx/>
              <a:buNone/>
              <a:tabLst/>
              <a:defRPr/>
            </a:pPr>
            <a:r>
              <a:rPr lang="he-IL" sz="1100" b="1" dirty="0">
                <a:solidFill>
                  <a:srgbClr val="002060"/>
                </a:solidFill>
                <a:latin typeface="Segoe UI" panose="020B0502040204020203" pitchFamily="34" charset="0"/>
                <a:cs typeface="Segoe UI" panose="020B0502040204020203" pitchFamily="34" charset="0"/>
              </a:rPr>
              <a:t>הסיקור של חיים קיסוס:</a:t>
            </a:r>
            <a:endPar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0" marR="0" lvl="0" indent="0" algn="just" defTabSz="914400" rtl="1" eaLnBrk="1" fontAlgn="auto" latinLnBrk="0" hangingPunct="1">
              <a:lnSpc>
                <a:spcPts val="1800"/>
              </a:lnSpc>
              <a:spcBef>
                <a:spcPts val="0"/>
              </a:spcBef>
              <a:spcAft>
                <a:spcPts val="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השבוע עשיתי משהו חריג והלכתי לחוות משחק שאיננו של הקבוצה "שלי", התותחנים של צה"ל ת"א, אלא למפגש פסגה בין מחזיקת הגביע לעונת 2025 כרישי חדרה והאלופה המכהנת בית הלוחם ת"א.</a:t>
            </a:r>
          </a:p>
          <a:p>
            <a:pPr marL="0" marR="0" lvl="0" indent="0" algn="just" defTabSz="914400" rtl="1" eaLnBrk="1" fontAlgn="auto" latinLnBrk="0" hangingPunct="1">
              <a:lnSpc>
                <a:spcPts val="1800"/>
              </a:lnSpc>
              <a:spcBef>
                <a:spcPts val="0"/>
              </a:spcBef>
              <a:spcAft>
                <a:spcPts val="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המשחק, אשר יכתיר בסופו את תואר "אלוף האלופים" לעונה זו, נחשב משחק ליגה שגרתי, אך הרמה הגבוהה של סגלי הקבוצות המדוברות, מבטיחה מפגש מעניין. ספוילר: הבטיחו וקיימו.</a:t>
            </a:r>
          </a:p>
          <a:p>
            <a:pPr marL="0" marR="0" lvl="0" indent="0" algn="just" defTabSz="914400" rtl="1" eaLnBrk="1" fontAlgn="auto" latinLnBrk="0" hangingPunct="1">
              <a:lnSpc>
                <a:spcPts val="1800"/>
              </a:lnSpc>
              <a:spcBef>
                <a:spcPts val="0"/>
              </a:spcBef>
              <a:spcAft>
                <a:spcPts val="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את כדור הביניים הראשון קטפו כרישי חדרה שבאו בלבוש שחור, אבל </a:t>
            </a:r>
            <a:r>
              <a:rPr lang="he-IL" sz="1100" b="1" dirty="0">
                <a:solidFill>
                  <a:srgbClr val="002060"/>
                </a:solidFill>
                <a:latin typeface="Segoe UI" panose="020B0502040204020203" pitchFamily="34" charset="0"/>
                <a:cs typeface="Segoe UI" panose="020B0502040204020203" pitchFamily="34" charset="0"/>
              </a:rPr>
              <a:t>ליאור </a:t>
            </a:r>
            <a:r>
              <a:rPr lang="he-IL" sz="1100" b="1" dirty="0" err="1">
                <a:solidFill>
                  <a:srgbClr val="002060"/>
                </a:solidFill>
                <a:latin typeface="Segoe UI" panose="020B0502040204020203" pitchFamily="34" charset="0"/>
                <a:cs typeface="Segoe UI" panose="020B0502040204020203" pitchFamily="34" charset="0"/>
              </a:rPr>
              <a:t>איבניצקי</a:t>
            </a:r>
            <a:r>
              <a:rPr lang="he-IL" sz="1100" b="1" dirty="0">
                <a:solidFill>
                  <a:srgbClr val="002060"/>
                </a:solidFill>
                <a:latin typeface="Segoe UI" panose="020B0502040204020203" pitchFamily="34" charset="0"/>
                <a:cs typeface="Segoe UI" panose="020B0502040204020203" pitchFamily="34" charset="0"/>
              </a:rPr>
              <a:t> </a:t>
            </a:r>
            <a:r>
              <a:rPr lang="he-IL" sz="1100" dirty="0">
                <a:solidFill>
                  <a:srgbClr val="002060"/>
                </a:solidFill>
                <a:latin typeface="Segoe UI" panose="020B0502040204020203" pitchFamily="34" charset="0"/>
                <a:cs typeface="Segoe UI" panose="020B0502040204020203" pitchFamily="34" charset="0"/>
              </a:rPr>
              <a:t>מבית הלוחם ת"א, שאירחו בלבוש לבן, היה זה שקלע ראשון ועל </a:t>
            </a:r>
            <a:r>
              <a:rPr lang="he-IL" sz="1100" dirty="0" err="1">
                <a:solidFill>
                  <a:srgbClr val="002060"/>
                </a:solidFill>
                <a:latin typeface="Segoe UI" panose="020B0502040204020203" pitchFamily="34" charset="0"/>
                <a:cs typeface="Segoe UI" panose="020B0502040204020203" pitchFamily="34" charset="0"/>
              </a:rPr>
              <a:t>הבאזר</a:t>
            </a:r>
            <a:r>
              <a:rPr lang="he-IL" sz="1100" dirty="0">
                <a:solidFill>
                  <a:srgbClr val="002060"/>
                </a:solidFill>
                <a:latin typeface="Segoe UI" panose="020B0502040204020203" pitchFamily="34" charset="0"/>
                <a:cs typeface="Segoe UI" panose="020B0502040204020203" pitchFamily="34" charset="0"/>
              </a:rPr>
              <a:t>. </a:t>
            </a:r>
            <a:r>
              <a:rPr lang="he-IL" sz="1100" b="1" dirty="0">
                <a:solidFill>
                  <a:srgbClr val="002060"/>
                </a:solidFill>
                <a:latin typeface="Segoe UI" panose="020B0502040204020203" pitchFamily="34" charset="0"/>
                <a:cs typeface="Segoe UI" panose="020B0502040204020203" pitchFamily="34" charset="0"/>
              </a:rPr>
              <a:t>זיו אליהו</a:t>
            </a:r>
            <a:r>
              <a:rPr lang="he-IL" sz="1100" dirty="0">
                <a:solidFill>
                  <a:srgbClr val="002060"/>
                </a:solidFill>
                <a:latin typeface="Segoe UI" panose="020B0502040204020203" pitchFamily="34" charset="0"/>
                <a:cs typeface="Segoe UI" panose="020B0502040204020203" pitchFamily="34" charset="0"/>
              </a:rPr>
              <a:t> דייק מחצי מרחק, אך </a:t>
            </a:r>
            <a:r>
              <a:rPr lang="he-IL" sz="1100" b="1" dirty="0">
                <a:solidFill>
                  <a:srgbClr val="002060"/>
                </a:solidFill>
                <a:latin typeface="Segoe UI" panose="020B0502040204020203" pitchFamily="34" charset="0"/>
                <a:cs typeface="Segoe UI" panose="020B0502040204020203" pitchFamily="34" charset="0"/>
              </a:rPr>
              <a:t>שי חיים </a:t>
            </a:r>
            <a:r>
              <a:rPr lang="he-IL" sz="1100" dirty="0">
                <a:solidFill>
                  <a:srgbClr val="002060"/>
                </a:solidFill>
                <a:latin typeface="Segoe UI" panose="020B0502040204020203" pitchFamily="34" charset="0"/>
                <a:cs typeface="Segoe UI" panose="020B0502040204020203" pitchFamily="34" charset="0"/>
              </a:rPr>
              <a:t>מחדרה סחט סל ועבירת לזכותו והתוצאה 5-6 לתל אביב, שלוש דקות לתוך הרבע הראשון. </a:t>
            </a:r>
            <a:r>
              <a:rPr lang="he-IL" sz="1100" b="1" dirty="0">
                <a:solidFill>
                  <a:srgbClr val="002060"/>
                </a:solidFill>
                <a:latin typeface="Segoe UI" panose="020B0502040204020203" pitchFamily="34" charset="0"/>
                <a:cs typeface="Segoe UI" panose="020B0502040204020203" pitchFamily="34" charset="0"/>
              </a:rPr>
              <a:t>איתי אלימלך </a:t>
            </a:r>
            <a:r>
              <a:rPr lang="he-IL" sz="1100" dirty="0">
                <a:solidFill>
                  <a:srgbClr val="002060"/>
                </a:solidFill>
                <a:latin typeface="Segoe UI" panose="020B0502040204020203" pitchFamily="34" charset="0"/>
                <a:cs typeface="Segoe UI" panose="020B0502040204020203" pitchFamily="34" charset="0"/>
              </a:rPr>
              <a:t>קלע סל שני ברציפות והעלה את הכרישים ליתרון 9-8 באמצע הרבע. </a:t>
            </a:r>
            <a:r>
              <a:rPr lang="he-IL" sz="1100" b="1" dirty="0">
                <a:solidFill>
                  <a:srgbClr val="002060"/>
                </a:solidFill>
                <a:latin typeface="Segoe UI" panose="020B0502040204020203" pitchFamily="34" charset="0"/>
                <a:cs typeface="Segoe UI" panose="020B0502040204020203" pitchFamily="34" charset="0"/>
              </a:rPr>
              <a:t>תומר ששון </a:t>
            </a:r>
            <a:r>
              <a:rPr lang="he-IL" sz="1100" dirty="0">
                <a:solidFill>
                  <a:srgbClr val="002060"/>
                </a:solidFill>
                <a:latin typeface="Segoe UI" panose="020B0502040204020203" pitchFamily="34" charset="0"/>
                <a:cs typeface="Segoe UI" panose="020B0502040204020203" pitchFamily="34" charset="0"/>
              </a:rPr>
              <a:t>קלע מרחוק וקטע יובש של המקומיים אבל </a:t>
            </a:r>
            <a:r>
              <a:rPr lang="he-IL" sz="1100" b="1" dirty="0">
                <a:solidFill>
                  <a:srgbClr val="002060"/>
                </a:solidFill>
                <a:latin typeface="Segoe UI" panose="020B0502040204020203" pitchFamily="34" charset="0"/>
                <a:cs typeface="Segoe UI" panose="020B0502040204020203" pitchFamily="34" charset="0"/>
              </a:rPr>
              <a:t>שי חיים </a:t>
            </a:r>
            <a:r>
              <a:rPr lang="he-IL" sz="1100" dirty="0">
                <a:solidFill>
                  <a:srgbClr val="002060"/>
                </a:solidFill>
                <a:latin typeface="Segoe UI" panose="020B0502040204020203" pitchFamily="34" charset="0"/>
                <a:cs typeface="Segoe UI" panose="020B0502040204020203" pitchFamily="34" charset="0"/>
              </a:rPr>
              <a:t>עם עוד אחד פלוס שלשה של </a:t>
            </a:r>
            <a:r>
              <a:rPr lang="he-IL" sz="1100" b="1" dirty="0">
                <a:solidFill>
                  <a:srgbClr val="002060"/>
                </a:solidFill>
                <a:latin typeface="Segoe UI" panose="020B0502040204020203" pitchFamily="34" charset="0"/>
                <a:cs typeface="Segoe UI" panose="020B0502040204020203" pitchFamily="34" charset="0"/>
              </a:rPr>
              <a:t>איתי אלימלך </a:t>
            </a:r>
            <a:r>
              <a:rPr lang="he-IL" sz="1100" dirty="0">
                <a:solidFill>
                  <a:srgbClr val="002060"/>
                </a:solidFill>
                <a:latin typeface="Segoe UI" panose="020B0502040204020203" pitchFamily="34" charset="0"/>
                <a:cs typeface="Segoe UI" panose="020B0502040204020203" pitchFamily="34" charset="0"/>
              </a:rPr>
              <a:t>וכרישי חדרה מנצחים את הרבע 25-14.</a:t>
            </a:r>
          </a:p>
          <a:p>
            <a:pPr marL="0" marR="0" lvl="0" indent="0" algn="just" defTabSz="914400" rtl="1" eaLnBrk="1" fontAlgn="auto" latinLnBrk="0" hangingPunct="1">
              <a:lnSpc>
                <a:spcPts val="1800"/>
              </a:lnSpc>
              <a:spcBef>
                <a:spcPts val="0"/>
              </a:spcBef>
              <a:spcAft>
                <a:spcPts val="0"/>
              </a:spcAft>
              <a:buClrTx/>
              <a:buSzTx/>
              <a:buFontTx/>
              <a:buNone/>
              <a:tabLst/>
              <a:defRPr/>
            </a:pPr>
            <a:r>
              <a:rPr lang="he-IL" sz="1100" b="1" dirty="0">
                <a:solidFill>
                  <a:srgbClr val="002060"/>
                </a:solidFill>
                <a:latin typeface="Segoe UI" panose="020B0502040204020203" pitchFamily="34" charset="0"/>
                <a:cs typeface="Segoe UI" panose="020B0502040204020203" pitchFamily="34" charset="0"/>
              </a:rPr>
              <a:t>פלג </a:t>
            </a:r>
            <a:r>
              <a:rPr lang="he-IL" sz="1100" b="1" dirty="0" err="1">
                <a:solidFill>
                  <a:srgbClr val="002060"/>
                </a:solidFill>
                <a:latin typeface="Segoe UI" panose="020B0502040204020203" pitchFamily="34" charset="0"/>
                <a:cs typeface="Segoe UI" panose="020B0502040204020203" pitchFamily="34" charset="0"/>
              </a:rPr>
              <a:t>זלצמן</a:t>
            </a:r>
            <a:r>
              <a:rPr lang="he-IL" sz="1100" b="1" dirty="0">
                <a:solidFill>
                  <a:srgbClr val="002060"/>
                </a:solidFill>
                <a:latin typeface="Segoe UI" panose="020B0502040204020203" pitchFamily="34" charset="0"/>
                <a:cs typeface="Segoe UI" panose="020B0502040204020203" pitchFamily="34" charset="0"/>
              </a:rPr>
              <a:t> </a:t>
            </a:r>
            <a:r>
              <a:rPr lang="he-IL" sz="1100" dirty="0">
                <a:solidFill>
                  <a:srgbClr val="002060"/>
                </a:solidFill>
                <a:latin typeface="Segoe UI" panose="020B0502040204020203" pitchFamily="34" charset="0"/>
                <a:cs typeface="Segoe UI" panose="020B0502040204020203" pitchFamily="34" charset="0"/>
              </a:rPr>
              <a:t>פתח עם סל ראשון לזכות המקומיים </a:t>
            </a:r>
            <a:r>
              <a:rPr lang="he-IL" sz="1100" b="1" dirty="0">
                <a:solidFill>
                  <a:srgbClr val="002060"/>
                </a:solidFill>
                <a:latin typeface="Segoe UI" panose="020B0502040204020203" pitchFamily="34" charset="0"/>
                <a:cs typeface="Segoe UI" panose="020B0502040204020203" pitchFamily="34" charset="0"/>
              </a:rPr>
              <a:t>ושי חיים </a:t>
            </a:r>
            <a:r>
              <a:rPr lang="he-IL" sz="1100" dirty="0">
                <a:solidFill>
                  <a:srgbClr val="002060"/>
                </a:solidFill>
                <a:latin typeface="Segoe UI" panose="020B0502040204020203" pitchFamily="34" charset="0"/>
                <a:cs typeface="Segoe UI" panose="020B0502040204020203" pitchFamily="34" charset="0"/>
              </a:rPr>
              <a:t>בערב לוהט ענה לו בצד השני כשהקולגה, </a:t>
            </a:r>
            <a:r>
              <a:rPr lang="he-IL" sz="1100" b="1" dirty="0">
                <a:solidFill>
                  <a:srgbClr val="002060"/>
                </a:solidFill>
                <a:latin typeface="Segoe UI" panose="020B0502040204020203" pitchFamily="34" charset="0"/>
                <a:cs typeface="Segoe UI" panose="020B0502040204020203" pitchFamily="34" charset="0"/>
              </a:rPr>
              <a:t>אבי בן שמחון</a:t>
            </a:r>
            <a:r>
              <a:rPr lang="he-IL" sz="1100" dirty="0">
                <a:solidFill>
                  <a:srgbClr val="002060"/>
                </a:solidFill>
                <a:latin typeface="Segoe UI" panose="020B0502040204020203" pitchFamily="34" charset="0"/>
                <a:cs typeface="Segoe UI" panose="020B0502040204020203" pitchFamily="34" charset="0"/>
              </a:rPr>
              <a:t> מוסיף שלשה, שלוש דקות לתוך הרבע השני. </a:t>
            </a:r>
            <a:r>
              <a:rPr lang="he-IL" sz="1100" dirty="0" err="1">
                <a:solidFill>
                  <a:srgbClr val="002060"/>
                </a:solidFill>
                <a:latin typeface="Segoe UI" panose="020B0502040204020203" pitchFamily="34" charset="0"/>
                <a:cs typeface="Segoe UI" panose="020B0502040204020203" pitchFamily="34" charset="0"/>
              </a:rPr>
              <a:t>אסיסט</a:t>
            </a:r>
            <a:r>
              <a:rPr lang="he-IL" sz="1100" dirty="0">
                <a:solidFill>
                  <a:srgbClr val="002060"/>
                </a:solidFill>
                <a:latin typeface="Segoe UI" panose="020B0502040204020203" pitchFamily="34" charset="0"/>
                <a:cs typeface="Segoe UI" panose="020B0502040204020203" pitchFamily="34" charset="0"/>
              </a:rPr>
              <a:t> נאה של </a:t>
            </a:r>
            <a:r>
              <a:rPr lang="he-IL" sz="1100" b="1" dirty="0">
                <a:solidFill>
                  <a:srgbClr val="002060"/>
                </a:solidFill>
                <a:latin typeface="Segoe UI" panose="020B0502040204020203" pitchFamily="34" charset="0"/>
                <a:cs typeface="Segoe UI" panose="020B0502040204020203" pitchFamily="34" charset="0"/>
              </a:rPr>
              <a:t>תומר ששון לזיו אליהו</a:t>
            </a:r>
            <a:r>
              <a:rPr lang="he-IL" sz="1100" dirty="0">
                <a:solidFill>
                  <a:srgbClr val="002060"/>
                </a:solidFill>
                <a:latin typeface="Segoe UI" panose="020B0502040204020203" pitchFamily="34" charset="0"/>
                <a:cs typeface="Segoe UI" panose="020B0502040204020203" pitchFamily="34" charset="0"/>
              </a:rPr>
              <a:t>, מתחת לסל וזה 35-24 עדיין לחדרה חמש דקות לסוף המחצית. </a:t>
            </a:r>
          </a:p>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הכרישים ממשיכים לשלוט בהתקפה ועם עוד שלשה של איתי אלימלך, הפער צמח ל-42-24 שתיים וחצי דקות לסוף הרבע. תומר ששון עם שתיים רצופות מצמק טיפה ובמחצית      44-28 לאורחים.</a:t>
            </a:r>
          </a:p>
          <a:p>
            <a:pPr marL="0" marR="0" lvl="0" indent="0" algn="just" defTabSz="914400" rtl="1" eaLnBrk="1" fontAlgn="auto" latinLnBrk="0" hangingPunct="1">
              <a:lnSpc>
                <a:spcPts val="1800"/>
              </a:lnSpc>
              <a:spcBef>
                <a:spcPts val="0"/>
              </a:spcBef>
              <a:spcAft>
                <a:spcPts val="0"/>
              </a:spcAft>
              <a:buClrTx/>
              <a:buSzTx/>
              <a:buFontTx/>
              <a:buNone/>
              <a:tabLst/>
              <a:defRPr/>
            </a:pPr>
            <a:endPar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p:txBody>
      </p:sp>
      <p:sp>
        <p:nvSpPr>
          <p:cNvPr id="8" name="מלבן 7">
            <a:extLst>
              <a:ext uri="{FF2B5EF4-FFF2-40B4-BE49-F238E27FC236}">
                <a16:creationId xmlns:a16="http://schemas.microsoft.com/office/drawing/2014/main" id="{2AF2009A-1875-7A24-9BBB-AC1CFADB32EA}"/>
              </a:ext>
            </a:extLst>
          </p:cNvPr>
          <p:cNvSpPr/>
          <p:nvPr/>
        </p:nvSpPr>
        <p:spPr>
          <a:xfrm>
            <a:off x="14991" y="130629"/>
            <a:ext cx="1349352" cy="5774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18" name="תמונה 17">
            <a:extLst>
              <a:ext uri="{FF2B5EF4-FFF2-40B4-BE49-F238E27FC236}">
                <a16:creationId xmlns:a16="http://schemas.microsoft.com/office/drawing/2014/main" id="{B9A35964-D6FE-AB1A-C8C4-D52AB7BBEAA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228" y="351686"/>
            <a:ext cx="1312133" cy="335713"/>
          </a:xfrm>
          <a:prstGeom prst="rect">
            <a:avLst/>
          </a:prstGeom>
        </p:spPr>
      </p:pic>
      <p:sp>
        <p:nvSpPr>
          <p:cNvPr id="10" name="מלבן 9">
            <a:extLst>
              <a:ext uri="{FF2B5EF4-FFF2-40B4-BE49-F238E27FC236}">
                <a16:creationId xmlns:a16="http://schemas.microsoft.com/office/drawing/2014/main" id="{6BE852DC-FAE0-E9A9-B0FE-5FD7915CCCB2}"/>
              </a:ext>
            </a:extLst>
          </p:cNvPr>
          <p:cNvSpPr/>
          <p:nvPr/>
        </p:nvSpPr>
        <p:spPr>
          <a:xfrm>
            <a:off x="219188" y="182880"/>
            <a:ext cx="1163313" cy="5736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7" name="תמונה 16" descr="תמונה שמכילה טקסט, גופן, גרפיקה, לוגו&#10;&#10;תוכן שנוצר על-ידי בינה מלאכותית עשוי להיות שגוי.">
            <a:extLst>
              <a:ext uri="{FF2B5EF4-FFF2-40B4-BE49-F238E27FC236}">
                <a16:creationId xmlns:a16="http://schemas.microsoft.com/office/drawing/2014/main" id="{48C52818-6762-B15E-D7B1-99ED5C317F4C}"/>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92600" y="409695"/>
            <a:ext cx="1277469" cy="239188"/>
          </a:xfrm>
          <a:prstGeom prst="rect">
            <a:avLst/>
          </a:prstGeom>
        </p:spPr>
      </p:pic>
      <p:sp>
        <p:nvSpPr>
          <p:cNvPr id="11" name="תיבת טקסט 10">
            <a:extLst>
              <a:ext uri="{FF2B5EF4-FFF2-40B4-BE49-F238E27FC236}">
                <a16:creationId xmlns:a16="http://schemas.microsoft.com/office/drawing/2014/main" id="{E27D3496-7DAA-4EB5-B19D-EF7E09F4554E}"/>
              </a:ext>
            </a:extLst>
          </p:cNvPr>
          <p:cNvSpPr txBox="1"/>
          <p:nvPr/>
        </p:nvSpPr>
        <p:spPr>
          <a:xfrm>
            <a:off x="-34925" y="2015728"/>
            <a:ext cx="3500438" cy="307777"/>
          </a:xfrm>
          <a:prstGeom prst="rect">
            <a:avLst/>
          </a:prstGeom>
          <a:solidFill>
            <a:srgbClr val="00B0F0">
              <a:alpha val="58000"/>
            </a:srgbClr>
          </a:solidFill>
        </p:spPr>
        <p:txBody>
          <a:bodyPr wrap="square" lIns="0" rIns="0" rtlCol="0">
            <a:spAutoFit/>
          </a:bodyPr>
          <a:lstStyle/>
          <a:p>
            <a:r>
              <a:rPr lang="he-IL" sz="1400" b="1" dirty="0">
                <a:solidFill>
                  <a:srgbClr val="002060"/>
                </a:solidFill>
                <a:latin typeface="Calibri" panose="020F0502020204030204" pitchFamily="34" charset="0"/>
                <a:cs typeface="Calibri" panose="020F0502020204030204" pitchFamily="34" charset="0"/>
              </a:rPr>
              <a:t>קבוצת בזן </a:t>
            </a:r>
            <a:r>
              <a:rPr lang="he-IL" sz="1400" dirty="0">
                <a:solidFill>
                  <a:srgbClr val="002060"/>
                </a:solidFill>
                <a:latin typeface="Calibri" panose="020F0502020204030204" pitchFamily="34" charset="0"/>
                <a:cs typeface="Calibri" panose="020F0502020204030204" pitchFamily="34" charset="0"/>
              </a:rPr>
              <a:t>שותפים לקידום הספורט הפראלימפי</a:t>
            </a:r>
            <a:endParaRPr lang="x-none" sz="1400" dirty="0">
              <a:solidFill>
                <a:srgbClr val="002060"/>
              </a:solidFill>
              <a:latin typeface="Calibri" panose="020F0502020204030204" pitchFamily="34" charset="0"/>
              <a:cs typeface="Calibri" panose="020F0502020204030204" pitchFamily="34" charset="0"/>
            </a:endParaRPr>
          </a:p>
        </p:txBody>
      </p:sp>
      <p:pic>
        <p:nvPicPr>
          <p:cNvPr id="20" name="תמונה 19" descr="תמונה שמכילה טקסט, גופן, גרפיקה, לוגו&#10;&#10;התיאור נוצר באופן אוטומטי">
            <a:extLst>
              <a:ext uri="{FF2B5EF4-FFF2-40B4-BE49-F238E27FC236}">
                <a16:creationId xmlns:a16="http://schemas.microsoft.com/office/drawing/2014/main" id="{D1BCA0A2-3851-A008-6F15-9CE9ED8A5326}"/>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605529" y="1202048"/>
            <a:ext cx="768274" cy="813680"/>
          </a:xfrm>
          <a:prstGeom prst="rect">
            <a:avLst/>
          </a:prstGeom>
        </p:spPr>
      </p:pic>
      <p:pic>
        <p:nvPicPr>
          <p:cNvPr id="22" name="תמונה 21" descr="תמונה שמכילה טקסט, גופן, גרפיקה, לוגו&#10;&#10;התיאור נוצר באופן אוטומטי">
            <a:extLst>
              <a:ext uri="{FF2B5EF4-FFF2-40B4-BE49-F238E27FC236}">
                <a16:creationId xmlns:a16="http://schemas.microsoft.com/office/drawing/2014/main" id="{E2BB6B39-8929-B3E2-A594-6019F1B328D2}"/>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359846" y="1202048"/>
            <a:ext cx="768274" cy="813680"/>
          </a:xfrm>
          <a:prstGeom prst="rect">
            <a:avLst/>
          </a:prstGeom>
        </p:spPr>
      </p:pic>
      <p:pic>
        <p:nvPicPr>
          <p:cNvPr id="24" name="תמונה 23" descr="תמונה שמכילה טקסט, גופן, גרפיקה, לוגו&#10;&#10;התיאור נוצר באופן אוטומטי">
            <a:extLst>
              <a:ext uri="{FF2B5EF4-FFF2-40B4-BE49-F238E27FC236}">
                <a16:creationId xmlns:a16="http://schemas.microsoft.com/office/drawing/2014/main" id="{B6BF22E9-BA2C-4439-79F7-304876D73745}"/>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4163" y="1202048"/>
            <a:ext cx="768274" cy="813680"/>
          </a:xfrm>
          <a:prstGeom prst="rect">
            <a:avLst/>
          </a:prstGeom>
        </p:spPr>
      </p:pic>
      <p:pic>
        <p:nvPicPr>
          <p:cNvPr id="21" name="תמונה 20" descr="מעגל של קבוצת כדורסל בכיסאות גלגלים">
            <a:extLst>
              <a:ext uri="{FF2B5EF4-FFF2-40B4-BE49-F238E27FC236}">
                <a16:creationId xmlns:a16="http://schemas.microsoft.com/office/drawing/2014/main" id="{EBD21982-BBA5-B1C6-26A6-CDB8562346C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6471" y="4655975"/>
            <a:ext cx="3374893" cy="2392307"/>
          </a:xfrm>
          <a:prstGeom prst="rect">
            <a:avLst/>
          </a:prstGeom>
        </p:spPr>
      </p:pic>
      <p:sp>
        <p:nvSpPr>
          <p:cNvPr id="19" name="תיבת טקסט 18">
            <a:extLst>
              <a:ext uri="{FF2B5EF4-FFF2-40B4-BE49-F238E27FC236}">
                <a16:creationId xmlns:a16="http://schemas.microsoft.com/office/drawing/2014/main" id="{E48CD4A6-44A1-915F-CEA2-8FB1A9ABE03E}"/>
              </a:ext>
            </a:extLst>
          </p:cNvPr>
          <p:cNvSpPr txBox="1"/>
          <p:nvPr/>
        </p:nvSpPr>
        <p:spPr>
          <a:xfrm>
            <a:off x="74228" y="2318496"/>
            <a:ext cx="3374893" cy="2256259"/>
          </a:xfrm>
          <a:prstGeom prst="rect">
            <a:avLst/>
          </a:prstGeom>
          <a:noFill/>
        </p:spPr>
        <p:txBody>
          <a:bodyPr wrap="square">
            <a:spAutoFit/>
          </a:bodyPr>
          <a:lstStyle/>
          <a:p>
            <a:pPr marL="0" marR="0" lvl="0" indent="0" algn="just" defTabSz="914400" rtl="1" eaLnBrk="1" fontAlgn="auto" latinLnBrk="0" hangingPunct="1">
              <a:lnSpc>
                <a:spcPts val="1900"/>
              </a:lnSpc>
              <a:spcBef>
                <a:spcPts val="0"/>
              </a:spcBef>
              <a:spcAft>
                <a:spcPts val="0"/>
              </a:spcAft>
              <a:buClrTx/>
              <a:buSzTx/>
              <a:buFontTx/>
              <a:buNone/>
              <a:tabLst/>
              <a:defRPr/>
            </a:pP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שי חיים </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מחדרה עלה ראשון על לוח הניקוד ברבע השלישי, אך המקומיים מצליחים לענות עם שלושה רצופים ואחרי שלוש דקות בתוך הרבע רק 46-34. הלבנים חזרו לעניינים בהגנה ובהתקפה </a:t>
            </a: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ופלג </a:t>
            </a:r>
            <a:r>
              <a:rPr kumimoji="0" lang="he-IL" sz="1100" b="1"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זלצמן</a:t>
            </a: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סגר ריצת 10-2 וההפרש קטן ל-50-44, שתי דקות ומחצה לסוף הרבע. עוד אחד של תומר ששון שסגר 18-6 ברבע הזה למקומיים והם יורדים בהפרש קל של 50-46 עדיין לכרישים.</a:t>
            </a:r>
          </a:p>
          <a:p>
            <a:pPr marL="0" marR="0" lvl="0" indent="0" algn="just" defTabSz="914400" rtl="1" eaLnBrk="1" fontAlgn="auto" latinLnBrk="0" hangingPunct="1">
              <a:lnSpc>
                <a:spcPts val="1900"/>
              </a:lnSpc>
              <a:spcBef>
                <a:spcPts val="0"/>
              </a:spcBef>
              <a:spcAft>
                <a:spcPts val="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צילומים: אדריאן </a:t>
            </a:r>
            <a:r>
              <a:rPr lang="he-IL" sz="1100" dirty="0" err="1">
                <a:solidFill>
                  <a:srgbClr val="002060"/>
                </a:solidFill>
                <a:latin typeface="Segoe UI" panose="020B0502040204020203" pitchFamily="34" charset="0"/>
                <a:cs typeface="Segoe UI" panose="020B0502040204020203" pitchFamily="34" charset="0"/>
              </a:rPr>
              <a:t>אהרונוביץ</a:t>
            </a:r>
            <a:r>
              <a:rPr lang="he-IL" sz="1100" dirty="0">
                <a:solidFill>
                  <a:srgbClr val="002060"/>
                </a:solidFill>
                <a:latin typeface="Segoe UI" panose="020B0502040204020203" pitchFamily="34" charset="0"/>
                <a:cs typeface="Segoe UI" panose="020B0502040204020203" pitchFamily="34" charset="0"/>
              </a:rPr>
              <a:t> </a:t>
            </a:r>
            <a:r>
              <a:rPr lang="he-IL" sz="1100">
                <a:solidFill>
                  <a:srgbClr val="002060"/>
                </a:solidFill>
                <a:latin typeface="Segoe UI" panose="020B0502040204020203" pitchFamily="34" charset="0"/>
                <a:cs typeface="Segoe UI" panose="020B0502040204020203" pitchFamily="34" charset="0"/>
              </a:rPr>
              <a:t>ואהוד מלמד</a:t>
            </a:r>
            <a:endPar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p:txBody>
      </p:sp>
      <p:pic>
        <p:nvPicPr>
          <p:cNvPr id="23" name="תמונה 22" descr="משחק כדורסל בכיסאות גלגלים">
            <a:extLst>
              <a:ext uri="{FF2B5EF4-FFF2-40B4-BE49-F238E27FC236}">
                <a16:creationId xmlns:a16="http://schemas.microsoft.com/office/drawing/2014/main" id="{7EA86EFA-B706-AF01-C17D-6E5673F1D1D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594" y="7163047"/>
            <a:ext cx="3429000" cy="2286000"/>
          </a:xfrm>
          <a:prstGeom prst="rect">
            <a:avLst/>
          </a:prstGeom>
        </p:spPr>
      </p:pic>
    </p:spTree>
    <p:extLst>
      <p:ext uri="{BB962C8B-B14F-4D97-AF65-F5344CB8AC3E}">
        <p14:creationId xmlns:p14="http://schemas.microsoft.com/office/powerpoint/2010/main" val="2281905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55310-D156-D8B2-E7DC-A2303FC162F6}"/>
            </a:ext>
          </a:extLst>
        </p:cNvPr>
        <p:cNvGrpSpPr/>
        <p:nvPr/>
      </p:nvGrpSpPr>
      <p:grpSpPr>
        <a:xfrm>
          <a:off x="0" y="0"/>
          <a:ext cx="0" cy="0"/>
          <a:chOff x="0" y="0"/>
          <a:chExt cx="0" cy="0"/>
        </a:xfrm>
      </p:grpSpPr>
      <p:pic>
        <p:nvPicPr>
          <p:cNvPr id="15" name="תמונה 14">
            <a:extLst>
              <a:ext uri="{FF2B5EF4-FFF2-40B4-BE49-F238E27FC236}">
                <a16:creationId xmlns:a16="http://schemas.microsoft.com/office/drawing/2014/main" id="{6BFCDE00-5CB1-31E8-1E69-4785B89434BC}"/>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535" y="9250"/>
            <a:ext cx="6858000" cy="1458942"/>
          </a:xfrm>
          <a:prstGeom prst="rect">
            <a:avLst/>
          </a:prstGeom>
        </p:spPr>
      </p:pic>
      <p:sp>
        <p:nvSpPr>
          <p:cNvPr id="5" name="TextBox 4">
            <a:extLst>
              <a:ext uri="{FF2B5EF4-FFF2-40B4-BE49-F238E27FC236}">
                <a16:creationId xmlns:a16="http://schemas.microsoft.com/office/drawing/2014/main" id="{1BEF1633-0640-6BEF-15E4-BCE0B369F5AC}"/>
              </a:ext>
            </a:extLst>
          </p:cNvPr>
          <p:cNvSpPr txBox="1"/>
          <p:nvPr/>
        </p:nvSpPr>
        <p:spPr>
          <a:xfrm>
            <a:off x="2580724" y="371959"/>
            <a:ext cx="4230705" cy="523220"/>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rPr>
              <a:t>2</a:t>
            </a:r>
            <a:r>
              <a:rPr lang="he-IL" sz="2800" b="1" dirty="0">
                <a:solidFill>
                  <a:prstClr val="white"/>
                </a:solidFill>
                <a:latin typeface="Segoe UI Semilight" panose="020B0402040204020203" pitchFamily="34" charset="0"/>
                <a:cs typeface="Segoe UI Semilight" panose="020B0402040204020203" pitchFamily="34" charset="0"/>
              </a:rPr>
              <a:t>5</a:t>
            </a:r>
            <a:r>
              <a:rPr kumimoji="0" lang="he-IL" sz="2800" b="1"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rPr>
              <a:t> בארץ </a:t>
            </a:r>
          </a:p>
        </p:txBody>
      </p:sp>
      <p:sp>
        <p:nvSpPr>
          <p:cNvPr id="7" name="TextBox 15">
            <a:extLst>
              <a:ext uri="{FF2B5EF4-FFF2-40B4-BE49-F238E27FC236}">
                <a16:creationId xmlns:a16="http://schemas.microsoft.com/office/drawing/2014/main" id="{97F8189D-7DF7-9B2D-1BC3-137E028FDA70}"/>
              </a:ext>
            </a:extLst>
          </p:cNvPr>
          <p:cNvSpPr txBox="1"/>
          <p:nvPr/>
        </p:nvSpPr>
        <p:spPr>
          <a:xfrm>
            <a:off x="3382429" y="1110324"/>
            <a:ext cx="3475571"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1200" cap="none" spc="30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 </a:t>
            </a:r>
          </a:p>
        </p:txBody>
      </p:sp>
      <p:sp>
        <p:nvSpPr>
          <p:cNvPr id="13" name="מקבילית 12">
            <a:extLst>
              <a:ext uri="{FF2B5EF4-FFF2-40B4-BE49-F238E27FC236}">
                <a16:creationId xmlns:a16="http://schemas.microsoft.com/office/drawing/2014/main" id="{EDAEACCA-854D-7F45-6A1C-EF02EC41D199}"/>
              </a:ext>
            </a:extLst>
          </p:cNvPr>
          <p:cNvSpPr/>
          <p:nvPr/>
        </p:nvSpPr>
        <p:spPr>
          <a:xfrm>
            <a:off x="14991" y="9531705"/>
            <a:ext cx="4197245" cy="390592"/>
          </a:xfrm>
          <a:prstGeom prst="parallelogram">
            <a:avLst>
              <a:gd name="adj" fmla="val 49635"/>
            </a:avLst>
          </a:prstGeom>
          <a:solidFill>
            <a:srgbClr val="9AD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1200" cap="none" spc="0" normalizeH="0" baseline="0" noProof="0" dirty="0">
                <a:ln>
                  <a:noFill/>
                </a:ln>
                <a:solidFill>
                  <a:srgbClr val="001F7A"/>
                </a:solidFill>
                <a:effectLst/>
                <a:uLnTx/>
                <a:uFillTx/>
                <a:latin typeface="Segoe UI" panose="020B0502040204020203" pitchFamily="34" charset="0"/>
                <a:ea typeface="+mn-ea"/>
                <a:cs typeface="Segoe UI" panose="020B0502040204020203" pitchFamily="34" charset="0"/>
              </a:rPr>
              <a:t>ינואר 2026 גיליון 123</a:t>
            </a:r>
            <a:endParaRPr kumimoji="0" lang="x-none" sz="1600" b="1" i="0" u="none" strike="noStrike" kern="1200" cap="none" spc="0" normalizeH="0" baseline="0" noProof="0" dirty="0">
              <a:ln>
                <a:noFill/>
              </a:ln>
              <a:solidFill>
                <a:srgbClr val="001F7A"/>
              </a:solidFill>
              <a:effectLst/>
              <a:uLnTx/>
              <a:uFillTx/>
              <a:latin typeface="Segoe UI" panose="020B0502040204020203" pitchFamily="34" charset="0"/>
              <a:ea typeface="+mn-ea"/>
              <a:cs typeface="Segoe UI" panose="020B0502040204020203" pitchFamily="34" charset="0"/>
            </a:endParaRPr>
          </a:p>
        </p:txBody>
      </p:sp>
      <p:sp>
        <p:nvSpPr>
          <p:cNvPr id="3" name="TextBox 15">
            <a:extLst>
              <a:ext uri="{FF2B5EF4-FFF2-40B4-BE49-F238E27FC236}">
                <a16:creationId xmlns:a16="http://schemas.microsoft.com/office/drawing/2014/main" id="{3630A3DB-8981-6DE9-D589-510DF61DEEC9}"/>
              </a:ext>
            </a:extLst>
          </p:cNvPr>
          <p:cNvSpPr txBox="1"/>
          <p:nvPr/>
        </p:nvSpPr>
        <p:spPr>
          <a:xfrm>
            <a:off x="3339502" y="1046660"/>
            <a:ext cx="3475571"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1200" cap="none" spc="30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 </a:t>
            </a:r>
          </a:p>
        </p:txBody>
      </p:sp>
      <p:sp>
        <p:nvSpPr>
          <p:cNvPr id="12" name="מקבילית 11">
            <a:extLst>
              <a:ext uri="{FF2B5EF4-FFF2-40B4-BE49-F238E27FC236}">
                <a16:creationId xmlns:a16="http://schemas.microsoft.com/office/drawing/2014/main" id="{E658E692-05BC-1C99-95D1-E221F2268220}"/>
              </a:ext>
              <a:ext uri="{C183D7F6-B498-43B3-948B-1728B52AA6E4}">
                <adec:decorative xmlns:adec="http://schemas.microsoft.com/office/drawing/2017/decorative" val="1"/>
              </a:ext>
            </a:extLst>
          </p:cNvPr>
          <p:cNvSpPr/>
          <p:nvPr/>
        </p:nvSpPr>
        <p:spPr>
          <a:xfrm>
            <a:off x="3916525" y="1087493"/>
            <a:ext cx="3475570" cy="334900"/>
          </a:xfrm>
          <a:prstGeom prst="parallelogram">
            <a:avLst>
              <a:gd name="adj" fmla="val 7438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Segoe UI" panose="020B0502040204020203" pitchFamily="34" charset="0"/>
            </a:endParaRPr>
          </a:p>
        </p:txBody>
      </p:sp>
      <p:sp>
        <p:nvSpPr>
          <p:cNvPr id="14" name="תיבת טקסט 13">
            <a:extLst>
              <a:ext uri="{FF2B5EF4-FFF2-40B4-BE49-F238E27FC236}">
                <a16:creationId xmlns:a16="http://schemas.microsoft.com/office/drawing/2014/main" id="{7979217C-F060-0BD1-7983-662D76F347D3}"/>
              </a:ext>
            </a:extLst>
          </p:cNvPr>
          <p:cNvSpPr txBox="1"/>
          <p:nvPr/>
        </p:nvSpPr>
        <p:spPr>
          <a:xfrm>
            <a:off x="3763809" y="960831"/>
            <a:ext cx="3004694" cy="471830"/>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kumimoji="0" lang="he-IL"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panose="020B0502040204020203" pitchFamily="34" charset="0"/>
                <a:ea typeface="+mn-ea"/>
                <a:cs typeface="Segoe UI" panose="020B0502040204020203" pitchFamily="34" charset="0"/>
              </a:rPr>
              <a:t>כדורסל בכיסאות גלגלים</a:t>
            </a:r>
          </a:p>
        </p:txBody>
      </p:sp>
      <p:pic>
        <p:nvPicPr>
          <p:cNvPr id="16" name="תמונה 15">
            <a:extLst>
              <a:ext uri="{FF2B5EF4-FFF2-40B4-BE49-F238E27FC236}">
                <a16:creationId xmlns:a16="http://schemas.microsoft.com/office/drawing/2014/main" id="{7BD187D5-24D6-58AE-F237-FB70FBAFCE62}"/>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39836" y="8544252"/>
            <a:ext cx="3657917" cy="1950889"/>
          </a:xfrm>
          <a:prstGeom prst="rect">
            <a:avLst/>
          </a:prstGeom>
        </p:spPr>
      </p:pic>
      <p:sp>
        <p:nvSpPr>
          <p:cNvPr id="2" name="כותרת 1">
            <a:extLst>
              <a:ext uri="{FF2B5EF4-FFF2-40B4-BE49-F238E27FC236}">
                <a16:creationId xmlns:a16="http://schemas.microsoft.com/office/drawing/2014/main" id="{ED243D0A-230D-1A5D-3438-E7AD24A14CEA}"/>
              </a:ext>
            </a:extLst>
          </p:cNvPr>
          <p:cNvSpPr>
            <a:spLocks noGrp="1"/>
          </p:cNvSpPr>
          <p:nvPr>
            <p:ph type="title"/>
          </p:nvPr>
        </p:nvSpPr>
        <p:spPr>
          <a:xfrm>
            <a:off x="471488" y="-1914702"/>
            <a:ext cx="5915025" cy="1914702"/>
          </a:xfrm>
        </p:spPr>
        <p:txBody>
          <a:bodyPr vert="horz" lIns="91440" tIns="45720" rIns="91440" bIns="45720" rtlCol="0" anchor="b">
            <a:normAutofit/>
          </a:bodyPr>
          <a:lstStyle/>
          <a:p>
            <a:r>
              <a:rPr lang="he-IL" dirty="0"/>
              <a:t>בארץ</a:t>
            </a:r>
          </a:p>
        </p:txBody>
      </p:sp>
      <p:sp>
        <p:nvSpPr>
          <p:cNvPr id="4" name="תיבת טקסט 3">
            <a:extLst>
              <a:ext uri="{FF2B5EF4-FFF2-40B4-BE49-F238E27FC236}">
                <a16:creationId xmlns:a16="http://schemas.microsoft.com/office/drawing/2014/main" id="{1F7E7456-AC93-13D4-E4FC-A675EBFC5551}"/>
              </a:ext>
            </a:extLst>
          </p:cNvPr>
          <p:cNvSpPr txBox="1"/>
          <p:nvPr/>
        </p:nvSpPr>
        <p:spPr>
          <a:xfrm>
            <a:off x="3468769" y="1486057"/>
            <a:ext cx="3396607" cy="5667449"/>
          </a:xfrm>
          <a:prstGeom prst="rect">
            <a:avLst/>
          </a:prstGeom>
          <a:noFill/>
        </p:spPr>
        <p:txBody>
          <a:bodyPr wrap="square">
            <a:spAutoFit/>
          </a:bodyPr>
          <a:lstStyle/>
          <a:p>
            <a:pPr marL="0" marR="0" lvl="0" indent="0" algn="just" defTabSz="914400" rtl="1" eaLnBrk="1" fontAlgn="auto" latinLnBrk="0" hangingPunct="1">
              <a:lnSpc>
                <a:spcPts val="1900"/>
              </a:lnSpc>
              <a:spcBef>
                <a:spcPts val="0"/>
              </a:spcBef>
              <a:spcAft>
                <a:spcPts val="0"/>
              </a:spcAft>
              <a:buClrTx/>
              <a:buSzTx/>
              <a:buFontTx/>
              <a:buNone/>
              <a:tabLst/>
              <a:defRPr/>
            </a:pP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אלוף האלופים - המשך</a:t>
            </a:r>
          </a:p>
          <a:p>
            <a:pPr marL="0" marR="0" lvl="0" indent="0" algn="just" defTabSz="914400" rtl="1" eaLnBrk="1" fontAlgn="auto" latinLnBrk="0" hangingPunct="1">
              <a:lnSpc>
                <a:spcPts val="1900"/>
              </a:lnSpc>
              <a:spcBef>
                <a:spcPts val="0"/>
              </a:spcBef>
              <a:spcAft>
                <a:spcPts val="0"/>
              </a:spcAft>
              <a:buClrTx/>
              <a:buSzTx/>
              <a:buFontTx/>
              <a:buNone/>
              <a:tabLst/>
              <a:defRPr/>
            </a:pP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תומר ששון </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המשיך את המגמה מהרבע השלישי ופתח במתפרצת וסל ראשון ברבע. מיד אחריו </a:t>
            </a: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זיו אליהו </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שקבע שוויון 50 דקה וחצי לתוך הרבע הרביעי. </a:t>
            </a: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אבי בן שמחון</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מחדרה חזר לקלוע ועד אמצע הרבע האורחים חזרו להוביל 58-54. המשחק הפך לצמוד ושוויון 58 אחרי עוד אחד של </a:t>
            </a: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רותם פיליפס</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שתי דקות וחצי לסיום. </a:t>
            </a: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רותם פיליפס </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קלע בקור רוח 10 שניות לסיום אבל אז </a:t>
            </a: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אבי בן שמחון </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עם שוויון דרמטי על </a:t>
            </a:r>
            <a:r>
              <a:rPr kumimoji="0" lang="he-IL" sz="1100" b="0"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הבאזר</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62-62 ויש הארכה!</a:t>
            </a:r>
          </a:p>
          <a:p>
            <a:pPr marL="0" marR="0" lvl="0" indent="0" algn="just" defTabSz="914400" rtl="1" eaLnBrk="1" fontAlgn="auto" latinLnBrk="0" hangingPunct="1">
              <a:lnSpc>
                <a:spcPts val="1900"/>
              </a:lnSpc>
              <a:spcBef>
                <a:spcPts val="0"/>
              </a:spcBef>
              <a:spcAft>
                <a:spcPts val="0"/>
              </a:spcAft>
              <a:buClrTx/>
              <a:buSzTx/>
              <a:buFontTx/>
              <a:buNone/>
              <a:tabLst/>
              <a:defRPr/>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המארחים חזרו חדים להארכה, נשלחו לקו העונשין ודייקו שוב ושוב ואחרי עוד אחת של </a:t>
            </a: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פלג </a:t>
            </a:r>
            <a:r>
              <a:rPr kumimoji="0" lang="he-IL" sz="1100" b="1"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זלצמן</a:t>
            </a: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כבר 70-64 באמצע ההארכה. הלבנים המשיכו לברוח ולבסוף שחקני בית הלוחם תל אביב ירדו מנצחים עם 64-81 ותואר אלוף האלופים.</a:t>
            </a:r>
          </a:p>
          <a:p>
            <a:pPr marL="0" marR="0" lvl="0" indent="0" algn="just" defTabSz="914400" rtl="1" eaLnBrk="1" fontAlgn="auto" latinLnBrk="0" hangingPunct="1">
              <a:lnSpc>
                <a:spcPts val="1900"/>
              </a:lnSpc>
              <a:spcBef>
                <a:spcPts val="0"/>
              </a:spcBef>
              <a:spcAft>
                <a:spcPts val="0"/>
              </a:spcAft>
              <a:buClrTx/>
              <a:buSzTx/>
              <a:buFontTx/>
              <a:buNone/>
              <a:tabLst/>
              <a:defRPr/>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הסטטיסטיקה הקבוצתית: כרישי חדרה, שהובילו ב- 18 נקודות הפרש בשלהי הרבע השני, החלו עם שיעורי קליעה של כמעט 70% ברבע הראשון, אך הלכו והדרדרו בהמשך ההתמודדות ובעיקר ברבע השלישי שבו החל המהפך, עם 25% בלבד. לשחקני בית הלוחם ת"א הייתה מגמה הפוכה (58% ברבע השלישי), עם שיפור התקפי ובעיקר הגנתי עד להארכה המוחצת שהכריעה את המשחק.                                </a:t>
            </a:r>
            <a:r>
              <a:rPr lang="he-IL" sz="1100" dirty="0">
                <a:solidFill>
                  <a:srgbClr val="002060"/>
                </a:solidFill>
                <a:latin typeface="Segoe UI" panose="020B0502040204020203" pitchFamily="34" charset="0"/>
                <a:cs typeface="Segoe UI" panose="020B0502040204020203" pitchFamily="34" charset="0"/>
              </a:rPr>
              <a:t>צילום: אורי שטרית</a:t>
            </a:r>
            <a:endPar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p:txBody>
      </p:sp>
      <p:sp>
        <p:nvSpPr>
          <p:cNvPr id="8" name="מלבן 7">
            <a:extLst>
              <a:ext uri="{FF2B5EF4-FFF2-40B4-BE49-F238E27FC236}">
                <a16:creationId xmlns:a16="http://schemas.microsoft.com/office/drawing/2014/main" id="{7FBE483F-40F9-B002-C5CE-EE4A4A70F85A}"/>
              </a:ext>
            </a:extLst>
          </p:cNvPr>
          <p:cNvSpPr/>
          <p:nvPr/>
        </p:nvSpPr>
        <p:spPr>
          <a:xfrm>
            <a:off x="14991" y="130629"/>
            <a:ext cx="1349352" cy="5774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18" name="תמונה 17">
            <a:extLst>
              <a:ext uri="{FF2B5EF4-FFF2-40B4-BE49-F238E27FC236}">
                <a16:creationId xmlns:a16="http://schemas.microsoft.com/office/drawing/2014/main" id="{1765C45B-7FA4-955B-5DF1-ED7EE7FD452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228" y="351686"/>
            <a:ext cx="1312133" cy="335713"/>
          </a:xfrm>
          <a:prstGeom prst="rect">
            <a:avLst/>
          </a:prstGeom>
        </p:spPr>
      </p:pic>
      <p:sp>
        <p:nvSpPr>
          <p:cNvPr id="10" name="מלבן 9">
            <a:extLst>
              <a:ext uri="{FF2B5EF4-FFF2-40B4-BE49-F238E27FC236}">
                <a16:creationId xmlns:a16="http://schemas.microsoft.com/office/drawing/2014/main" id="{089FC1B9-1BB5-B1D3-0471-365D1DAAB78B}"/>
              </a:ext>
            </a:extLst>
          </p:cNvPr>
          <p:cNvSpPr/>
          <p:nvPr/>
        </p:nvSpPr>
        <p:spPr>
          <a:xfrm>
            <a:off x="219188" y="182880"/>
            <a:ext cx="1163313" cy="5736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17" name="תמונה 16" descr="תמונה שמכילה טקסט, גופן, גרפיקה, לוגו&#10;&#10;תוכן שנוצר על-ידי בינה מלאכותית עשוי להיות שגוי.">
            <a:extLst>
              <a:ext uri="{FF2B5EF4-FFF2-40B4-BE49-F238E27FC236}">
                <a16:creationId xmlns:a16="http://schemas.microsoft.com/office/drawing/2014/main" id="{073FC33D-59E0-F28A-4C78-707D04ACBCFB}"/>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92600" y="409695"/>
            <a:ext cx="1277469" cy="239188"/>
          </a:xfrm>
          <a:prstGeom prst="rect">
            <a:avLst/>
          </a:prstGeom>
        </p:spPr>
      </p:pic>
      <p:sp>
        <p:nvSpPr>
          <p:cNvPr id="6" name="תיבת טקסט 5">
            <a:extLst>
              <a:ext uri="{FF2B5EF4-FFF2-40B4-BE49-F238E27FC236}">
                <a16:creationId xmlns:a16="http://schemas.microsoft.com/office/drawing/2014/main" id="{AF608F66-A111-969B-5916-105F14CAACAE}"/>
              </a:ext>
            </a:extLst>
          </p:cNvPr>
          <p:cNvSpPr txBox="1"/>
          <p:nvPr/>
        </p:nvSpPr>
        <p:spPr>
          <a:xfrm>
            <a:off x="-71438" y="1957860"/>
            <a:ext cx="3500438" cy="307777"/>
          </a:xfrm>
          <a:prstGeom prst="rect">
            <a:avLst/>
          </a:prstGeom>
          <a:solidFill>
            <a:srgbClr val="00B0F0">
              <a:alpha val="58000"/>
            </a:srgbClr>
          </a:solidFill>
        </p:spPr>
        <p:txBody>
          <a:bodyPr wrap="square" lIns="0" rIns="0" rtlCol="0">
            <a:spAutoFit/>
          </a:bodyPr>
          <a:lstStyle/>
          <a:p>
            <a:r>
              <a:rPr lang="he-IL" sz="1400" b="1" dirty="0">
                <a:solidFill>
                  <a:srgbClr val="002060"/>
                </a:solidFill>
                <a:latin typeface="Calibri" panose="020F0502020204030204" pitchFamily="34" charset="0"/>
                <a:cs typeface="Calibri" panose="020F0502020204030204" pitchFamily="34" charset="0"/>
              </a:rPr>
              <a:t>ארומה </a:t>
            </a:r>
            <a:r>
              <a:rPr lang="he-IL" sz="1400" dirty="0">
                <a:solidFill>
                  <a:srgbClr val="002060"/>
                </a:solidFill>
                <a:latin typeface="Calibri" panose="020F0502020204030204" pitchFamily="34" charset="0"/>
                <a:cs typeface="Calibri" panose="020F0502020204030204" pitchFamily="34" charset="0"/>
              </a:rPr>
              <a:t>שותפים לקידום הספורט הפראלימפי</a:t>
            </a:r>
            <a:endParaRPr lang="x-none" sz="1400" dirty="0">
              <a:solidFill>
                <a:srgbClr val="002060"/>
              </a:solidFill>
              <a:latin typeface="Calibri" panose="020F0502020204030204" pitchFamily="34" charset="0"/>
              <a:cs typeface="Calibri" panose="020F0502020204030204" pitchFamily="34" charset="0"/>
            </a:endParaRPr>
          </a:p>
        </p:txBody>
      </p:sp>
      <p:sp>
        <p:nvSpPr>
          <p:cNvPr id="20" name="תיבת טקסט 19">
            <a:extLst>
              <a:ext uri="{FF2B5EF4-FFF2-40B4-BE49-F238E27FC236}">
                <a16:creationId xmlns:a16="http://schemas.microsoft.com/office/drawing/2014/main" id="{76D9CB1F-3B1C-02A3-02BB-50BFFE91F66A}"/>
              </a:ext>
            </a:extLst>
          </p:cNvPr>
          <p:cNvSpPr txBox="1"/>
          <p:nvPr/>
        </p:nvSpPr>
        <p:spPr>
          <a:xfrm>
            <a:off x="14991" y="2285925"/>
            <a:ext cx="3362862" cy="3474541"/>
          </a:xfrm>
          <a:prstGeom prst="rect">
            <a:avLst/>
          </a:prstGeom>
          <a:noFill/>
        </p:spPr>
        <p:txBody>
          <a:bodyPr wrap="square">
            <a:spAutoFit/>
          </a:bodyPr>
          <a:lstStyle/>
          <a:p>
            <a:pPr marL="0" marR="0" lvl="0" indent="0" algn="just" defTabSz="914400" rtl="1" eaLnBrk="1" fontAlgn="auto" latinLnBrk="0" hangingPunct="1">
              <a:lnSpc>
                <a:spcPts val="1900"/>
              </a:lnSpc>
              <a:spcBef>
                <a:spcPts val="0"/>
              </a:spcBef>
              <a:spcAft>
                <a:spcPts val="0"/>
              </a:spcAft>
              <a:buClrTx/>
              <a:buSzTx/>
              <a:buFontTx/>
              <a:buNone/>
              <a:tabLst/>
              <a:defRPr/>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ברמה האישית: את קבוצת כרישי חדרה, אותה מאמן </a:t>
            </a: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דותן מישר</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הוביל </a:t>
            </a:r>
            <a:r>
              <a:rPr lang="he-IL" sz="1100" b="1" dirty="0">
                <a:solidFill>
                  <a:srgbClr val="002060"/>
                </a:solidFill>
                <a:latin typeface="Segoe UI" panose="020B0502040204020203" pitchFamily="34" charset="0"/>
                <a:cs typeface="Segoe UI" panose="020B0502040204020203" pitchFamily="34" charset="0"/>
              </a:rPr>
              <a:t>אבי בן שמחון </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עם 19 נקודות כאשר לצידו היה את </a:t>
            </a: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שי חיים </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עם 17 נקודות ו- 67% דיוק מהשדה. </a:t>
            </a: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איתי אלימלך</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האיש והשלשות הוסיף 12 נקודות ו- </a:t>
            </a:r>
            <a:r>
              <a:rPr lang="he-IL" sz="1100" b="1" dirty="0" err="1">
                <a:solidFill>
                  <a:srgbClr val="002060"/>
                </a:solidFill>
                <a:latin typeface="Segoe UI" panose="020B0502040204020203" pitchFamily="34" charset="0"/>
                <a:cs typeface="Segoe UI" panose="020B0502040204020203" pitchFamily="34" charset="0"/>
              </a:rPr>
              <a:t>יניר</a:t>
            </a:r>
            <a:r>
              <a:rPr lang="he-IL" sz="1100" b="1" dirty="0">
                <a:solidFill>
                  <a:srgbClr val="002060"/>
                </a:solidFill>
                <a:latin typeface="Segoe UI" panose="020B0502040204020203" pitchFamily="34" charset="0"/>
                <a:cs typeface="Segoe UI" panose="020B0502040204020203" pitchFamily="34" charset="0"/>
              </a:rPr>
              <a:t> עז </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תרם 10. אחרון חביב, </a:t>
            </a:r>
            <a:r>
              <a:rPr lang="he-IL" sz="1100" b="1" dirty="0">
                <a:solidFill>
                  <a:srgbClr val="002060"/>
                </a:solidFill>
                <a:latin typeface="Segoe UI" panose="020B0502040204020203" pitchFamily="34" charset="0"/>
                <a:cs typeface="Segoe UI" panose="020B0502040204020203" pitchFamily="34" charset="0"/>
              </a:rPr>
              <a:t>לירן לוי </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שקלע 6 בעיקר ברבע הרביעי.</a:t>
            </a:r>
          </a:p>
          <a:p>
            <a:pPr marL="0" marR="0" lvl="0" indent="0" algn="just" defTabSz="914400" rtl="1" eaLnBrk="1" fontAlgn="auto" latinLnBrk="0" hangingPunct="1">
              <a:lnSpc>
                <a:spcPts val="1900"/>
              </a:lnSpc>
              <a:spcBef>
                <a:spcPts val="0"/>
              </a:spcBef>
              <a:spcAft>
                <a:spcPts val="0"/>
              </a:spcAft>
              <a:buClrTx/>
              <a:buSzTx/>
              <a:buFontTx/>
              <a:buNone/>
              <a:tabLst/>
              <a:defRPr/>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אצל שחקני בית הלוחם ת"א אותם מאמן </a:t>
            </a: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אריאל </a:t>
            </a:r>
            <a:r>
              <a:rPr kumimoji="0" lang="he-IL" sz="1100" b="1"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אוטולנגי</a:t>
            </a: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בלטו יחד </a:t>
            </a: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פלג </a:t>
            </a:r>
            <a:r>
              <a:rPr kumimoji="0" lang="he-IL" sz="1100" b="1"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זלצמו</a:t>
            </a: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a:t>
            </a:r>
            <a:r>
              <a:rPr lang="he-IL" sz="1100" b="1" dirty="0">
                <a:solidFill>
                  <a:srgbClr val="002060"/>
                </a:solidFill>
                <a:latin typeface="Segoe UI" panose="020B0502040204020203" pitchFamily="34" charset="0"/>
                <a:cs typeface="Segoe UI" panose="020B0502040204020203" pitchFamily="34" charset="0"/>
              </a:rPr>
              <a:t>ו</a:t>
            </a: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זיו אליהו</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עם 20 נקודות כל אחד, שניהם עם 42% מהשדה. אחריהם, </a:t>
            </a: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תומר ששון </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עם 19 נקודות </a:t>
            </a: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ו-</a:t>
            </a:r>
            <a:r>
              <a:rPr lang="he-IL" sz="1100" b="1" dirty="0">
                <a:solidFill>
                  <a:srgbClr val="002060"/>
                </a:solidFill>
                <a:latin typeface="Segoe UI" panose="020B0502040204020203" pitchFamily="34" charset="0"/>
                <a:cs typeface="Segoe UI" panose="020B0502040204020203" pitchFamily="34" charset="0"/>
              </a:rPr>
              <a:t>רותם פיליפס</a:t>
            </a:r>
            <a:r>
              <a:rPr lang="he-IL" sz="1100" dirty="0">
                <a:solidFill>
                  <a:srgbClr val="002060"/>
                </a:solidFill>
                <a:latin typeface="Segoe UI" panose="020B0502040204020203" pitchFamily="34" charset="0"/>
                <a:cs typeface="Segoe UI" panose="020B0502040204020203" pitchFamily="34" charset="0"/>
              </a:rPr>
              <a:t> </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עם 15, שניהם עם דיוק של 67%. לבסוף, סל שדה אחד </a:t>
            </a: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לליאור </a:t>
            </a:r>
            <a:r>
              <a:rPr kumimoji="0" lang="he-IL" sz="1100" b="1"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איבניצקי</a:t>
            </a: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ולאלון </a:t>
            </a:r>
            <a:r>
              <a:rPr kumimoji="0" lang="he-IL" sz="1100" b="1"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גריידינגר</a:t>
            </a: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ושלשה אחת בשניות הסיום של ההארכה מידיו של </a:t>
            </a: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אלרואי בן שלוש.</a:t>
            </a:r>
          </a:p>
          <a:p>
            <a:pPr marL="0" marR="0" lvl="0" indent="0" algn="just" defTabSz="914400" rtl="1" eaLnBrk="1" fontAlgn="auto" latinLnBrk="0" hangingPunct="1">
              <a:lnSpc>
                <a:spcPts val="1900"/>
              </a:lnSpc>
              <a:spcBef>
                <a:spcPts val="0"/>
              </a:spcBef>
              <a:spcAft>
                <a:spcPts val="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צילום: אהוד מלמד ואדריאן </a:t>
            </a:r>
            <a:r>
              <a:rPr lang="he-IL" sz="1100" dirty="0" err="1">
                <a:solidFill>
                  <a:srgbClr val="002060"/>
                </a:solidFill>
                <a:latin typeface="Segoe UI" panose="020B0502040204020203" pitchFamily="34" charset="0"/>
                <a:cs typeface="Segoe UI" panose="020B0502040204020203" pitchFamily="34" charset="0"/>
              </a:rPr>
              <a:t>אהרונוביץ</a:t>
            </a:r>
            <a:r>
              <a:rPr lang="he-IL" sz="1100" dirty="0">
                <a:solidFill>
                  <a:srgbClr val="002060"/>
                </a:solidFill>
                <a:latin typeface="Segoe UI" panose="020B0502040204020203" pitchFamily="34" charset="0"/>
                <a:cs typeface="Segoe UI" panose="020B0502040204020203" pitchFamily="34" charset="0"/>
              </a:rPr>
              <a:t> </a:t>
            </a:r>
            <a:endPar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p:txBody>
      </p:sp>
      <p:pic>
        <p:nvPicPr>
          <p:cNvPr id="22" name="תמונה 21" descr="מאבק על כדור בכדורסל בכיסאות גלגלים">
            <a:extLst>
              <a:ext uri="{FF2B5EF4-FFF2-40B4-BE49-F238E27FC236}">
                <a16:creationId xmlns:a16="http://schemas.microsoft.com/office/drawing/2014/main" id="{A32F02E2-6AC3-0516-4A26-76BCAEBD845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35" y="5713715"/>
            <a:ext cx="3386286" cy="2257524"/>
          </a:xfrm>
          <a:prstGeom prst="rect">
            <a:avLst/>
          </a:prstGeom>
        </p:spPr>
      </p:pic>
      <p:pic>
        <p:nvPicPr>
          <p:cNvPr id="24" name="תמונה 23" descr="מאבק על כדור בכדורסל בכיסאות גלגלים">
            <a:extLst>
              <a:ext uri="{FF2B5EF4-FFF2-40B4-BE49-F238E27FC236}">
                <a16:creationId xmlns:a16="http://schemas.microsoft.com/office/drawing/2014/main" id="{C2A2B6D4-855D-E246-E899-E64C1920A659}"/>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3489786" y="7120567"/>
            <a:ext cx="3321643" cy="1792942"/>
          </a:xfrm>
          <a:prstGeom prst="rect">
            <a:avLst/>
          </a:prstGeom>
        </p:spPr>
      </p:pic>
      <p:pic>
        <p:nvPicPr>
          <p:cNvPr id="27" name="תמונה 26" descr="פסק זמן של קבוצת כדורסל בכיסאות גלגלים">
            <a:extLst>
              <a:ext uri="{FF2B5EF4-FFF2-40B4-BE49-F238E27FC236}">
                <a16:creationId xmlns:a16="http://schemas.microsoft.com/office/drawing/2014/main" id="{87EE3925-3F67-DDB0-D085-AA63FF71165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1574" y="7971239"/>
            <a:ext cx="3409427" cy="1647890"/>
          </a:xfrm>
          <a:prstGeom prst="rect">
            <a:avLst/>
          </a:prstGeom>
        </p:spPr>
      </p:pic>
      <p:pic>
        <p:nvPicPr>
          <p:cNvPr id="11" name="תמונה 10" descr="תמונה שמכילה גופן, גרפיקה, לוגו, טיפוגרפיה&#10;&#10;תוכן בינה מלאכותית גנרטיבית עשוי להיות שגוי.">
            <a:extLst>
              <a:ext uri="{FF2B5EF4-FFF2-40B4-BE49-F238E27FC236}">
                <a16:creationId xmlns:a16="http://schemas.microsoft.com/office/drawing/2014/main" id="{83507626-A0DC-C275-4BF1-2C86F0279B1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35264" y="1204106"/>
            <a:ext cx="823149" cy="721145"/>
          </a:xfrm>
          <a:prstGeom prst="rect">
            <a:avLst/>
          </a:prstGeom>
        </p:spPr>
      </p:pic>
      <p:pic>
        <p:nvPicPr>
          <p:cNvPr id="21" name="תמונה 20" descr="תמונה שמכילה גופן, גרפיקה, לוגו, טיפוגרפיה&#10;&#10;תוכן בינה מלאכותית גנרטיבית עשוי להיות שגוי.">
            <a:extLst>
              <a:ext uri="{FF2B5EF4-FFF2-40B4-BE49-F238E27FC236}">
                <a16:creationId xmlns:a16="http://schemas.microsoft.com/office/drawing/2014/main" id="{C6A7311B-A952-A072-1D29-CABA6F44E5B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15824" y="1204106"/>
            <a:ext cx="823149" cy="721145"/>
          </a:xfrm>
          <a:prstGeom prst="rect">
            <a:avLst/>
          </a:prstGeom>
        </p:spPr>
      </p:pic>
      <p:pic>
        <p:nvPicPr>
          <p:cNvPr id="23" name="תמונה 22" descr="תמונה שמכילה גופן, גרפיקה, לוגו, טיפוגרפיה&#10;&#10;תוכן בינה מלאכותית גנרטיבית עשוי להיות שגוי.">
            <a:extLst>
              <a:ext uri="{FF2B5EF4-FFF2-40B4-BE49-F238E27FC236}">
                <a16:creationId xmlns:a16="http://schemas.microsoft.com/office/drawing/2014/main" id="{D1E9E25B-B925-7A92-F9D8-66527A65B3B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554704" y="1204106"/>
            <a:ext cx="823149" cy="721145"/>
          </a:xfrm>
          <a:prstGeom prst="rect">
            <a:avLst/>
          </a:prstGeom>
        </p:spPr>
      </p:pic>
    </p:spTree>
    <p:extLst>
      <p:ext uri="{BB962C8B-B14F-4D97-AF65-F5344CB8AC3E}">
        <p14:creationId xmlns:p14="http://schemas.microsoft.com/office/powerpoint/2010/main" val="21780119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6D4E1-3CFC-B5C9-EC69-E372B19B0313}"/>
            </a:ext>
          </a:extLst>
        </p:cNvPr>
        <p:cNvGrpSpPr/>
        <p:nvPr/>
      </p:nvGrpSpPr>
      <p:grpSpPr>
        <a:xfrm>
          <a:off x="0" y="0"/>
          <a:ext cx="0" cy="0"/>
          <a:chOff x="0" y="0"/>
          <a:chExt cx="0" cy="0"/>
        </a:xfrm>
      </p:grpSpPr>
      <p:pic>
        <p:nvPicPr>
          <p:cNvPr id="15" name="תמונה 14">
            <a:extLst>
              <a:ext uri="{FF2B5EF4-FFF2-40B4-BE49-F238E27FC236}">
                <a16:creationId xmlns:a16="http://schemas.microsoft.com/office/drawing/2014/main" id="{2C3F2138-AD43-4A0B-FE8B-65AB8A99916F}"/>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535" y="9250"/>
            <a:ext cx="6858000" cy="1458942"/>
          </a:xfrm>
          <a:prstGeom prst="rect">
            <a:avLst/>
          </a:prstGeom>
        </p:spPr>
      </p:pic>
      <p:sp>
        <p:nvSpPr>
          <p:cNvPr id="5" name="TextBox 4">
            <a:extLst>
              <a:ext uri="{FF2B5EF4-FFF2-40B4-BE49-F238E27FC236}">
                <a16:creationId xmlns:a16="http://schemas.microsoft.com/office/drawing/2014/main" id="{82013BAC-A781-5B93-0A83-564A6A26BF48}"/>
              </a:ext>
            </a:extLst>
          </p:cNvPr>
          <p:cNvSpPr txBox="1"/>
          <p:nvPr/>
        </p:nvSpPr>
        <p:spPr>
          <a:xfrm>
            <a:off x="2580724" y="371959"/>
            <a:ext cx="4230705" cy="523220"/>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2800" b="1" dirty="0">
                <a:solidFill>
                  <a:prstClr val="white"/>
                </a:solidFill>
                <a:latin typeface="Segoe UI Semilight" panose="020B0402040204020203" pitchFamily="34" charset="0"/>
                <a:cs typeface="Segoe UI Semilight" panose="020B0402040204020203" pitchFamily="34" charset="0"/>
              </a:rPr>
              <a:t>26</a:t>
            </a:r>
            <a:r>
              <a:rPr kumimoji="0" lang="he-IL" sz="2800" b="1"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rPr>
              <a:t> בארץ </a:t>
            </a:r>
          </a:p>
        </p:txBody>
      </p:sp>
      <p:sp>
        <p:nvSpPr>
          <p:cNvPr id="7" name="TextBox 15">
            <a:extLst>
              <a:ext uri="{FF2B5EF4-FFF2-40B4-BE49-F238E27FC236}">
                <a16:creationId xmlns:a16="http://schemas.microsoft.com/office/drawing/2014/main" id="{5A6C8E12-ADB8-C10A-8680-5091586D7921}"/>
              </a:ext>
            </a:extLst>
          </p:cNvPr>
          <p:cNvSpPr txBox="1"/>
          <p:nvPr/>
        </p:nvSpPr>
        <p:spPr>
          <a:xfrm>
            <a:off x="3382429" y="1110324"/>
            <a:ext cx="3475571"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1200" cap="none" spc="30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 </a:t>
            </a:r>
          </a:p>
        </p:txBody>
      </p:sp>
      <p:sp>
        <p:nvSpPr>
          <p:cNvPr id="13" name="מקבילית 12">
            <a:extLst>
              <a:ext uri="{FF2B5EF4-FFF2-40B4-BE49-F238E27FC236}">
                <a16:creationId xmlns:a16="http://schemas.microsoft.com/office/drawing/2014/main" id="{2F7B5B9C-127E-05D5-6FC3-5E75AE0E4866}"/>
              </a:ext>
            </a:extLst>
          </p:cNvPr>
          <p:cNvSpPr/>
          <p:nvPr/>
        </p:nvSpPr>
        <p:spPr>
          <a:xfrm>
            <a:off x="14991" y="9531705"/>
            <a:ext cx="4197245" cy="390592"/>
          </a:xfrm>
          <a:prstGeom prst="parallelogram">
            <a:avLst>
              <a:gd name="adj" fmla="val 49635"/>
            </a:avLst>
          </a:prstGeom>
          <a:solidFill>
            <a:srgbClr val="9AD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1200" cap="none" spc="0" normalizeH="0" baseline="0" noProof="0" dirty="0">
                <a:ln>
                  <a:noFill/>
                </a:ln>
                <a:solidFill>
                  <a:srgbClr val="001F7A"/>
                </a:solidFill>
                <a:effectLst/>
                <a:uLnTx/>
                <a:uFillTx/>
                <a:latin typeface="Segoe UI" panose="020B0502040204020203" pitchFamily="34" charset="0"/>
                <a:ea typeface="+mn-ea"/>
                <a:cs typeface="Segoe UI" panose="020B0502040204020203" pitchFamily="34" charset="0"/>
              </a:rPr>
              <a:t>ינואר 2026 גיליון 123</a:t>
            </a:r>
            <a:endParaRPr kumimoji="0" lang="x-none" sz="1600" b="1" i="0" u="none" strike="noStrike" kern="1200" cap="none" spc="0" normalizeH="0" baseline="0" noProof="0" dirty="0">
              <a:ln>
                <a:noFill/>
              </a:ln>
              <a:solidFill>
                <a:srgbClr val="001F7A"/>
              </a:solidFill>
              <a:effectLst/>
              <a:uLnTx/>
              <a:uFillTx/>
              <a:latin typeface="Segoe UI" panose="020B0502040204020203" pitchFamily="34" charset="0"/>
              <a:ea typeface="+mn-ea"/>
              <a:cs typeface="Segoe UI" panose="020B0502040204020203" pitchFamily="34" charset="0"/>
            </a:endParaRPr>
          </a:p>
        </p:txBody>
      </p:sp>
      <p:sp>
        <p:nvSpPr>
          <p:cNvPr id="3" name="TextBox 15">
            <a:extLst>
              <a:ext uri="{FF2B5EF4-FFF2-40B4-BE49-F238E27FC236}">
                <a16:creationId xmlns:a16="http://schemas.microsoft.com/office/drawing/2014/main" id="{B3A3FB47-44E6-CBB2-1A14-DE65AB9A6004}"/>
              </a:ext>
            </a:extLst>
          </p:cNvPr>
          <p:cNvSpPr txBox="1"/>
          <p:nvPr/>
        </p:nvSpPr>
        <p:spPr>
          <a:xfrm>
            <a:off x="3339502" y="1046660"/>
            <a:ext cx="3475571"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1200" cap="none" spc="30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 </a:t>
            </a:r>
          </a:p>
        </p:txBody>
      </p:sp>
      <p:sp>
        <p:nvSpPr>
          <p:cNvPr id="12" name="מקבילית 11">
            <a:extLst>
              <a:ext uri="{FF2B5EF4-FFF2-40B4-BE49-F238E27FC236}">
                <a16:creationId xmlns:a16="http://schemas.microsoft.com/office/drawing/2014/main" id="{D475ABA0-B8C7-82F8-6935-E01D076F6967}"/>
              </a:ext>
              <a:ext uri="{C183D7F6-B498-43B3-948B-1728B52AA6E4}">
                <adec:decorative xmlns:adec="http://schemas.microsoft.com/office/drawing/2017/decorative" val="1"/>
              </a:ext>
            </a:extLst>
          </p:cNvPr>
          <p:cNvSpPr/>
          <p:nvPr/>
        </p:nvSpPr>
        <p:spPr>
          <a:xfrm>
            <a:off x="3916525" y="1087493"/>
            <a:ext cx="3475570" cy="334900"/>
          </a:xfrm>
          <a:prstGeom prst="parallelogram">
            <a:avLst>
              <a:gd name="adj" fmla="val 7438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Segoe UI" panose="020B0502040204020203" pitchFamily="34" charset="0"/>
            </a:endParaRPr>
          </a:p>
        </p:txBody>
      </p:sp>
      <p:sp>
        <p:nvSpPr>
          <p:cNvPr id="14" name="תיבת טקסט 13">
            <a:extLst>
              <a:ext uri="{FF2B5EF4-FFF2-40B4-BE49-F238E27FC236}">
                <a16:creationId xmlns:a16="http://schemas.microsoft.com/office/drawing/2014/main" id="{24B809A1-65EF-C169-923D-91EDFBB1D0E7}"/>
              </a:ext>
            </a:extLst>
          </p:cNvPr>
          <p:cNvSpPr txBox="1"/>
          <p:nvPr/>
        </p:nvSpPr>
        <p:spPr>
          <a:xfrm>
            <a:off x="3763809" y="960831"/>
            <a:ext cx="3004694" cy="471830"/>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kumimoji="0" lang="he-IL"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panose="020B0502040204020203" pitchFamily="34" charset="0"/>
                <a:ea typeface="+mn-ea"/>
                <a:cs typeface="Segoe UI" panose="020B0502040204020203" pitchFamily="34" charset="0"/>
              </a:rPr>
              <a:t>כדורסל בכיסאות גלגלים</a:t>
            </a:r>
          </a:p>
        </p:txBody>
      </p:sp>
      <p:pic>
        <p:nvPicPr>
          <p:cNvPr id="16" name="תמונה 15">
            <a:extLst>
              <a:ext uri="{FF2B5EF4-FFF2-40B4-BE49-F238E27FC236}">
                <a16:creationId xmlns:a16="http://schemas.microsoft.com/office/drawing/2014/main" id="{E7565646-CFC2-C965-2A49-5068DC19C3C5}"/>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39836" y="8544252"/>
            <a:ext cx="3657917" cy="1950889"/>
          </a:xfrm>
          <a:prstGeom prst="rect">
            <a:avLst/>
          </a:prstGeom>
        </p:spPr>
      </p:pic>
      <p:sp>
        <p:nvSpPr>
          <p:cNvPr id="2" name="כותרת 1">
            <a:extLst>
              <a:ext uri="{FF2B5EF4-FFF2-40B4-BE49-F238E27FC236}">
                <a16:creationId xmlns:a16="http://schemas.microsoft.com/office/drawing/2014/main" id="{1BC69B35-0123-B501-3DA4-D5CD88C06E66}"/>
              </a:ext>
            </a:extLst>
          </p:cNvPr>
          <p:cNvSpPr>
            <a:spLocks noGrp="1"/>
          </p:cNvSpPr>
          <p:nvPr>
            <p:ph type="title"/>
          </p:nvPr>
        </p:nvSpPr>
        <p:spPr>
          <a:xfrm>
            <a:off x="471488" y="-1914702"/>
            <a:ext cx="5915025" cy="1914702"/>
          </a:xfrm>
        </p:spPr>
        <p:txBody>
          <a:bodyPr vert="horz" lIns="91440" tIns="45720" rIns="91440" bIns="45720" rtlCol="0" anchor="b">
            <a:normAutofit/>
          </a:bodyPr>
          <a:lstStyle/>
          <a:p>
            <a:r>
              <a:rPr lang="he-IL" dirty="0"/>
              <a:t>בארץ</a:t>
            </a:r>
          </a:p>
        </p:txBody>
      </p:sp>
      <p:sp>
        <p:nvSpPr>
          <p:cNvPr id="4" name="תיבת טקסט 3">
            <a:extLst>
              <a:ext uri="{FF2B5EF4-FFF2-40B4-BE49-F238E27FC236}">
                <a16:creationId xmlns:a16="http://schemas.microsoft.com/office/drawing/2014/main" id="{A1DB0B92-DE66-9789-E677-B47952042D79}"/>
              </a:ext>
            </a:extLst>
          </p:cNvPr>
          <p:cNvSpPr txBox="1"/>
          <p:nvPr/>
        </p:nvSpPr>
        <p:spPr>
          <a:xfrm>
            <a:off x="3458858" y="1445224"/>
            <a:ext cx="3396607" cy="988412"/>
          </a:xfrm>
          <a:prstGeom prst="rect">
            <a:avLst/>
          </a:prstGeom>
          <a:noFill/>
        </p:spPr>
        <p:txBody>
          <a:bodyPr wrap="square">
            <a:spAutoFit/>
          </a:bodyPr>
          <a:lstStyle/>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עונת המשחקים 25-26 </a:t>
            </a:r>
            <a:r>
              <a:rPr lang="he-IL" sz="1050" dirty="0">
                <a:solidFill>
                  <a:srgbClr val="002060"/>
                </a:solidFill>
                <a:latin typeface="Segoe UI" panose="020B0502040204020203" pitchFamily="34" charset="0"/>
                <a:cs typeface="Segoe UI" panose="020B0502040204020203" pitchFamily="34" charset="0"/>
              </a:rPr>
              <a:t>נפתחה וזה המצב בשלושת הליגות:</a:t>
            </a:r>
          </a:p>
          <a:p>
            <a:pPr marL="0" marR="0" lvl="0" indent="0" algn="just" defTabSz="914400" rtl="1" eaLnBrk="1" fontAlgn="auto" latinLnBrk="0" hangingPunct="1">
              <a:lnSpc>
                <a:spcPts val="1800"/>
              </a:lnSpc>
              <a:spcBef>
                <a:spcPts val="0"/>
              </a:spcBef>
              <a:spcAft>
                <a:spcPts val="0"/>
              </a:spcAft>
              <a:buClrTx/>
              <a:buSzTx/>
              <a:buFontTx/>
              <a:buNone/>
              <a:tabLst/>
              <a:defRPr/>
            </a:pPr>
            <a:endPar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ליגת העל נכון ל 1.1.26</a:t>
            </a:r>
          </a:p>
        </p:txBody>
      </p:sp>
      <p:sp>
        <p:nvSpPr>
          <p:cNvPr id="8" name="מלבן 7">
            <a:extLst>
              <a:ext uri="{FF2B5EF4-FFF2-40B4-BE49-F238E27FC236}">
                <a16:creationId xmlns:a16="http://schemas.microsoft.com/office/drawing/2014/main" id="{6384B49E-1060-D2A8-44B2-B100EBEBA0F5}"/>
              </a:ext>
            </a:extLst>
          </p:cNvPr>
          <p:cNvSpPr/>
          <p:nvPr/>
        </p:nvSpPr>
        <p:spPr>
          <a:xfrm>
            <a:off x="14991" y="130629"/>
            <a:ext cx="1349352" cy="5774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18" name="תמונה 17">
            <a:extLst>
              <a:ext uri="{FF2B5EF4-FFF2-40B4-BE49-F238E27FC236}">
                <a16:creationId xmlns:a16="http://schemas.microsoft.com/office/drawing/2014/main" id="{CB5FF9CA-6D29-3851-4830-1F6BA6280D4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228" y="351686"/>
            <a:ext cx="1312133" cy="335713"/>
          </a:xfrm>
          <a:prstGeom prst="rect">
            <a:avLst/>
          </a:prstGeom>
        </p:spPr>
      </p:pic>
      <p:sp>
        <p:nvSpPr>
          <p:cNvPr id="10" name="מלבן 9">
            <a:extLst>
              <a:ext uri="{FF2B5EF4-FFF2-40B4-BE49-F238E27FC236}">
                <a16:creationId xmlns:a16="http://schemas.microsoft.com/office/drawing/2014/main" id="{D2735C18-8DBA-2BC2-E22A-4D1C833D7774}"/>
              </a:ext>
            </a:extLst>
          </p:cNvPr>
          <p:cNvSpPr/>
          <p:nvPr/>
        </p:nvSpPr>
        <p:spPr>
          <a:xfrm>
            <a:off x="219188" y="182880"/>
            <a:ext cx="1163313" cy="5736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7" name="תמונה 16" descr="תמונה שמכילה טקסט, גופן, גרפיקה, לוגו&#10;&#10;תוכן שנוצר על-ידי בינה מלאכותית עשוי להיות שגוי.">
            <a:extLst>
              <a:ext uri="{FF2B5EF4-FFF2-40B4-BE49-F238E27FC236}">
                <a16:creationId xmlns:a16="http://schemas.microsoft.com/office/drawing/2014/main" id="{8BE45BE4-2EDE-360F-66B7-643200263A3B}"/>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92600" y="409695"/>
            <a:ext cx="1277469" cy="239188"/>
          </a:xfrm>
          <a:prstGeom prst="rect">
            <a:avLst/>
          </a:prstGeom>
        </p:spPr>
      </p:pic>
      <p:sp>
        <p:nvSpPr>
          <p:cNvPr id="22" name="תיבת טקסט 21">
            <a:extLst>
              <a:ext uri="{FF2B5EF4-FFF2-40B4-BE49-F238E27FC236}">
                <a16:creationId xmlns:a16="http://schemas.microsoft.com/office/drawing/2014/main" id="{8AD9F7C8-534C-A343-EDDE-B48DB32B8F9B}"/>
              </a:ext>
            </a:extLst>
          </p:cNvPr>
          <p:cNvSpPr txBox="1"/>
          <p:nvPr/>
        </p:nvSpPr>
        <p:spPr>
          <a:xfrm>
            <a:off x="62250" y="2460937"/>
            <a:ext cx="3396608" cy="253916"/>
          </a:xfrm>
          <a:prstGeom prst="rect">
            <a:avLst/>
          </a:prstGeom>
          <a:noFill/>
        </p:spPr>
        <p:txBody>
          <a:bodyPr wrap="square">
            <a:spAutoFit/>
          </a:bodyPr>
          <a:lstStyle/>
          <a:p>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ליגה לאומית א' נכון ל 1.1.26</a:t>
            </a:r>
            <a:endParaRPr lang="he-IL" b="1" dirty="0"/>
          </a:p>
        </p:txBody>
      </p:sp>
      <p:sp>
        <p:nvSpPr>
          <p:cNvPr id="26" name="תיבת טקסט 25">
            <a:extLst>
              <a:ext uri="{FF2B5EF4-FFF2-40B4-BE49-F238E27FC236}">
                <a16:creationId xmlns:a16="http://schemas.microsoft.com/office/drawing/2014/main" id="{D4BEE732-1188-1CFE-32B5-DA39D40A0B04}"/>
              </a:ext>
            </a:extLst>
          </p:cNvPr>
          <p:cNvSpPr txBox="1"/>
          <p:nvPr/>
        </p:nvSpPr>
        <p:spPr>
          <a:xfrm>
            <a:off x="3476302" y="6380930"/>
            <a:ext cx="3379163" cy="2304157"/>
          </a:xfrm>
          <a:prstGeom prst="rect">
            <a:avLst/>
          </a:prstGeom>
          <a:noFill/>
        </p:spPr>
        <p:txBody>
          <a:bodyPr wrap="square">
            <a:spAutoFit/>
          </a:bodyPr>
          <a:lstStyle/>
          <a:p>
            <a:pPr>
              <a:lnSpc>
                <a:spcPct val="200000"/>
              </a:lnSpc>
            </a:pPr>
            <a:r>
              <a:rPr kumimoji="0" lang="he-IL" sz="1050" i="0" u="none" strike="noStrike" kern="1200" cap="none" spc="0" normalizeH="0" baseline="0" noProof="0" dirty="0">
                <a:ln>
                  <a:noFill/>
                </a:ln>
                <a:effectLst/>
                <a:highlight>
                  <a:srgbClr val="2BB4DD"/>
                </a:highlight>
                <a:uLnTx/>
                <a:uFillTx/>
                <a:latin typeface="Segoe UI" panose="020B0502040204020203" pitchFamily="34" charset="0"/>
                <a:ea typeface="+mn-ea"/>
                <a:cs typeface="Segoe UI" panose="020B0502040204020203" pitchFamily="34" charset="0"/>
              </a:rPr>
              <a:t>השתתפות הקבוצות הישראליות במפעלים האירופאיים:</a:t>
            </a:r>
          </a:p>
          <a:p>
            <a:pPr marL="171450" indent="-171450">
              <a:lnSpc>
                <a:spcPct val="200000"/>
              </a:lnSpc>
              <a:buFont typeface="Wingdings" panose="05000000000000000000" pitchFamily="2" charset="2"/>
              <a:buChar char="§"/>
            </a:pPr>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בית הלוחם חיפה ואיל"ן ספיבק רמת גן ישחקו בשלב הבתים של </a:t>
            </a:r>
            <a:r>
              <a:rPr kumimoji="0" lang="he-IL" sz="1050" b="0"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יורוקאפ</a:t>
            </a:r>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2 שיתקיים ב 12-15 למרץ.  הבית של חיפה ישוחק בשוויץ והבית של ספיבק ישוחק באיטליה. </a:t>
            </a:r>
          </a:p>
          <a:p>
            <a:pPr marL="171450" indent="-171450">
              <a:lnSpc>
                <a:spcPct val="200000"/>
              </a:lnSpc>
              <a:buFont typeface="Wingdings" panose="05000000000000000000" pitchFamily="2" charset="2"/>
              <a:buChar char="§"/>
            </a:pPr>
            <a:r>
              <a:rPr lang="he-IL" sz="1050" dirty="0">
                <a:solidFill>
                  <a:srgbClr val="002060"/>
                </a:solidFill>
                <a:latin typeface="Segoe UI" panose="020B0502040204020203" pitchFamily="34" charset="0"/>
                <a:cs typeface="Segoe UI" panose="020B0502040204020203" pitchFamily="34" charset="0"/>
              </a:rPr>
              <a:t>בית הלוחם תל אביב תשחק בשלב הבתים של </a:t>
            </a:r>
            <a:r>
              <a:rPr lang="he-IL" sz="1050" dirty="0" err="1">
                <a:solidFill>
                  <a:srgbClr val="002060"/>
                </a:solidFill>
                <a:latin typeface="Segoe UI" panose="020B0502040204020203" pitchFamily="34" charset="0"/>
                <a:cs typeface="Segoe UI" panose="020B0502040204020203" pitchFamily="34" charset="0"/>
              </a:rPr>
              <a:t>יורוקאפ</a:t>
            </a:r>
            <a:r>
              <a:rPr lang="he-IL" sz="1050" dirty="0">
                <a:solidFill>
                  <a:srgbClr val="002060"/>
                </a:solidFill>
                <a:latin typeface="Segoe UI" panose="020B0502040204020203" pitchFamily="34" charset="0"/>
                <a:cs typeface="Segoe UI" panose="020B0502040204020203" pitchFamily="34" charset="0"/>
              </a:rPr>
              <a:t> 3 ב 12-15 למרץ בבית שישוחק בהולנד.</a:t>
            </a:r>
            <a:endPar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p:txBody>
      </p:sp>
      <p:graphicFrame>
        <p:nvGraphicFramePr>
          <p:cNvPr id="23" name="טבלה 22">
            <a:extLst>
              <a:ext uri="{FF2B5EF4-FFF2-40B4-BE49-F238E27FC236}">
                <a16:creationId xmlns:a16="http://schemas.microsoft.com/office/drawing/2014/main" id="{80A89466-9DE9-A4B8-B40B-7AB76494DD5B}"/>
              </a:ext>
            </a:extLst>
          </p:cNvPr>
          <p:cNvGraphicFramePr>
            <a:graphicFrameLocks noGrp="1"/>
          </p:cNvGraphicFramePr>
          <p:nvPr>
            <p:extLst>
              <p:ext uri="{D42A27DB-BD31-4B8C-83A1-F6EECF244321}">
                <p14:modId xmlns:p14="http://schemas.microsoft.com/office/powerpoint/2010/main" val="3676736472"/>
              </p:ext>
            </p:extLst>
          </p:nvPr>
        </p:nvGraphicFramePr>
        <p:xfrm>
          <a:off x="3650683" y="2546435"/>
          <a:ext cx="3117820" cy="3708400"/>
        </p:xfrm>
        <a:graphic>
          <a:graphicData uri="http://schemas.openxmlformats.org/drawingml/2006/table">
            <a:tbl>
              <a:tblPr rtl="1" firstRow="1" bandRow="1">
                <a:tableStyleId>{5940675A-B579-460E-94D1-54222C63F5DA}</a:tableStyleId>
              </a:tblPr>
              <a:tblGrid>
                <a:gridCol w="318717">
                  <a:extLst>
                    <a:ext uri="{9D8B030D-6E8A-4147-A177-3AD203B41FA5}">
                      <a16:colId xmlns:a16="http://schemas.microsoft.com/office/drawing/2014/main" val="1317345457"/>
                    </a:ext>
                  </a:extLst>
                </a:gridCol>
                <a:gridCol w="1649186">
                  <a:extLst>
                    <a:ext uri="{9D8B030D-6E8A-4147-A177-3AD203B41FA5}">
                      <a16:colId xmlns:a16="http://schemas.microsoft.com/office/drawing/2014/main" val="3915959124"/>
                    </a:ext>
                  </a:extLst>
                </a:gridCol>
                <a:gridCol w="587829">
                  <a:extLst>
                    <a:ext uri="{9D8B030D-6E8A-4147-A177-3AD203B41FA5}">
                      <a16:colId xmlns:a16="http://schemas.microsoft.com/office/drawing/2014/main" val="254347452"/>
                    </a:ext>
                  </a:extLst>
                </a:gridCol>
                <a:gridCol w="562088">
                  <a:extLst>
                    <a:ext uri="{9D8B030D-6E8A-4147-A177-3AD203B41FA5}">
                      <a16:colId xmlns:a16="http://schemas.microsoft.com/office/drawing/2014/main" val="4088634451"/>
                    </a:ext>
                  </a:extLst>
                </a:gridCol>
              </a:tblGrid>
              <a:tr h="370840">
                <a:tc>
                  <a:txBody>
                    <a:bodyPr/>
                    <a:lstStyle/>
                    <a:p>
                      <a:pPr rtl="1"/>
                      <a:endParaRPr lang="he-IL" dirty="0">
                        <a:solidFill>
                          <a:srgbClr val="002060"/>
                        </a:solidFill>
                        <a:latin typeface="Segoe UI" panose="020B0502040204020203" pitchFamily="34" charset="0"/>
                        <a:cs typeface="Segoe UI" panose="020B0502040204020203"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rtl="1"/>
                      <a:r>
                        <a:rPr lang="he-IL" sz="1100" b="1" dirty="0">
                          <a:solidFill>
                            <a:srgbClr val="002060"/>
                          </a:solidFill>
                          <a:latin typeface="Segoe UI" panose="020B0502040204020203" pitchFamily="34" charset="0"/>
                          <a:cs typeface="Segoe UI" panose="020B0502040204020203" pitchFamily="34" charset="0"/>
                        </a:rPr>
                        <a:t>קבוצה</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rtl="1"/>
                      <a:r>
                        <a:rPr lang="he-IL" sz="1000" b="1" dirty="0">
                          <a:solidFill>
                            <a:srgbClr val="002060"/>
                          </a:solidFill>
                          <a:latin typeface="Segoe UI" panose="020B0502040204020203" pitchFamily="34" charset="0"/>
                          <a:cs typeface="Segoe UI" panose="020B0502040204020203" pitchFamily="34" charset="0"/>
                        </a:rPr>
                        <a:t>משחקים</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rtl="1"/>
                      <a:r>
                        <a:rPr lang="he-IL" sz="1100" b="1" dirty="0">
                          <a:solidFill>
                            <a:srgbClr val="002060"/>
                          </a:solidFill>
                          <a:latin typeface="Segoe UI" panose="020B0502040204020203" pitchFamily="34" charset="0"/>
                          <a:cs typeface="Segoe UI" panose="020B0502040204020203" pitchFamily="34" charset="0"/>
                        </a:rPr>
                        <a:t>ניקוד</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154615103"/>
                  </a:ext>
                </a:extLst>
              </a:tr>
              <a:tr h="370840">
                <a:tc>
                  <a:txBody>
                    <a:bodyPr/>
                    <a:lstStyle/>
                    <a:p>
                      <a:pPr rtl="1"/>
                      <a:r>
                        <a:rPr lang="he-IL" sz="1200" dirty="0">
                          <a:solidFill>
                            <a:srgbClr val="002060"/>
                          </a:solidFill>
                          <a:latin typeface="Segoe UI" panose="020B0502040204020203" pitchFamily="34" charset="0"/>
                          <a:cs typeface="Segoe UI" panose="020B0502040204020203" pitchFamily="34" charset="0"/>
                        </a:rPr>
                        <a:t>1</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אילן ספיבק רמת גן </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7</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14</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260388766"/>
                  </a:ext>
                </a:extLst>
              </a:tr>
              <a:tr h="370840">
                <a:tc>
                  <a:txBody>
                    <a:bodyPr/>
                    <a:lstStyle/>
                    <a:p>
                      <a:pPr rtl="1"/>
                      <a:r>
                        <a:rPr lang="he-IL" sz="1200" dirty="0">
                          <a:solidFill>
                            <a:srgbClr val="002060"/>
                          </a:solidFill>
                          <a:latin typeface="Segoe UI" panose="020B0502040204020203" pitchFamily="34" charset="0"/>
                          <a:cs typeface="Segoe UI" panose="020B0502040204020203" pitchFamily="34" charset="0"/>
                        </a:rPr>
                        <a:t>2</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בית הלוחם תל אביב</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7</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13</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110933622"/>
                  </a:ext>
                </a:extLst>
              </a:tr>
              <a:tr h="370840">
                <a:tc>
                  <a:txBody>
                    <a:bodyPr/>
                    <a:lstStyle/>
                    <a:p>
                      <a:pPr rtl="1"/>
                      <a:r>
                        <a:rPr lang="he-IL" sz="1200" dirty="0">
                          <a:solidFill>
                            <a:srgbClr val="002060"/>
                          </a:solidFill>
                          <a:latin typeface="Segoe UI" panose="020B0502040204020203" pitchFamily="34" charset="0"/>
                          <a:cs typeface="Segoe UI" panose="020B0502040204020203" pitchFamily="34" charset="0"/>
                        </a:rPr>
                        <a:t>3</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כרישי חדרה – ב.ל חיפה</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7</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12</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737201647"/>
                  </a:ext>
                </a:extLst>
              </a:tr>
              <a:tr h="370840">
                <a:tc>
                  <a:txBody>
                    <a:bodyPr/>
                    <a:lstStyle/>
                    <a:p>
                      <a:pPr rtl="1"/>
                      <a:r>
                        <a:rPr lang="he-IL" sz="1200" dirty="0">
                          <a:solidFill>
                            <a:srgbClr val="002060"/>
                          </a:solidFill>
                          <a:latin typeface="Segoe UI" panose="020B0502040204020203" pitchFamily="34" charset="0"/>
                          <a:cs typeface="Segoe UI" panose="020B0502040204020203" pitchFamily="34" charset="0"/>
                        </a:rPr>
                        <a:t>4</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תותחני צה"ל – ב.ל ת"א</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6</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8</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383836229"/>
                  </a:ext>
                </a:extLst>
              </a:tr>
              <a:tr h="370840">
                <a:tc>
                  <a:txBody>
                    <a:bodyPr/>
                    <a:lstStyle/>
                    <a:p>
                      <a:pPr rtl="1"/>
                      <a:r>
                        <a:rPr lang="he-IL" sz="1200" dirty="0">
                          <a:solidFill>
                            <a:srgbClr val="002060"/>
                          </a:solidFill>
                          <a:latin typeface="Segoe UI" panose="020B0502040204020203" pitchFamily="34" charset="0"/>
                          <a:cs typeface="Segoe UI" panose="020B0502040204020203" pitchFamily="34" charset="0"/>
                        </a:rPr>
                        <a:t>5</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ארז ספיבק רמת גן</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6</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8</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866442181"/>
                  </a:ext>
                </a:extLst>
              </a:tr>
              <a:tr h="370840">
                <a:tc>
                  <a:txBody>
                    <a:bodyPr/>
                    <a:lstStyle/>
                    <a:p>
                      <a:pPr rtl="1"/>
                      <a:r>
                        <a:rPr lang="he-IL" sz="1200" dirty="0">
                          <a:solidFill>
                            <a:srgbClr val="002060"/>
                          </a:solidFill>
                          <a:latin typeface="Segoe UI" panose="020B0502040204020203" pitchFamily="34" charset="0"/>
                          <a:cs typeface="Segoe UI" panose="020B0502040204020203" pitchFamily="34" charset="0"/>
                        </a:rPr>
                        <a:t>6</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חזי ראשון לציון </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4</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7</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01470866"/>
                  </a:ext>
                </a:extLst>
              </a:tr>
              <a:tr h="370840">
                <a:tc>
                  <a:txBody>
                    <a:bodyPr/>
                    <a:lstStyle/>
                    <a:p>
                      <a:pPr rtl="1"/>
                      <a:r>
                        <a:rPr lang="he-IL" sz="1200" dirty="0">
                          <a:solidFill>
                            <a:srgbClr val="002060"/>
                          </a:solidFill>
                          <a:latin typeface="Segoe UI" panose="020B0502040204020203" pitchFamily="34" charset="0"/>
                          <a:cs typeface="Segoe UI" panose="020B0502040204020203" pitchFamily="34" charset="0"/>
                        </a:rPr>
                        <a:t>7</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חוסן באר שבע</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6</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7</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307072076"/>
                  </a:ext>
                </a:extLst>
              </a:tr>
              <a:tr h="370840">
                <a:tc>
                  <a:txBody>
                    <a:bodyPr/>
                    <a:lstStyle/>
                    <a:p>
                      <a:pPr rtl="1"/>
                      <a:r>
                        <a:rPr lang="he-IL" sz="1200" dirty="0">
                          <a:solidFill>
                            <a:srgbClr val="002060"/>
                          </a:solidFill>
                          <a:latin typeface="Segoe UI" panose="020B0502040204020203" pitchFamily="34" charset="0"/>
                          <a:cs typeface="Segoe UI" panose="020B0502040204020203" pitchFamily="34" charset="0"/>
                        </a:rPr>
                        <a:t>8</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rtl="1"/>
                      <a:r>
                        <a:rPr lang="he-IL" sz="1100" dirty="0">
                          <a:solidFill>
                            <a:srgbClr val="002060"/>
                          </a:solidFill>
                          <a:latin typeface="Segoe UI" panose="020B0502040204020203" pitchFamily="34" charset="0"/>
                          <a:cs typeface="Segoe UI" panose="020B0502040204020203" pitchFamily="34" charset="0"/>
                        </a:rPr>
                        <a:t>אריות חיפה</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5</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6</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156202752"/>
                  </a:ext>
                </a:extLst>
              </a:tr>
              <a:tr h="370840">
                <a:tc>
                  <a:txBody>
                    <a:bodyPr/>
                    <a:lstStyle/>
                    <a:p>
                      <a:pPr rtl="1"/>
                      <a:r>
                        <a:rPr lang="he-IL" sz="1200" dirty="0">
                          <a:solidFill>
                            <a:srgbClr val="002060"/>
                          </a:solidFill>
                          <a:latin typeface="Segoe UI" panose="020B0502040204020203" pitchFamily="34" charset="0"/>
                          <a:cs typeface="Segoe UI" panose="020B0502040204020203" pitchFamily="34" charset="0"/>
                        </a:rPr>
                        <a:t>9</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rtl="1"/>
                      <a:r>
                        <a:rPr lang="he-IL" sz="1100" dirty="0">
                          <a:solidFill>
                            <a:srgbClr val="002060"/>
                          </a:solidFill>
                          <a:latin typeface="Segoe UI" panose="020B0502040204020203" pitchFamily="34" charset="0"/>
                          <a:cs typeface="Segoe UI" panose="020B0502040204020203" pitchFamily="34" charset="0"/>
                        </a:rPr>
                        <a:t>מג'ד אל כרום - על</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6</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6</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95954463"/>
                  </a:ext>
                </a:extLst>
              </a:tr>
            </a:tbl>
          </a:graphicData>
        </a:graphic>
      </p:graphicFrame>
      <p:graphicFrame>
        <p:nvGraphicFramePr>
          <p:cNvPr id="28" name="טבלה 27">
            <a:extLst>
              <a:ext uri="{FF2B5EF4-FFF2-40B4-BE49-F238E27FC236}">
                <a16:creationId xmlns:a16="http://schemas.microsoft.com/office/drawing/2014/main" id="{B678374F-4FDC-CC59-B4F6-48E303E3D22A}"/>
              </a:ext>
            </a:extLst>
          </p:cNvPr>
          <p:cNvGraphicFramePr>
            <a:graphicFrameLocks noGrp="1"/>
          </p:cNvGraphicFramePr>
          <p:nvPr>
            <p:extLst>
              <p:ext uri="{D42A27DB-BD31-4B8C-83A1-F6EECF244321}">
                <p14:modId xmlns:p14="http://schemas.microsoft.com/office/powerpoint/2010/main" val="605025702"/>
              </p:ext>
            </p:extLst>
          </p:nvPr>
        </p:nvGraphicFramePr>
        <p:xfrm>
          <a:off x="219188" y="2733659"/>
          <a:ext cx="3117820" cy="3040380"/>
        </p:xfrm>
        <a:graphic>
          <a:graphicData uri="http://schemas.openxmlformats.org/drawingml/2006/table">
            <a:tbl>
              <a:tblPr rtl="1" firstRow="1" bandRow="1">
                <a:tableStyleId>{5940675A-B579-460E-94D1-54222C63F5DA}</a:tableStyleId>
              </a:tblPr>
              <a:tblGrid>
                <a:gridCol w="365208">
                  <a:extLst>
                    <a:ext uri="{9D8B030D-6E8A-4147-A177-3AD203B41FA5}">
                      <a16:colId xmlns:a16="http://schemas.microsoft.com/office/drawing/2014/main" val="1317345457"/>
                    </a:ext>
                  </a:extLst>
                </a:gridCol>
                <a:gridCol w="1638300">
                  <a:extLst>
                    <a:ext uri="{9D8B030D-6E8A-4147-A177-3AD203B41FA5}">
                      <a16:colId xmlns:a16="http://schemas.microsoft.com/office/drawing/2014/main" val="3915959124"/>
                    </a:ext>
                  </a:extLst>
                </a:gridCol>
                <a:gridCol w="600075">
                  <a:extLst>
                    <a:ext uri="{9D8B030D-6E8A-4147-A177-3AD203B41FA5}">
                      <a16:colId xmlns:a16="http://schemas.microsoft.com/office/drawing/2014/main" val="254347452"/>
                    </a:ext>
                  </a:extLst>
                </a:gridCol>
                <a:gridCol w="514237">
                  <a:extLst>
                    <a:ext uri="{9D8B030D-6E8A-4147-A177-3AD203B41FA5}">
                      <a16:colId xmlns:a16="http://schemas.microsoft.com/office/drawing/2014/main" val="4088634451"/>
                    </a:ext>
                  </a:extLst>
                </a:gridCol>
              </a:tblGrid>
              <a:tr h="244919">
                <a:tc>
                  <a:txBody>
                    <a:bodyPr/>
                    <a:lstStyle/>
                    <a:p>
                      <a:pPr rtl="1"/>
                      <a:endParaRPr lang="he-IL" dirty="0">
                        <a:solidFill>
                          <a:srgbClr val="002060"/>
                        </a:solidFill>
                        <a:latin typeface="Segoe UI" panose="020B0502040204020203" pitchFamily="34" charset="0"/>
                        <a:cs typeface="Segoe UI" panose="020B0502040204020203"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rtl="1"/>
                      <a:r>
                        <a:rPr lang="he-IL" sz="1100" b="1" dirty="0">
                          <a:solidFill>
                            <a:srgbClr val="002060"/>
                          </a:solidFill>
                          <a:latin typeface="Segoe UI" panose="020B0502040204020203" pitchFamily="34" charset="0"/>
                          <a:cs typeface="Segoe UI" panose="020B0502040204020203" pitchFamily="34" charset="0"/>
                        </a:rPr>
                        <a:t>קבוצה</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rtl="1"/>
                      <a:r>
                        <a:rPr lang="he-IL" sz="1000" b="1" dirty="0">
                          <a:solidFill>
                            <a:srgbClr val="002060"/>
                          </a:solidFill>
                          <a:latin typeface="Segoe UI" panose="020B0502040204020203" pitchFamily="34" charset="0"/>
                          <a:cs typeface="Segoe UI" panose="020B0502040204020203" pitchFamily="34" charset="0"/>
                        </a:rPr>
                        <a:t>משחקים</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rtl="1"/>
                      <a:r>
                        <a:rPr lang="he-IL" sz="1100" b="1" dirty="0">
                          <a:solidFill>
                            <a:srgbClr val="002060"/>
                          </a:solidFill>
                          <a:latin typeface="Segoe UI" panose="020B0502040204020203" pitchFamily="34" charset="0"/>
                          <a:cs typeface="Segoe UI" panose="020B0502040204020203" pitchFamily="34" charset="0"/>
                        </a:rPr>
                        <a:t>ניקוד</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154615103"/>
                  </a:ext>
                </a:extLst>
              </a:tr>
              <a:tr h="244919">
                <a:tc>
                  <a:txBody>
                    <a:bodyPr/>
                    <a:lstStyle/>
                    <a:p>
                      <a:pPr rtl="1"/>
                      <a:r>
                        <a:rPr lang="he-IL" sz="1200" dirty="0">
                          <a:solidFill>
                            <a:srgbClr val="002060"/>
                          </a:solidFill>
                          <a:latin typeface="Segoe UI" panose="020B0502040204020203" pitchFamily="34" charset="0"/>
                          <a:cs typeface="Segoe UI" panose="020B0502040204020203" pitchFamily="34" charset="0"/>
                        </a:rPr>
                        <a:t>1</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צעירים ב.ל ת"א</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7</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13</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260388766"/>
                  </a:ext>
                </a:extLst>
              </a:tr>
              <a:tr h="244919">
                <a:tc>
                  <a:txBody>
                    <a:bodyPr/>
                    <a:lstStyle/>
                    <a:p>
                      <a:pPr rtl="1"/>
                      <a:r>
                        <a:rPr lang="he-IL" sz="1200" dirty="0">
                          <a:solidFill>
                            <a:srgbClr val="002060"/>
                          </a:solidFill>
                          <a:latin typeface="Segoe UI" panose="020B0502040204020203" pitchFamily="34" charset="0"/>
                          <a:cs typeface="Segoe UI" panose="020B0502040204020203" pitchFamily="34" charset="0"/>
                        </a:rPr>
                        <a:t>2</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בית הלוחם תל אביב</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6</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12</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110933622"/>
                  </a:ext>
                </a:extLst>
              </a:tr>
              <a:tr h="244919">
                <a:tc>
                  <a:txBody>
                    <a:bodyPr/>
                    <a:lstStyle/>
                    <a:p>
                      <a:pPr rtl="1"/>
                      <a:r>
                        <a:rPr lang="he-IL" sz="1200" dirty="0">
                          <a:solidFill>
                            <a:srgbClr val="002060"/>
                          </a:solidFill>
                          <a:latin typeface="Segoe UI" panose="020B0502040204020203" pitchFamily="34" charset="0"/>
                          <a:cs typeface="Segoe UI" panose="020B0502040204020203" pitchFamily="34" charset="0"/>
                        </a:rPr>
                        <a:t>3</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בית הלוחם באר שבע</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7</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11</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737201647"/>
                  </a:ext>
                </a:extLst>
              </a:tr>
              <a:tr h="244919">
                <a:tc>
                  <a:txBody>
                    <a:bodyPr/>
                    <a:lstStyle/>
                    <a:p>
                      <a:pPr rtl="1"/>
                      <a:r>
                        <a:rPr lang="he-IL" sz="1200" dirty="0">
                          <a:solidFill>
                            <a:srgbClr val="002060"/>
                          </a:solidFill>
                          <a:latin typeface="Segoe UI" panose="020B0502040204020203" pitchFamily="34" charset="0"/>
                          <a:cs typeface="Segoe UI" panose="020B0502040204020203" pitchFamily="34" charset="0"/>
                        </a:rPr>
                        <a:t>4</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rtl="1"/>
                      <a:r>
                        <a:rPr lang="he-IL" sz="1100" dirty="0">
                          <a:solidFill>
                            <a:srgbClr val="002060"/>
                          </a:solidFill>
                          <a:latin typeface="Segoe UI" panose="020B0502040204020203" pitchFamily="34" charset="0"/>
                          <a:cs typeface="Segoe UI" panose="020B0502040204020203" pitchFamily="34" charset="0"/>
                        </a:rPr>
                        <a:t>אילן חיפה</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6</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10</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383836229"/>
                  </a:ext>
                </a:extLst>
              </a:tr>
              <a:tr h="244919">
                <a:tc>
                  <a:txBody>
                    <a:bodyPr/>
                    <a:lstStyle/>
                    <a:p>
                      <a:pPr rtl="1"/>
                      <a:r>
                        <a:rPr lang="he-IL" sz="1200" dirty="0">
                          <a:solidFill>
                            <a:srgbClr val="002060"/>
                          </a:solidFill>
                          <a:latin typeface="Segoe UI" panose="020B0502040204020203" pitchFamily="34" charset="0"/>
                          <a:cs typeface="Segoe UI" panose="020B0502040204020203" pitchFamily="34" charset="0"/>
                        </a:rPr>
                        <a:t>5</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עתודה – אלון ספיבק ר"ג</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7</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10</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866442181"/>
                  </a:ext>
                </a:extLst>
              </a:tr>
              <a:tr h="244919">
                <a:tc>
                  <a:txBody>
                    <a:bodyPr/>
                    <a:lstStyle/>
                    <a:p>
                      <a:pPr rtl="1"/>
                      <a:r>
                        <a:rPr lang="he-IL" sz="1200" dirty="0">
                          <a:solidFill>
                            <a:srgbClr val="002060"/>
                          </a:solidFill>
                          <a:latin typeface="Segoe UI" panose="020B0502040204020203" pitchFamily="34" charset="0"/>
                          <a:cs typeface="Segoe UI" panose="020B0502040204020203" pitchFamily="34" charset="0"/>
                        </a:rPr>
                        <a:t>6</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צה"ל תל אביב</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7</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9</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01470866"/>
                  </a:ext>
                </a:extLst>
              </a:tr>
              <a:tr h="244919">
                <a:tc>
                  <a:txBody>
                    <a:bodyPr/>
                    <a:lstStyle/>
                    <a:p>
                      <a:pPr rtl="1"/>
                      <a:r>
                        <a:rPr lang="he-IL" sz="1200" dirty="0">
                          <a:solidFill>
                            <a:srgbClr val="002060"/>
                          </a:solidFill>
                          <a:latin typeface="Segoe UI" panose="020B0502040204020203" pitchFamily="34" charset="0"/>
                          <a:cs typeface="Segoe UI" panose="020B0502040204020203" pitchFamily="34" charset="0"/>
                        </a:rPr>
                        <a:t>7</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כאבול</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6</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8</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307072076"/>
                  </a:ext>
                </a:extLst>
              </a:tr>
              <a:tr h="244919">
                <a:tc>
                  <a:txBody>
                    <a:bodyPr/>
                    <a:lstStyle/>
                    <a:p>
                      <a:pPr rtl="1"/>
                      <a:r>
                        <a:rPr lang="he-IL" sz="1200" dirty="0">
                          <a:solidFill>
                            <a:srgbClr val="002060"/>
                          </a:solidFill>
                          <a:latin typeface="Segoe UI" panose="020B0502040204020203" pitchFamily="34" charset="0"/>
                          <a:cs typeface="Segoe UI" panose="020B0502040204020203" pitchFamily="34" charset="0"/>
                        </a:rPr>
                        <a:t>8</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בית הלוחם ירושלים</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6</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8</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156202752"/>
                  </a:ext>
                </a:extLst>
              </a:tr>
              <a:tr h="244919">
                <a:tc>
                  <a:txBody>
                    <a:bodyPr/>
                    <a:lstStyle/>
                    <a:p>
                      <a:pPr rtl="1"/>
                      <a:r>
                        <a:rPr lang="he-IL" sz="1200" dirty="0">
                          <a:solidFill>
                            <a:srgbClr val="002060"/>
                          </a:solidFill>
                          <a:latin typeface="Segoe UI" panose="020B0502040204020203" pitchFamily="34" charset="0"/>
                          <a:cs typeface="Segoe UI" panose="020B0502040204020203" pitchFamily="34" charset="0"/>
                        </a:rPr>
                        <a:t>9</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אורן ספיבק רמת גן </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7</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8</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95954463"/>
                  </a:ext>
                </a:extLst>
              </a:tr>
              <a:tr h="244919">
                <a:tc>
                  <a:txBody>
                    <a:bodyPr/>
                    <a:lstStyle/>
                    <a:p>
                      <a:pPr rtl="1"/>
                      <a:r>
                        <a:rPr lang="he-IL" sz="1200" dirty="0">
                          <a:solidFill>
                            <a:srgbClr val="002060"/>
                          </a:solidFill>
                          <a:latin typeface="Segoe UI" panose="020B0502040204020203" pitchFamily="34" charset="0"/>
                          <a:cs typeface="Segoe UI" panose="020B0502040204020203" pitchFamily="34" charset="0"/>
                        </a:rPr>
                        <a:t>10</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ערבה ספיבק רמת גן</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5</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7</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603882281"/>
                  </a:ext>
                </a:extLst>
              </a:tr>
            </a:tbl>
          </a:graphicData>
        </a:graphic>
      </p:graphicFrame>
      <p:sp>
        <p:nvSpPr>
          <p:cNvPr id="31" name="תיבת טקסט 30">
            <a:extLst>
              <a:ext uri="{FF2B5EF4-FFF2-40B4-BE49-F238E27FC236}">
                <a16:creationId xmlns:a16="http://schemas.microsoft.com/office/drawing/2014/main" id="{4FE031F2-2C4C-733B-8A84-0A6FDE6BC878}"/>
              </a:ext>
            </a:extLst>
          </p:cNvPr>
          <p:cNvSpPr txBox="1"/>
          <p:nvPr/>
        </p:nvSpPr>
        <p:spPr>
          <a:xfrm>
            <a:off x="79694" y="5881564"/>
            <a:ext cx="3396608" cy="253916"/>
          </a:xfrm>
          <a:prstGeom prst="rect">
            <a:avLst/>
          </a:prstGeom>
          <a:noFill/>
        </p:spPr>
        <p:txBody>
          <a:bodyPr wrap="square">
            <a:spAutoFit/>
          </a:bodyPr>
          <a:lstStyle/>
          <a:p>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ליגה לאומית ב' נכון ל  1.1.26</a:t>
            </a:r>
            <a:endParaRPr lang="he-IL" b="1" dirty="0"/>
          </a:p>
        </p:txBody>
      </p:sp>
      <p:graphicFrame>
        <p:nvGraphicFramePr>
          <p:cNvPr id="32" name="טבלה 31">
            <a:extLst>
              <a:ext uri="{FF2B5EF4-FFF2-40B4-BE49-F238E27FC236}">
                <a16:creationId xmlns:a16="http://schemas.microsoft.com/office/drawing/2014/main" id="{7CD9C685-6480-FD59-E4A3-69BD6357DE76}"/>
              </a:ext>
            </a:extLst>
          </p:cNvPr>
          <p:cNvGraphicFramePr>
            <a:graphicFrameLocks noGrp="1"/>
          </p:cNvGraphicFramePr>
          <p:nvPr>
            <p:extLst>
              <p:ext uri="{D42A27DB-BD31-4B8C-83A1-F6EECF244321}">
                <p14:modId xmlns:p14="http://schemas.microsoft.com/office/powerpoint/2010/main" val="3979546074"/>
              </p:ext>
            </p:extLst>
          </p:nvPr>
        </p:nvGraphicFramePr>
        <p:xfrm>
          <a:off x="236632" y="6204753"/>
          <a:ext cx="3117820" cy="2491740"/>
        </p:xfrm>
        <a:graphic>
          <a:graphicData uri="http://schemas.openxmlformats.org/drawingml/2006/table">
            <a:tbl>
              <a:tblPr rtl="1" firstRow="1" bandRow="1">
                <a:tableStyleId>{5940675A-B579-460E-94D1-54222C63F5DA}</a:tableStyleId>
              </a:tblPr>
              <a:tblGrid>
                <a:gridCol w="365208">
                  <a:extLst>
                    <a:ext uri="{9D8B030D-6E8A-4147-A177-3AD203B41FA5}">
                      <a16:colId xmlns:a16="http://schemas.microsoft.com/office/drawing/2014/main" val="1317345457"/>
                    </a:ext>
                  </a:extLst>
                </a:gridCol>
                <a:gridCol w="1602695">
                  <a:extLst>
                    <a:ext uri="{9D8B030D-6E8A-4147-A177-3AD203B41FA5}">
                      <a16:colId xmlns:a16="http://schemas.microsoft.com/office/drawing/2014/main" val="3915959124"/>
                    </a:ext>
                  </a:extLst>
                </a:gridCol>
                <a:gridCol w="587829">
                  <a:extLst>
                    <a:ext uri="{9D8B030D-6E8A-4147-A177-3AD203B41FA5}">
                      <a16:colId xmlns:a16="http://schemas.microsoft.com/office/drawing/2014/main" val="254347452"/>
                    </a:ext>
                  </a:extLst>
                </a:gridCol>
                <a:gridCol w="562088">
                  <a:extLst>
                    <a:ext uri="{9D8B030D-6E8A-4147-A177-3AD203B41FA5}">
                      <a16:colId xmlns:a16="http://schemas.microsoft.com/office/drawing/2014/main" val="4088634451"/>
                    </a:ext>
                  </a:extLst>
                </a:gridCol>
              </a:tblGrid>
              <a:tr h="244919">
                <a:tc>
                  <a:txBody>
                    <a:bodyPr/>
                    <a:lstStyle/>
                    <a:p>
                      <a:pPr rtl="1"/>
                      <a:endParaRPr lang="he-IL" dirty="0">
                        <a:solidFill>
                          <a:srgbClr val="002060"/>
                        </a:solidFill>
                        <a:latin typeface="Segoe UI" panose="020B0502040204020203" pitchFamily="34" charset="0"/>
                        <a:cs typeface="Segoe UI" panose="020B0502040204020203"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rtl="1"/>
                      <a:r>
                        <a:rPr lang="he-IL" sz="1100" b="1" dirty="0">
                          <a:solidFill>
                            <a:srgbClr val="002060"/>
                          </a:solidFill>
                          <a:latin typeface="Segoe UI" panose="020B0502040204020203" pitchFamily="34" charset="0"/>
                          <a:cs typeface="Segoe UI" panose="020B0502040204020203" pitchFamily="34" charset="0"/>
                        </a:rPr>
                        <a:t>קבוצה</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rtl="1"/>
                      <a:r>
                        <a:rPr lang="he-IL" sz="1000" b="1" dirty="0">
                          <a:solidFill>
                            <a:srgbClr val="002060"/>
                          </a:solidFill>
                          <a:latin typeface="Segoe UI" panose="020B0502040204020203" pitchFamily="34" charset="0"/>
                          <a:cs typeface="Segoe UI" panose="020B0502040204020203" pitchFamily="34" charset="0"/>
                        </a:rPr>
                        <a:t>משחקים</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rtl="1"/>
                      <a:r>
                        <a:rPr lang="he-IL" sz="1100" b="1" dirty="0">
                          <a:solidFill>
                            <a:srgbClr val="002060"/>
                          </a:solidFill>
                          <a:latin typeface="Segoe UI" panose="020B0502040204020203" pitchFamily="34" charset="0"/>
                          <a:cs typeface="Segoe UI" panose="020B0502040204020203" pitchFamily="34" charset="0"/>
                        </a:rPr>
                        <a:t>ניקוד</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154615103"/>
                  </a:ext>
                </a:extLst>
              </a:tr>
              <a:tr h="244919">
                <a:tc>
                  <a:txBody>
                    <a:bodyPr/>
                    <a:lstStyle/>
                    <a:p>
                      <a:pPr rtl="1"/>
                      <a:r>
                        <a:rPr lang="he-IL" sz="1200" dirty="0">
                          <a:solidFill>
                            <a:srgbClr val="002060"/>
                          </a:solidFill>
                          <a:latin typeface="Segoe UI" panose="020B0502040204020203" pitchFamily="34" charset="0"/>
                          <a:cs typeface="Segoe UI" panose="020B0502040204020203" pitchFamily="34" charset="0"/>
                        </a:rPr>
                        <a:t>1</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עדי נגב – נחלת ערן </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7</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13</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260388766"/>
                  </a:ext>
                </a:extLst>
              </a:tr>
              <a:tr h="244919">
                <a:tc>
                  <a:txBody>
                    <a:bodyPr/>
                    <a:lstStyle/>
                    <a:p>
                      <a:pPr rtl="1"/>
                      <a:r>
                        <a:rPr lang="he-IL" sz="1200" dirty="0">
                          <a:solidFill>
                            <a:srgbClr val="002060"/>
                          </a:solidFill>
                          <a:latin typeface="Segoe UI" panose="020B0502040204020203" pitchFamily="34" charset="0"/>
                          <a:cs typeface="Segoe UI" panose="020B0502040204020203" pitchFamily="34" charset="0"/>
                        </a:rPr>
                        <a:t>2</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בית הלוחם ירושלים</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5</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10</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110933622"/>
                  </a:ext>
                </a:extLst>
              </a:tr>
              <a:tr h="244919">
                <a:tc>
                  <a:txBody>
                    <a:bodyPr/>
                    <a:lstStyle/>
                    <a:p>
                      <a:pPr rtl="1"/>
                      <a:r>
                        <a:rPr lang="he-IL" sz="1200" dirty="0">
                          <a:solidFill>
                            <a:srgbClr val="002060"/>
                          </a:solidFill>
                          <a:latin typeface="Segoe UI" panose="020B0502040204020203" pitchFamily="34" charset="0"/>
                          <a:cs typeface="Segoe UI" panose="020B0502040204020203" pitchFamily="34" charset="0"/>
                        </a:rPr>
                        <a:t>3</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בית הלוחם חיפה</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6</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10</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737201647"/>
                  </a:ext>
                </a:extLst>
              </a:tr>
              <a:tr h="244919">
                <a:tc>
                  <a:txBody>
                    <a:bodyPr/>
                    <a:lstStyle/>
                    <a:p>
                      <a:pPr rtl="1"/>
                      <a:r>
                        <a:rPr lang="he-IL" sz="1200" dirty="0">
                          <a:solidFill>
                            <a:srgbClr val="002060"/>
                          </a:solidFill>
                          <a:latin typeface="Segoe UI" panose="020B0502040204020203" pitchFamily="34" charset="0"/>
                          <a:cs typeface="Segoe UI" panose="020B0502040204020203" pitchFamily="34" charset="0"/>
                        </a:rPr>
                        <a:t>4</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שלום ראשון לציון</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6</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9</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383836229"/>
                  </a:ext>
                </a:extLst>
              </a:tr>
              <a:tr h="244919">
                <a:tc>
                  <a:txBody>
                    <a:bodyPr/>
                    <a:lstStyle/>
                    <a:p>
                      <a:pPr rtl="1"/>
                      <a:r>
                        <a:rPr lang="he-IL" sz="1200" dirty="0">
                          <a:solidFill>
                            <a:srgbClr val="002060"/>
                          </a:solidFill>
                          <a:latin typeface="Segoe UI" panose="020B0502040204020203" pitchFamily="34" charset="0"/>
                          <a:cs typeface="Segoe UI" panose="020B0502040204020203" pitchFamily="34" charset="0"/>
                        </a:rPr>
                        <a:t>5</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חוסן באר שבע</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8</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7</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866442181"/>
                  </a:ext>
                </a:extLst>
              </a:tr>
              <a:tr h="244919">
                <a:tc>
                  <a:txBody>
                    <a:bodyPr/>
                    <a:lstStyle/>
                    <a:p>
                      <a:pPr rtl="1"/>
                      <a:r>
                        <a:rPr lang="he-IL" sz="1200" dirty="0">
                          <a:solidFill>
                            <a:srgbClr val="002060"/>
                          </a:solidFill>
                          <a:latin typeface="Segoe UI" panose="020B0502040204020203" pitchFamily="34" charset="0"/>
                          <a:cs typeface="Segoe UI" panose="020B0502040204020203" pitchFamily="34" charset="0"/>
                        </a:rPr>
                        <a:t>6</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ב.ל ים – שומר חומות</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5</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6</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01470866"/>
                  </a:ext>
                </a:extLst>
              </a:tr>
              <a:tr h="244919">
                <a:tc>
                  <a:txBody>
                    <a:bodyPr/>
                    <a:lstStyle/>
                    <a:p>
                      <a:pPr rtl="1"/>
                      <a:r>
                        <a:rPr lang="he-IL" sz="1200" dirty="0">
                          <a:solidFill>
                            <a:srgbClr val="002060"/>
                          </a:solidFill>
                          <a:latin typeface="Segoe UI" panose="020B0502040204020203" pitchFamily="34" charset="0"/>
                          <a:cs typeface="Segoe UI" panose="020B0502040204020203" pitchFamily="34" charset="0"/>
                        </a:rPr>
                        <a:t>7</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הגולן</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3</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5</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307072076"/>
                  </a:ext>
                </a:extLst>
              </a:tr>
              <a:tr h="244919">
                <a:tc>
                  <a:txBody>
                    <a:bodyPr/>
                    <a:lstStyle/>
                    <a:p>
                      <a:pPr rtl="1"/>
                      <a:r>
                        <a:rPr lang="he-IL" sz="1200" dirty="0">
                          <a:solidFill>
                            <a:srgbClr val="002060"/>
                          </a:solidFill>
                          <a:latin typeface="Segoe UI" panose="020B0502040204020203" pitchFamily="34" charset="0"/>
                          <a:cs typeface="Segoe UI" panose="020B0502040204020203" pitchFamily="34" charset="0"/>
                        </a:rPr>
                        <a:t>8</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כרמיאל</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4</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5</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156202752"/>
                  </a:ext>
                </a:extLst>
              </a:tr>
            </a:tbl>
          </a:graphicData>
        </a:graphic>
      </p:graphicFrame>
      <p:sp>
        <p:nvSpPr>
          <p:cNvPr id="6" name="תיבת טקסט 5">
            <a:extLst>
              <a:ext uri="{FF2B5EF4-FFF2-40B4-BE49-F238E27FC236}">
                <a16:creationId xmlns:a16="http://schemas.microsoft.com/office/drawing/2014/main" id="{7133AF85-B6EF-899B-4F4C-954F68006325}"/>
              </a:ext>
            </a:extLst>
          </p:cNvPr>
          <p:cNvSpPr txBox="1"/>
          <p:nvPr/>
        </p:nvSpPr>
        <p:spPr>
          <a:xfrm>
            <a:off x="-20394" y="2065211"/>
            <a:ext cx="3395427" cy="314702"/>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800"/>
              </a:spcAft>
              <a:buClrTx/>
              <a:buSzTx/>
              <a:buFontTx/>
              <a:buNone/>
              <a:tabLst/>
              <a:defRPr/>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a:t>
            </a:r>
          </a:p>
        </p:txBody>
      </p:sp>
      <p:sp>
        <p:nvSpPr>
          <p:cNvPr id="9" name="תיבת טקסט 8">
            <a:extLst>
              <a:ext uri="{FF2B5EF4-FFF2-40B4-BE49-F238E27FC236}">
                <a16:creationId xmlns:a16="http://schemas.microsoft.com/office/drawing/2014/main" id="{7FEACAE7-62E5-8CF3-6455-88946CDF8A99}"/>
              </a:ext>
            </a:extLst>
          </p:cNvPr>
          <p:cNvSpPr txBox="1"/>
          <p:nvPr/>
        </p:nvSpPr>
        <p:spPr>
          <a:xfrm>
            <a:off x="-51016" y="1909652"/>
            <a:ext cx="3500438" cy="276999"/>
          </a:xfrm>
          <a:prstGeom prst="rect">
            <a:avLst/>
          </a:prstGeom>
          <a:solidFill>
            <a:srgbClr val="00B0F0">
              <a:alpha val="58000"/>
            </a:srgbClr>
          </a:solidFill>
        </p:spPr>
        <p:txBody>
          <a:bodyPr wrap="square" lIns="0" rIns="0" rtlCol="0">
            <a:spAutoFit/>
          </a:bodyPr>
          <a:lstStyle/>
          <a:p>
            <a:pPr algn="ctr"/>
            <a:r>
              <a:rPr lang="he-IL" sz="1200" b="1" dirty="0">
                <a:solidFill>
                  <a:srgbClr val="002060"/>
                </a:solidFill>
                <a:latin typeface="Calibri" panose="020F0502020204030204" pitchFamily="34" charset="0"/>
                <a:cs typeface="Calibri" panose="020F0502020204030204" pitchFamily="34" charset="0"/>
              </a:rPr>
              <a:t>קרן אהרון </a:t>
            </a:r>
            <a:r>
              <a:rPr lang="he-IL" sz="1200" b="1" dirty="0" err="1">
                <a:solidFill>
                  <a:srgbClr val="002060"/>
                </a:solidFill>
                <a:latin typeface="Calibri" panose="020F0502020204030204" pitchFamily="34" charset="0"/>
                <a:cs typeface="Calibri" panose="020F0502020204030204" pitchFamily="34" charset="0"/>
              </a:rPr>
              <a:t>גוטווירט</a:t>
            </a:r>
            <a:r>
              <a:rPr lang="he-IL" sz="1200" b="1" dirty="0">
                <a:solidFill>
                  <a:srgbClr val="002060"/>
                </a:solidFill>
                <a:latin typeface="Calibri" panose="020F0502020204030204" pitchFamily="34" charset="0"/>
                <a:cs typeface="Calibri" panose="020F0502020204030204" pitchFamily="34" charset="0"/>
              </a:rPr>
              <a:t> </a:t>
            </a:r>
            <a:r>
              <a:rPr lang="he-IL" sz="1200" dirty="0">
                <a:solidFill>
                  <a:srgbClr val="002060"/>
                </a:solidFill>
                <a:latin typeface="Calibri" panose="020F0502020204030204" pitchFamily="34" charset="0"/>
                <a:cs typeface="Calibri" panose="020F0502020204030204" pitchFamily="34" charset="0"/>
              </a:rPr>
              <a:t>שותפים לקידום הספורט הפראלימפי</a:t>
            </a:r>
            <a:endParaRPr lang="x-none" sz="1200" dirty="0">
              <a:solidFill>
                <a:srgbClr val="002060"/>
              </a:solidFill>
              <a:latin typeface="Calibri" panose="020F0502020204030204" pitchFamily="34" charset="0"/>
              <a:cs typeface="Calibri" panose="020F0502020204030204" pitchFamily="34" charset="0"/>
            </a:endParaRPr>
          </a:p>
        </p:txBody>
      </p:sp>
      <p:pic>
        <p:nvPicPr>
          <p:cNvPr id="20" name="תמונה 19" descr="תמונה שמכילה גופן, טקסט, לבן, טיפוגרפיה&#10;&#10;התיאור נוצר באופן אוטומטי">
            <a:extLst>
              <a:ext uri="{FF2B5EF4-FFF2-40B4-BE49-F238E27FC236}">
                <a16:creationId xmlns:a16="http://schemas.microsoft.com/office/drawing/2014/main" id="{BC2B2686-7826-C71A-3D0A-2B90D1CD133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1158" y="1142771"/>
            <a:ext cx="2297777" cy="771579"/>
          </a:xfrm>
          <a:prstGeom prst="rect">
            <a:avLst/>
          </a:prstGeom>
        </p:spPr>
      </p:pic>
    </p:spTree>
    <p:extLst>
      <p:ext uri="{BB962C8B-B14F-4D97-AF65-F5344CB8AC3E}">
        <p14:creationId xmlns:p14="http://schemas.microsoft.com/office/powerpoint/2010/main" val="32025799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AED4A-1988-4257-9E64-D87EFF6A852D}"/>
            </a:ext>
          </a:extLst>
        </p:cNvPr>
        <p:cNvGrpSpPr/>
        <p:nvPr/>
      </p:nvGrpSpPr>
      <p:grpSpPr>
        <a:xfrm>
          <a:off x="0" y="0"/>
          <a:ext cx="0" cy="0"/>
          <a:chOff x="0" y="0"/>
          <a:chExt cx="0" cy="0"/>
        </a:xfrm>
      </p:grpSpPr>
      <p:pic>
        <p:nvPicPr>
          <p:cNvPr id="37" name="תמונה 36" descr="2 שחקני כדורשער עוצרים כדור">
            <a:extLst>
              <a:ext uri="{FF2B5EF4-FFF2-40B4-BE49-F238E27FC236}">
                <a16:creationId xmlns:a16="http://schemas.microsoft.com/office/drawing/2014/main" id="{4E9D199A-ED9D-10B1-041C-A26789F42E5C}"/>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4991" y="7815472"/>
            <a:ext cx="3435456" cy="1716233"/>
          </a:xfrm>
          <a:prstGeom prst="rect">
            <a:avLst/>
          </a:prstGeom>
        </p:spPr>
      </p:pic>
      <p:pic>
        <p:nvPicPr>
          <p:cNvPr id="15" name="תמונה 14">
            <a:extLst>
              <a:ext uri="{FF2B5EF4-FFF2-40B4-BE49-F238E27FC236}">
                <a16:creationId xmlns:a16="http://schemas.microsoft.com/office/drawing/2014/main" id="{27E98C79-37D1-2174-0AF5-1A68362F7DD0}"/>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35" y="9250"/>
            <a:ext cx="6858000" cy="1458942"/>
          </a:xfrm>
          <a:prstGeom prst="rect">
            <a:avLst/>
          </a:prstGeom>
        </p:spPr>
      </p:pic>
      <p:sp>
        <p:nvSpPr>
          <p:cNvPr id="5" name="TextBox 4">
            <a:extLst>
              <a:ext uri="{FF2B5EF4-FFF2-40B4-BE49-F238E27FC236}">
                <a16:creationId xmlns:a16="http://schemas.microsoft.com/office/drawing/2014/main" id="{4CCE053C-BF1A-209A-F935-9D536A8E8F63}"/>
              </a:ext>
            </a:extLst>
          </p:cNvPr>
          <p:cNvSpPr txBox="1"/>
          <p:nvPr/>
        </p:nvSpPr>
        <p:spPr>
          <a:xfrm>
            <a:off x="2580724" y="371959"/>
            <a:ext cx="4230705" cy="523220"/>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2800" b="1" dirty="0">
                <a:solidFill>
                  <a:prstClr val="white"/>
                </a:solidFill>
                <a:latin typeface="Segoe UI Semilight" panose="020B0402040204020203" pitchFamily="34" charset="0"/>
                <a:cs typeface="Segoe UI Semilight" panose="020B0402040204020203" pitchFamily="34" charset="0"/>
              </a:rPr>
              <a:t>27</a:t>
            </a:r>
            <a:r>
              <a:rPr kumimoji="0" lang="he-IL" sz="2800" b="1"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rPr>
              <a:t> בארץ </a:t>
            </a:r>
          </a:p>
        </p:txBody>
      </p:sp>
      <p:sp>
        <p:nvSpPr>
          <p:cNvPr id="7" name="TextBox 15">
            <a:extLst>
              <a:ext uri="{FF2B5EF4-FFF2-40B4-BE49-F238E27FC236}">
                <a16:creationId xmlns:a16="http://schemas.microsoft.com/office/drawing/2014/main" id="{160F49D0-038C-A5B3-5BC8-8102950F404F}"/>
              </a:ext>
            </a:extLst>
          </p:cNvPr>
          <p:cNvSpPr txBox="1"/>
          <p:nvPr/>
        </p:nvSpPr>
        <p:spPr>
          <a:xfrm>
            <a:off x="3382429" y="1110324"/>
            <a:ext cx="3475571"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1200" cap="none" spc="30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 </a:t>
            </a:r>
          </a:p>
        </p:txBody>
      </p:sp>
      <p:sp>
        <p:nvSpPr>
          <p:cNvPr id="13" name="מקבילית 12">
            <a:extLst>
              <a:ext uri="{FF2B5EF4-FFF2-40B4-BE49-F238E27FC236}">
                <a16:creationId xmlns:a16="http://schemas.microsoft.com/office/drawing/2014/main" id="{8AA693B3-7BFC-6E4B-A239-7056EC37526F}"/>
              </a:ext>
            </a:extLst>
          </p:cNvPr>
          <p:cNvSpPr/>
          <p:nvPr/>
        </p:nvSpPr>
        <p:spPr>
          <a:xfrm>
            <a:off x="14991" y="9531705"/>
            <a:ext cx="4197245" cy="390592"/>
          </a:xfrm>
          <a:prstGeom prst="parallelogram">
            <a:avLst>
              <a:gd name="adj" fmla="val 49635"/>
            </a:avLst>
          </a:prstGeom>
          <a:solidFill>
            <a:srgbClr val="9AD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1200" cap="none" spc="0" normalizeH="0" baseline="0" noProof="0" dirty="0">
                <a:ln>
                  <a:noFill/>
                </a:ln>
                <a:solidFill>
                  <a:srgbClr val="001F7A"/>
                </a:solidFill>
                <a:effectLst/>
                <a:uLnTx/>
                <a:uFillTx/>
                <a:latin typeface="Segoe UI" panose="020B0502040204020203" pitchFamily="34" charset="0"/>
                <a:ea typeface="+mn-ea"/>
                <a:cs typeface="Segoe UI" panose="020B0502040204020203" pitchFamily="34" charset="0"/>
              </a:rPr>
              <a:t>ינואר 2026 גיליון 123</a:t>
            </a:r>
            <a:endParaRPr kumimoji="0" lang="x-none" sz="1600" b="1" i="0" u="none" strike="noStrike" kern="1200" cap="none" spc="0" normalizeH="0" baseline="0" noProof="0" dirty="0">
              <a:ln>
                <a:noFill/>
              </a:ln>
              <a:solidFill>
                <a:srgbClr val="001F7A"/>
              </a:solidFill>
              <a:effectLst/>
              <a:uLnTx/>
              <a:uFillTx/>
              <a:latin typeface="Segoe UI" panose="020B0502040204020203" pitchFamily="34" charset="0"/>
              <a:ea typeface="+mn-ea"/>
              <a:cs typeface="Segoe UI" panose="020B0502040204020203" pitchFamily="34" charset="0"/>
            </a:endParaRPr>
          </a:p>
        </p:txBody>
      </p:sp>
      <p:sp>
        <p:nvSpPr>
          <p:cNvPr id="3" name="TextBox 15">
            <a:extLst>
              <a:ext uri="{FF2B5EF4-FFF2-40B4-BE49-F238E27FC236}">
                <a16:creationId xmlns:a16="http://schemas.microsoft.com/office/drawing/2014/main" id="{5567670A-1BE8-DD39-F81C-8F67640A4B18}"/>
              </a:ext>
            </a:extLst>
          </p:cNvPr>
          <p:cNvSpPr txBox="1"/>
          <p:nvPr/>
        </p:nvSpPr>
        <p:spPr>
          <a:xfrm>
            <a:off x="3339502" y="1046660"/>
            <a:ext cx="3475571"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1200" cap="none" spc="30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 </a:t>
            </a:r>
          </a:p>
        </p:txBody>
      </p:sp>
      <p:sp>
        <p:nvSpPr>
          <p:cNvPr id="12" name="מקבילית 11">
            <a:extLst>
              <a:ext uri="{FF2B5EF4-FFF2-40B4-BE49-F238E27FC236}">
                <a16:creationId xmlns:a16="http://schemas.microsoft.com/office/drawing/2014/main" id="{A2344258-20D3-9D4D-9516-1BA1753077EB}"/>
              </a:ext>
              <a:ext uri="{C183D7F6-B498-43B3-948B-1728B52AA6E4}">
                <adec:decorative xmlns:adec="http://schemas.microsoft.com/office/drawing/2017/decorative" val="1"/>
              </a:ext>
            </a:extLst>
          </p:cNvPr>
          <p:cNvSpPr/>
          <p:nvPr/>
        </p:nvSpPr>
        <p:spPr>
          <a:xfrm>
            <a:off x="3916525" y="1087493"/>
            <a:ext cx="3475570" cy="334900"/>
          </a:xfrm>
          <a:prstGeom prst="parallelogram">
            <a:avLst>
              <a:gd name="adj" fmla="val 7438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Segoe UI" panose="020B0502040204020203" pitchFamily="34" charset="0"/>
            </a:endParaRPr>
          </a:p>
        </p:txBody>
      </p:sp>
      <p:sp>
        <p:nvSpPr>
          <p:cNvPr id="14" name="תיבת טקסט 13">
            <a:extLst>
              <a:ext uri="{FF2B5EF4-FFF2-40B4-BE49-F238E27FC236}">
                <a16:creationId xmlns:a16="http://schemas.microsoft.com/office/drawing/2014/main" id="{0EB9FE51-450D-5CD4-5189-002021080245}"/>
              </a:ext>
            </a:extLst>
          </p:cNvPr>
          <p:cNvSpPr txBox="1"/>
          <p:nvPr/>
        </p:nvSpPr>
        <p:spPr>
          <a:xfrm>
            <a:off x="3763809" y="960831"/>
            <a:ext cx="3004694" cy="471830"/>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kumimoji="0" lang="he-IL"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panose="020B0502040204020203" pitchFamily="34" charset="0"/>
                <a:ea typeface="+mn-ea"/>
                <a:cs typeface="Segoe UI" panose="020B0502040204020203" pitchFamily="34" charset="0"/>
              </a:rPr>
              <a:t>כדורשער</a:t>
            </a:r>
          </a:p>
        </p:txBody>
      </p:sp>
      <p:pic>
        <p:nvPicPr>
          <p:cNvPr id="16" name="תמונה 15">
            <a:extLst>
              <a:ext uri="{FF2B5EF4-FFF2-40B4-BE49-F238E27FC236}">
                <a16:creationId xmlns:a16="http://schemas.microsoft.com/office/drawing/2014/main" id="{0E174CEF-940E-3B01-8B9D-5B9E6B76E140}"/>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39836" y="8544252"/>
            <a:ext cx="3657917" cy="1950889"/>
          </a:xfrm>
          <a:prstGeom prst="rect">
            <a:avLst/>
          </a:prstGeom>
        </p:spPr>
      </p:pic>
      <p:sp>
        <p:nvSpPr>
          <p:cNvPr id="2" name="כותרת 1">
            <a:extLst>
              <a:ext uri="{FF2B5EF4-FFF2-40B4-BE49-F238E27FC236}">
                <a16:creationId xmlns:a16="http://schemas.microsoft.com/office/drawing/2014/main" id="{57177F7E-BC3A-84A1-FEB4-1CA93FC0A299}"/>
              </a:ext>
            </a:extLst>
          </p:cNvPr>
          <p:cNvSpPr>
            <a:spLocks noGrp="1"/>
          </p:cNvSpPr>
          <p:nvPr>
            <p:ph type="title"/>
          </p:nvPr>
        </p:nvSpPr>
        <p:spPr>
          <a:xfrm>
            <a:off x="471488" y="-1914702"/>
            <a:ext cx="5915025" cy="1914702"/>
          </a:xfrm>
        </p:spPr>
        <p:txBody>
          <a:bodyPr vert="horz" lIns="91440" tIns="45720" rIns="91440" bIns="45720" rtlCol="0" anchor="b">
            <a:normAutofit/>
          </a:bodyPr>
          <a:lstStyle/>
          <a:p>
            <a:r>
              <a:rPr lang="he-IL" dirty="0"/>
              <a:t>בארץ</a:t>
            </a:r>
          </a:p>
        </p:txBody>
      </p:sp>
      <p:sp>
        <p:nvSpPr>
          <p:cNvPr id="4" name="תיבת טקסט 3">
            <a:extLst>
              <a:ext uri="{FF2B5EF4-FFF2-40B4-BE49-F238E27FC236}">
                <a16:creationId xmlns:a16="http://schemas.microsoft.com/office/drawing/2014/main" id="{ACE9A42F-1ADB-B26D-BC6B-DB05627D2F95}"/>
              </a:ext>
            </a:extLst>
          </p:cNvPr>
          <p:cNvSpPr txBox="1"/>
          <p:nvPr/>
        </p:nvSpPr>
        <p:spPr>
          <a:xfrm>
            <a:off x="3454508" y="1463894"/>
            <a:ext cx="3396607" cy="4683205"/>
          </a:xfrm>
          <a:prstGeom prst="rect">
            <a:avLst/>
          </a:prstGeom>
          <a:noFill/>
        </p:spPr>
        <p:txBody>
          <a:bodyPr wrap="square">
            <a:spAutoFit/>
          </a:bodyPr>
          <a:lstStyle/>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ליגת הגברים </a:t>
            </a:r>
          </a:p>
          <a:p>
            <a:pPr marL="0" marR="0" lvl="0" indent="0" algn="just" defTabSz="914400" rtl="1" eaLnBrk="1" fontAlgn="auto" latinLnBrk="0" hangingPunct="1">
              <a:lnSpc>
                <a:spcPts val="1800"/>
              </a:lnSpc>
              <a:spcBef>
                <a:spcPts val="0"/>
              </a:spcBef>
              <a:spcAft>
                <a:spcPts val="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לאחר 2 סבבי משחקים – כך נראית הטבלה:</a:t>
            </a:r>
            <a:endPar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בית הלוחם תל אביב מקדימה את בית חינוך עיוורים בשל הפרש שערים לטובת התל אביבים במשחקים ביניהם.</a:t>
            </a:r>
          </a:p>
          <a:p>
            <a:pPr marL="0" marR="0" lvl="0" indent="0" algn="just" defTabSz="914400" rtl="1" eaLnBrk="1" fontAlgn="auto" latinLnBrk="0" hangingPunct="1">
              <a:lnSpc>
                <a:spcPts val="1800"/>
              </a:lnSpc>
              <a:spcBef>
                <a:spcPts val="0"/>
              </a:spcBef>
              <a:spcAft>
                <a:spcPts val="0"/>
              </a:spcAft>
              <a:buClrTx/>
              <a:buSzTx/>
              <a:buFontTx/>
              <a:buNone/>
              <a:tabLst/>
              <a:defRPr/>
            </a:pPr>
            <a:endParaRPr lang="he-IL" sz="1100" dirty="0">
              <a:solidFill>
                <a:srgbClr val="002060"/>
              </a:solidFill>
              <a:latin typeface="Segoe UI" panose="020B0502040204020203" pitchFamily="34" charset="0"/>
              <a:cs typeface="Segoe UI" panose="020B0502040204020203" pitchFamily="34" charset="0"/>
            </a:endParaRPr>
          </a:p>
          <a:p>
            <a:pPr marL="0" marR="0" lvl="0" indent="0" algn="just" defTabSz="914400" rtl="1" eaLnBrk="1" fontAlgn="auto" latinLnBrk="0" hangingPunct="1">
              <a:lnSpc>
                <a:spcPts val="1800"/>
              </a:lnSpc>
              <a:spcBef>
                <a:spcPts val="0"/>
              </a:spcBef>
              <a:spcAft>
                <a:spcPts val="0"/>
              </a:spcAft>
              <a:buClrTx/>
              <a:buSzTx/>
              <a:buFontTx/>
              <a:buNone/>
              <a:tabLst/>
              <a:defRPr/>
            </a:pPr>
            <a:endPar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0" marR="0" lvl="0" indent="0" algn="just" defTabSz="914400" rtl="1" eaLnBrk="1" fontAlgn="auto" latinLnBrk="0" hangingPunct="1">
              <a:lnSpc>
                <a:spcPts val="1800"/>
              </a:lnSpc>
              <a:spcBef>
                <a:spcPts val="0"/>
              </a:spcBef>
              <a:spcAft>
                <a:spcPts val="0"/>
              </a:spcAft>
              <a:buClrTx/>
              <a:buSzTx/>
              <a:buFontTx/>
              <a:buNone/>
              <a:tabLst/>
              <a:defRPr/>
            </a:pPr>
            <a:endParaRPr lang="he-IL" sz="1100" dirty="0">
              <a:solidFill>
                <a:srgbClr val="002060"/>
              </a:solidFill>
              <a:latin typeface="Segoe UI" panose="020B0502040204020203" pitchFamily="34" charset="0"/>
              <a:cs typeface="Segoe UI" panose="020B0502040204020203" pitchFamily="34" charset="0"/>
            </a:endParaRPr>
          </a:p>
          <a:p>
            <a:pPr marL="0" marR="0" lvl="0" indent="0" algn="just" defTabSz="914400" rtl="1" eaLnBrk="1" fontAlgn="auto" latinLnBrk="0" hangingPunct="1">
              <a:lnSpc>
                <a:spcPts val="1800"/>
              </a:lnSpc>
              <a:spcBef>
                <a:spcPts val="0"/>
              </a:spcBef>
              <a:spcAft>
                <a:spcPts val="0"/>
              </a:spcAft>
              <a:buClrTx/>
              <a:buSzTx/>
              <a:buFontTx/>
              <a:buNone/>
              <a:tabLst/>
              <a:defRPr/>
            </a:pPr>
            <a:endPar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0" marR="0" lvl="0" indent="0" algn="just" defTabSz="914400" rtl="1" eaLnBrk="1" fontAlgn="auto" latinLnBrk="0" hangingPunct="1">
              <a:lnSpc>
                <a:spcPts val="1800"/>
              </a:lnSpc>
              <a:spcBef>
                <a:spcPts val="0"/>
              </a:spcBef>
              <a:spcAft>
                <a:spcPts val="0"/>
              </a:spcAft>
              <a:buClrTx/>
              <a:buSzTx/>
              <a:buFontTx/>
              <a:buNone/>
              <a:tabLst/>
              <a:defRPr/>
            </a:pPr>
            <a:endParaRPr lang="he-IL" sz="1100" dirty="0">
              <a:solidFill>
                <a:srgbClr val="002060"/>
              </a:solidFill>
              <a:latin typeface="Segoe UI" panose="020B0502040204020203" pitchFamily="34" charset="0"/>
              <a:cs typeface="Segoe UI" panose="020B0502040204020203" pitchFamily="34" charset="0"/>
            </a:endParaRPr>
          </a:p>
          <a:p>
            <a:pPr marL="0" marR="0" lvl="0" indent="0" algn="just" defTabSz="914400" rtl="1" eaLnBrk="1" fontAlgn="auto" latinLnBrk="0" hangingPunct="1">
              <a:lnSpc>
                <a:spcPts val="1800"/>
              </a:lnSpc>
              <a:spcBef>
                <a:spcPts val="0"/>
              </a:spcBef>
              <a:spcAft>
                <a:spcPts val="0"/>
              </a:spcAft>
              <a:buClrTx/>
              <a:buSzTx/>
              <a:buFontTx/>
              <a:buNone/>
              <a:tabLst/>
              <a:defRPr/>
            </a:pPr>
            <a:endPar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0" marR="0" lvl="0" indent="0" algn="just" defTabSz="914400" rtl="1" eaLnBrk="1" fontAlgn="auto" latinLnBrk="0" hangingPunct="1">
              <a:lnSpc>
                <a:spcPts val="1800"/>
              </a:lnSpc>
              <a:spcBef>
                <a:spcPts val="0"/>
              </a:spcBef>
              <a:spcAft>
                <a:spcPts val="0"/>
              </a:spcAft>
              <a:buClrTx/>
              <a:buSzTx/>
              <a:buFontTx/>
              <a:buNone/>
              <a:tabLst/>
              <a:defRPr/>
            </a:pPr>
            <a:endParaRPr lang="he-IL" sz="1100" dirty="0">
              <a:solidFill>
                <a:srgbClr val="002060"/>
              </a:solidFill>
              <a:latin typeface="Segoe UI" panose="020B0502040204020203" pitchFamily="34" charset="0"/>
              <a:cs typeface="Segoe UI" panose="020B0502040204020203" pitchFamily="34" charset="0"/>
            </a:endParaRPr>
          </a:p>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טבלת מלך השערים:</a:t>
            </a:r>
            <a:endParaRPr lang="he-IL" sz="1100" dirty="0">
              <a:solidFill>
                <a:srgbClr val="002060"/>
              </a:solidFill>
              <a:latin typeface="Segoe UI" panose="020B0502040204020203" pitchFamily="34" charset="0"/>
              <a:cs typeface="Segoe UI" panose="020B0502040204020203" pitchFamily="34" charset="0"/>
            </a:endParaRPr>
          </a:p>
          <a:p>
            <a:pPr marL="171450" marR="0" lvl="0" indent="-171450" algn="just" defTabSz="914400" rtl="1" eaLnBrk="1" fontAlgn="auto" latinLnBrk="0" hangingPunct="1">
              <a:lnSpc>
                <a:spcPts val="1800"/>
              </a:lnSpc>
              <a:spcBef>
                <a:spcPts val="0"/>
              </a:spcBef>
              <a:spcAft>
                <a:spcPts val="0"/>
              </a:spcAft>
              <a:buClrTx/>
              <a:buSzTx/>
              <a:buFont typeface="Wingdings" panose="05000000000000000000" pitchFamily="2" charset="2"/>
              <a:buChar char="§"/>
              <a:tabLst/>
              <a:defRPr/>
            </a:pP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דורון חודדה </a:t>
            </a: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עם 34 שערים</a:t>
            </a:r>
          </a:p>
          <a:p>
            <a:pPr marL="171450" marR="0" lvl="0" indent="-171450" algn="just" defTabSz="914400" rtl="1" eaLnBrk="1" fontAlgn="auto" latinLnBrk="0" hangingPunct="1">
              <a:lnSpc>
                <a:spcPts val="1800"/>
              </a:lnSpc>
              <a:spcBef>
                <a:spcPts val="0"/>
              </a:spcBef>
              <a:spcAft>
                <a:spcPts val="0"/>
              </a:spcAft>
              <a:buClrTx/>
              <a:buSzTx/>
              <a:buFont typeface="Wingdings" panose="05000000000000000000" pitchFamily="2" charset="2"/>
              <a:buChar char="§"/>
              <a:tabLst/>
              <a:defRPr/>
            </a:pPr>
            <a:r>
              <a:rPr lang="he-IL" sz="1100" b="1" dirty="0">
                <a:solidFill>
                  <a:srgbClr val="002060"/>
                </a:solidFill>
                <a:latin typeface="Segoe UI" panose="020B0502040204020203" pitchFamily="34" charset="0"/>
                <a:cs typeface="Segoe UI" panose="020B0502040204020203" pitchFamily="34" charset="0"/>
              </a:rPr>
              <a:t>מיכאל </a:t>
            </a:r>
            <a:r>
              <a:rPr lang="he-IL" sz="1100" b="1" dirty="0" err="1">
                <a:solidFill>
                  <a:srgbClr val="002060"/>
                </a:solidFill>
                <a:latin typeface="Segoe UI" panose="020B0502040204020203" pitchFamily="34" charset="0"/>
                <a:cs typeface="Segoe UI" panose="020B0502040204020203" pitchFamily="34" charset="0"/>
              </a:rPr>
              <a:t>רוזין</a:t>
            </a:r>
            <a:r>
              <a:rPr lang="he-IL" sz="1100" b="1" dirty="0">
                <a:solidFill>
                  <a:srgbClr val="002060"/>
                </a:solidFill>
                <a:latin typeface="Segoe UI" panose="020B0502040204020203" pitchFamily="34" charset="0"/>
                <a:cs typeface="Segoe UI" panose="020B0502040204020203" pitchFamily="34" charset="0"/>
              </a:rPr>
              <a:t> </a:t>
            </a:r>
            <a:r>
              <a:rPr lang="he-IL" sz="1100" dirty="0">
                <a:solidFill>
                  <a:srgbClr val="002060"/>
                </a:solidFill>
                <a:latin typeface="Segoe UI" panose="020B0502040204020203" pitchFamily="34" charset="0"/>
                <a:cs typeface="Segoe UI" panose="020B0502040204020203" pitchFamily="34" charset="0"/>
              </a:rPr>
              <a:t>עם 27 שערים</a:t>
            </a:r>
          </a:p>
          <a:p>
            <a:pPr marL="171450" marR="0" lvl="0" indent="-171450" algn="just" defTabSz="914400" rtl="1" eaLnBrk="1" fontAlgn="auto" latinLnBrk="0" hangingPunct="1">
              <a:lnSpc>
                <a:spcPts val="1800"/>
              </a:lnSpc>
              <a:spcBef>
                <a:spcPts val="0"/>
              </a:spcBef>
              <a:spcAft>
                <a:spcPts val="0"/>
              </a:spcAft>
              <a:buClrTx/>
              <a:buSzTx/>
              <a:buFont typeface="Wingdings" panose="05000000000000000000" pitchFamily="2" charset="2"/>
              <a:buChar char="§"/>
              <a:tabLst/>
              <a:defRPr/>
            </a:pP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אור בן דוד </a:t>
            </a: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עם 23 שערים </a:t>
            </a:r>
          </a:p>
          <a:p>
            <a:pPr lvl="0" algn="just">
              <a:lnSpc>
                <a:spcPts val="1800"/>
              </a:lnSpc>
              <a:defRPr/>
            </a:pPr>
            <a:endPar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lvl="0" algn="just">
              <a:lnSpc>
                <a:spcPts val="1800"/>
              </a:lnSpc>
              <a:defRPr/>
            </a:pPr>
            <a:endParaRPr lang="he-IL" sz="1100" dirty="0">
              <a:solidFill>
                <a:srgbClr val="002060"/>
              </a:solidFill>
              <a:latin typeface="Segoe UI" panose="020B0502040204020203" pitchFamily="34" charset="0"/>
              <a:cs typeface="Segoe UI" panose="020B0502040204020203" pitchFamily="34" charset="0"/>
            </a:endParaRPr>
          </a:p>
          <a:p>
            <a:pPr lvl="0" algn="just">
              <a:lnSpc>
                <a:spcPts val="1800"/>
              </a:lnSpc>
              <a:defRPr/>
            </a:pPr>
            <a:endPar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lvl="0" algn="just">
              <a:lnSpc>
                <a:spcPts val="1800"/>
              </a:lnSpc>
              <a:defRPr/>
            </a:pPr>
            <a:endParaRPr lang="he-IL" sz="1100" dirty="0">
              <a:solidFill>
                <a:srgbClr val="002060"/>
              </a:solidFill>
              <a:latin typeface="Segoe UI" panose="020B0502040204020203" pitchFamily="34" charset="0"/>
              <a:cs typeface="Segoe UI" panose="020B0502040204020203" pitchFamily="34" charset="0"/>
            </a:endParaRPr>
          </a:p>
        </p:txBody>
      </p:sp>
      <p:sp>
        <p:nvSpPr>
          <p:cNvPr id="8" name="מלבן 7">
            <a:extLst>
              <a:ext uri="{FF2B5EF4-FFF2-40B4-BE49-F238E27FC236}">
                <a16:creationId xmlns:a16="http://schemas.microsoft.com/office/drawing/2014/main" id="{A5B0A8B2-A66A-6DC5-1470-B36F23431E82}"/>
              </a:ext>
            </a:extLst>
          </p:cNvPr>
          <p:cNvSpPr/>
          <p:nvPr/>
        </p:nvSpPr>
        <p:spPr>
          <a:xfrm>
            <a:off x="14991" y="130629"/>
            <a:ext cx="1349352" cy="5774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18" name="תמונה 17">
            <a:extLst>
              <a:ext uri="{FF2B5EF4-FFF2-40B4-BE49-F238E27FC236}">
                <a16:creationId xmlns:a16="http://schemas.microsoft.com/office/drawing/2014/main" id="{C9529E36-503C-BC88-6CFD-2EBDFDCB1B0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228" y="351686"/>
            <a:ext cx="1312133" cy="335713"/>
          </a:xfrm>
          <a:prstGeom prst="rect">
            <a:avLst/>
          </a:prstGeom>
        </p:spPr>
      </p:pic>
      <p:sp>
        <p:nvSpPr>
          <p:cNvPr id="10" name="מלבן 9">
            <a:extLst>
              <a:ext uri="{FF2B5EF4-FFF2-40B4-BE49-F238E27FC236}">
                <a16:creationId xmlns:a16="http://schemas.microsoft.com/office/drawing/2014/main" id="{02AF8510-1DFA-7566-3C0B-0A44AB75F1A9}"/>
              </a:ext>
            </a:extLst>
          </p:cNvPr>
          <p:cNvSpPr/>
          <p:nvPr/>
        </p:nvSpPr>
        <p:spPr>
          <a:xfrm>
            <a:off x="219188" y="182880"/>
            <a:ext cx="1163313" cy="5736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7" name="תמונה 16" descr="תמונה שמכילה טקסט, גופן, גרפיקה, לוגו&#10;&#10;תוכן שנוצר על-ידי בינה מלאכותית עשוי להיות שגוי.">
            <a:extLst>
              <a:ext uri="{FF2B5EF4-FFF2-40B4-BE49-F238E27FC236}">
                <a16:creationId xmlns:a16="http://schemas.microsoft.com/office/drawing/2014/main" id="{A2FADDF1-FCAE-10D6-0D0D-F40555A06230}"/>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92600" y="409695"/>
            <a:ext cx="1277469" cy="239188"/>
          </a:xfrm>
          <a:prstGeom prst="rect">
            <a:avLst/>
          </a:prstGeom>
        </p:spPr>
      </p:pic>
      <p:sp>
        <p:nvSpPr>
          <p:cNvPr id="25" name="תיבת טקסט 24">
            <a:extLst>
              <a:ext uri="{FF2B5EF4-FFF2-40B4-BE49-F238E27FC236}">
                <a16:creationId xmlns:a16="http://schemas.microsoft.com/office/drawing/2014/main" id="{F955DC06-590B-494F-E237-31EDFDF2643D}"/>
              </a:ext>
            </a:extLst>
          </p:cNvPr>
          <p:cNvSpPr txBox="1"/>
          <p:nvPr/>
        </p:nvSpPr>
        <p:spPr>
          <a:xfrm>
            <a:off x="56863" y="2376656"/>
            <a:ext cx="3376571" cy="3990708"/>
          </a:xfrm>
          <a:prstGeom prst="rect">
            <a:avLst/>
          </a:prstGeom>
          <a:noFill/>
        </p:spPr>
        <p:txBody>
          <a:bodyPr wrap="square">
            <a:spAutoFit/>
          </a:bodyPr>
          <a:lstStyle/>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ליגת נשים ונוער </a:t>
            </a:r>
          </a:p>
          <a:p>
            <a:pPr marL="0" marR="0" lvl="0" indent="0" algn="just" defTabSz="914400" rtl="1" eaLnBrk="1" fontAlgn="auto" latinLnBrk="0" hangingPunct="1">
              <a:lnSpc>
                <a:spcPts val="1800"/>
              </a:lnSpc>
              <a:spcBef>
                <a:spcPts val="0"/>
              </a:spcBef>
              <a:spcAft>
                <a:spcPts val="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חלק מהקבוצות שיחקו 6 משחקים וחלק 3 משחקים</a:t>
            </a:r>
          </a:p>
          <a:p>
            <a:pPr marL="0" marR="0" lvl="0" indent="0" algn="just" defTabSz="914400" rtl="1" eaLnBrk="1" fontAlgn="auto" latinLnBrk="0" hangingPunct="1">
              <a:lnSpc>
                <a:spcPts val="1800"/>
              </a:lnSpc>
              <a:spcBef>
                <a:spcPts val="0"/>
              </a:spcBef>
              <a:spcAft>
                <a:spcPts val="0"/>
              </a:spcAft>
              <a:buClrTx/>
              <a:buSzTx/>
              <a:buFontTx/>
              <a:buNone/>
              <a:tabLst/>
              <a:defRPr/>
            </a:pPr>
            <a:endPar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0" marR="0" lvl="0" indent="0" algn="just" defTabSz="914400" rtl="1" eaLnBrk="1" fontAlgn="auto" latinLnBrk="0" hangingPunct="1">
              <a:lnSpc>
                <a:spcPts val="1800"/>
              </a:lnSpc>
              <a:spcBef>
                <a:spcPts val="0"/>
              </a:spcBef>
              <a:spcAft>
                <a:spcPts val="0"/>
              </a:spcAft>
              <a:buClrTx/>
              <a:buSzTx/>
              <a:buFontTx/>
              <a:buNone/>
              <a:tabLst/>
              <a:defRPr/>
            </a:pPr>
            <a:endParaRPr lang="he-IL" sz="1100" dirty="0">
              <a:solidFill>
                <a:srgbClr val="002060"/>
              </a:solidFill>
              <a:latin typeface="Segoe UI" panose="020B0502040204020203" pitchFamily="34" charset="0"/>
              <a:cs typeface="Segoe UI" panose="020B0502040204020203" pitchFamily="34" charset="0"/>
            </a:endParaRPr>
          </a:p>
          <a:p>
            <a:pPr marL="0" marR="0" lvl="0" indent="0" algn="just" defTabSz="914400" rtl="1" eaLnBrk="1" fontAlgn="auto" latinLnBrk="0" hangingPunct="1">
              <a:lnSpc>
                <a:spcPts val="1800"/>
              </a:lnSpc>
              <a:spcBef>
                <a:spcPts val="0"/>
              </a:spcBef>
              <a:spcAft>
                <a:spcPts val="0"/>
              </a:spcAft>
              <a:buClrTx/>
              <a:buSzTx/>
              <a:buFontTx/>
              <a:buNone/>
              <a:tabLst/>
              <a:defRPr/>
            </a:pPr>
            <a:endPar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0" marR="0" lvl="0" indent="0" algn="just" defTabSz="914400" rtl="1" eaLnBrk="1" fontAlgn="auto" latinLnBrk="0" hangingPunct="1">
              <a:lnSpc>
                <a:spcPts val="1800"/>
              </a:lnSpc>
              <a:spcBef>
                <a:spcPts val="0"/>
              </a:spcBef>
              <a:spcAft>
                <a:spcPts val="0"/>
              </a:spcAft>
              <a:buClrTx/>
              <a:buSzTx/>
              <a:buFontTx/>
              <a:buNone/>
              <a:tabLst/>
              <a:defRPr/>
            </a:pPr>
            <a:endParaRPr lang="he-IL" sz="1100" dirty="0">
              <a:solidFill>
                <a:srgbClr val="002060"/>
              </a:solidFill>
              <a:latin typeface="Segoe UI" panose="020B0502040204020203" pitchFamily="34" charset="0"/>
              <a:cs typeface="Segoe UI" panose="020B0502040204020203" pitchFamily="34" charset="0"/>
            </a:endParaRPr>
          </a:p>
          <a:p>
            <a:pPr marL="0" marR="0" lvl="0" indent="0" algn="just" defTabSz="914400" rtl="1" eaLnBrk="1" fontAlgn="auto" latinLnBrk="0" hangingPunct="1">
              <a:lnSpc>
                <a:spcPts val="1800"/>
              </a:lnSpc>
              <a:spcBef>
                <a:spcPts val="0"/>
              </a:spcBef>
              <a:spcAft>
                <a:spcPts val="0"/>
              </a:spcAft>
              <a:buClrTx/>
              <a:buSzTx/>
              <a:buFontTx/>
              <a:buNone/>
              <a:tabLst/>
              <a:defRPr/>
            </a:pPr>
            <a:endPar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0" marR="0" lvl="0" indent="0" algn="just" defTabSz="914400" rtl="1" eaLnBrk="1" fontAlgn="auto" latinLnBrk="0" hangingPunct="1">
              <a:lnSpc>
                <a:spcPts val="1800"/>
              </a:lnSpc>
              <a:spcBef>
                <a:spcPts val="0"/>
              </a:spcBef>
              <a:spcAft>
                <a:spcPts val="0"/>
              </a:spcAft>
              <a:buClrTx/>
              <a:buSzTx/>
              <a:buFontTx/>
              <a:buNone/>
              <a:tabLst/>
              <a:defRPr/>
            </a:pPr>
            <a:endParaRPr lang="he-IL" sz="1100" dirty="0">
              <a:solidFill>
                <a:srgbClr val="002060"/>
              </a:solidFill>
              <a:latin typeface="Segoe UI" panose="020B0502040204020203" pitchFamily="34" charset="0"/>
              <a:cs typeface="Segoe UI" panose="020B0502040204020203" pitchFamily="34" charset="0"/>
            </a:endParaRPr>
          </a:p>
          <a:p>
            <a:pPr marL="0" marR="0" lvl="0" indent="0" algn="just" defTabSz="914400" rtl="1" eaLnBrk="1" fontAlgn="auto" latinLnBrk="0" hangingPunct="1">
              <a:lnSpc>
                <a:spcPts val="1800"/>
              </a:lnSpc>
              <a:spcBef>
                <a:spcPts val="0"/>
              </a:spcBef>
              <a:spcAft>
                <a:spcPts val="0"/>
              </a:spcAft>
              <a:buClrTx/>
              <a:buSzTx/>
              <a:buFontTx/>
              <a:buNone/>
              <a:tabLst/>
              <a:defRPr/>
            </a:pPr>
            <a:endPar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0" marR="0" lvl="0" indent="0" algn="just" defTabSz="914400" rtl="1" eaLnBrk="1" fontAlgn="auto" latinLnBrk="0" hangingPunct="1">
              <a:lnSpc>
                <a:spcPts val="1800"/>
              </a:lnSpc>
              <a:spcBef>
                <a:spcPts val="0"/>
              </a:spcBef>
              <a:spcAft>
                <a:spcPts val="0"/>
              </a:spcAft>
              <a:buClrTx/>
              <a:buSzTx/>
              <a:buFontTx/>
              <a:buNone/>
              <a:tabLst/>
              <a:defRPr/>
            </a:pPr>
            <a:endParaRPr lang="he-IL" sz="1100" dirty="0">
              <a:solidFill>
                <a:srgbClr val="002060"/>
              </a:solidFill>
              <a:latin typeface="Segoe UI" panose="020B0502040204020203" pitchFamily="34" charset="0"/>
              <a:cs typeface="Segoe UI" panose="020B0502040204020203" pitchFamily="34" charset="0"/>
            </a:endParaRPr>
          </a:p>
          <a:p>
            <a:pPr marL="0" marR="0" lvl="0" indent="0" algn="just" defTabSz="914400" rtl="1" eaLnBrk="1" fontAlgn="auto" latinLnBrk="0" hangingPunct="1">
              <a:lnSpc>
                <a:spcPts val="1800"/>
              </a:lnSpc>
              <a:spcBef>
                <a:spcPts val="0"/>
              </a:spcBef>
              <a:spcAft>
                <a:spcPts val="0"/>
              </a:spcAft>
              <a:buClrTx/>
              <a:buSzTx/>
              <a:buFontTx/>
              <a:buNone/>
              <a:tabLst/>
              <a:defRPr/>
            </a:pPr>
            <a:endPar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0" marR="0" lvl="0" indent="0" algn="just" defTabSz="914400" rtl="1" eaLnBrk="1" fontAlgn="auto" latinLnBrk="0" hangingPunct="1">
              <a:lnSpc>
                <a:spcPts val="1800"/>
              </a:lnSpc>
              <a:spcBef>
                <a:spcPts val="0"/>
              </a:spcBef>
              <a:spcAft>
                <a:spcPts val="0"/>
              </a:spcAft>
              <a:buClrTx/>
              <a:buSzTx/>
              <a:buFontTx/>
              <a:buNone/>
              <a:tabLst/>
              <a:defRPr/>
            </a:pPr>
            <a:endParaRPr lang="he-IL" sz="1100" dirty="0">
              <a:solidFill>
                <a:srgbClr val="002060"/>
              </a:solidFill>
              <a:latin typeface="Segoe UI" panose="020B0502040204020203" pitchFamily="34" charset="0"/>
              <a:cs typeface="Segoe UI" panose="020B0502040204020203" pitchFamily="34" charset="0"/>
            </a:endParaRPr>
          </a:p>
          <a:p>
            <a:pPr marL="0" marR="0" lvl="0" indent="0" algn="just" defTabSz="914400" rtl="1" eaLnBrk="1" fontAlgn="auto" latinLnBrk="0" hangingPunct="1">
              <a:lnSpc>
                <a:spcPts val="1800"/>
              </a:lnSpc>
              <a:spcBef>
                <a:spcPts val="0"/>
              </a:spcBef>
              <a:spcAft>
                <a:spcPts val="0"/>
              </a:spcAft>
              <a:buClrTx/>
              <a:buSzTx/>
              <a:buFontTx/>
              <a:buNone/>
              <a:tabLst/>
              <a:defRPr/>
            </a:pPr>
            <a:endPar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בשל ההפרש הניכר במספר המשחקים, לא נפרסם את מלכות השערים הפעם.</a:t>
            </a:r>
          </a:p>
          <a:p>
            <a:pPr marL="0" marR="0" lvl="0" indent="0" algn="just" defTabSz="914400" rtl="1" eaLnBrk="1" fontAlgn="auto" latinLnBrk="0" hangingPunct="1">
              <a:lnSpc>
                <a:spcPts val="1800"/>
              </a:lnSpc>
              <a:spcBef>
                <a:spcPts val="0"/>
              </a:spcBef>
              <a:spcAft>
                <a:spcPts val="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תמונות: תמר </a:t>
            </a:r>
            <a:r>
              <a:rPr lang="he-IL" sz="1100" dirty="0" err="1">
                <a:solidFill>
                  <a:srgbClr val="002060"/>
                </a:solidFill>
                <a:latin typeface="Segoe UI" panose="020B0502040204020203" pitchFamily="34" charset="0"/>
                <a:cs typeface="Segoe UI" panose="020B0502040204020203" pitchFamily="34" charset="0"/>
              </a:rPr>
              <a:t>פלץ</a:t>
            </a:r>
            <a:r>
              <a:rPr lang="he-IL" sz="1100" dirty="0">
                <a:solidFill>
                  <a:srgbClr val="002060"/>
                </a:solidFill>
                <a:latin typeface="Segoe UI" panose="020B0502040204020203" pitchFamily="34" charset="0"/>
                <a:cs typeface="Segoe UI" panose="020B0502040204020203" pitchFamily="34" charset="0"/>
              </a:rPr>
              <a:t>.</a:t>
            </a:r>
            <a:endPar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0" marR="0" lvl="0" indent="0" algn="just" defTabSz="914400" rtl="1" eaLnBrk="1" fontAlgn="auto" latinLnBrk="0" hangingPunct="1">
              <a:lnSpc>
                <a:spcPts val="1800"/>
              </a:lnSpc>
              <a:spcBef>
                <a:spcPts val="0"/>
              </a:spcBef>
              <a:spcAft>
                <a:spcPts val="0"/>
              </a:spcAft>
              <a:buClrTx/>
              <a:buSzTx/>
              <a:buFontTx/>
              <a:buNone/>
              <a:tabLst/>
              <a:defRPr/>
            </a:pPr>
            <a:endPar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p:txBody>
      </p:sp>
      <p:sp>
        <p:nvSpPr>
          <p:cNvPr id="11" name="תיבת טקסט 10">
            <a:extLst>
              <a:ext uri="{FF2B5EF4-FFF2-40B4-BE49-F238E27FC236}">
                <a16:creationId xmlns:a16="http://schemas.microsoft.com/office/drawing/2014/main" id="{1E9B5F4A-E6C0-242B-9322-D8BE65186F43}"/>
              </a:ext>
            </a:extLst>
          </p:cNvPr>
          <p:cNvSpPr txBox="1"/>
          <p:nvPr/>
        </p:nvSpPr>
        <p:spPr>
          <a:xfrm>
            <a:off x="8844" y="2051622"/>
            <a:ext cx="3500438" cy="307777"/>
          </a:xfrm>
          <a:prstGeom prst="rect">
            <a:avLst/>
          </a:prstGeom>
          <a:solidFill>
            <a:srgbClr val="00B0F0">
              <a:alpha val="58000"/>
            </a:srgbClr>
          </a:solidFill>
        </p:spPr>
        <p:txBody>
          <a:bodyPr wrap="square" lIns="0" rIns="0"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משרד הספורט </a:t>
            </a:r>
            <a:r>
              <a:rPr kumimoji="0" lang="he-IL"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שותפים לקידום הספורט הפראלימפי</a:t>
            </a:r>
            <a:endParaRPr kumimoji="0" lang="en-IL"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20" name="תמונה 19" descr="לוגו משרד התרבות והספורט">
            <a:extLst>
              <a:ext uri="{FF2B5EF4-FFF2-40B4-BE49-F238E27FC236}">
                <a16:creationId xmlns:a16="http://schemas.microsoft.com/office/drawing/2014/main" id="{F2291A66-4502-7015-ECC0-C57AEEF94D16}"/>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20358" y="1253102"/>
            <a:ext cx="1568033" cy="893979"/>
          </a:xfrm>
          <a:prstGeom prst="rect">
            <a:avLst/>
          </a:prstGeom>
        </p:spPr>
      </p:pic>
      <p:sp>
        <p:nvSpPr>
          <p:cNvPr id="22" name="TextBox 15">
            <a:extLst>
              <a:ext uri="{FF2B5EF4-FFF2-40B4-BE49-F238E27FC236}">
                <a16:creationId xmlns:a16="http://schemas.microsoft.com/office/drawing/2014/main" id="{5D4B75D8-D82A-7CB9-4B81-5316D989B387}"/>
              </a:ext>
            </a:extLst>
          </p:cNvPr>
          <p:cNvSpPr txBox="1"/>
          <p:nvPr/>
        </p:nvSpPr>
        <p:spPr>
          <a:xfrm>
            <a:off x="-71937" y="2053860"/>
            <a:ext cx="3475571" cy="338554"/>
          </a:xfrm>
          <a:prstGeom prst="rect">
            <a:avLst/>
          </a:prstGeom>
          <a:noFill/>
        </p:spPr>
        <p:txBody>
          <a:bodyPr wrap="square" rtlCol="1">
            <a:spAutoFit/>
          </a:bodyPr>
          <a:lstStyle/>
          <a:p>
            <a:r>
              <a:rPr lang="he-IL" sz="1600" b="1" spc="3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 </a:t>
            </a:r>
          </a:p>
        </p:txBody>
      </p:sp>
      <p:graphicFrame>
        <p:nvGraphicFramePr>
          <p:cNvPr id="23" name="טבלה 22">
            <a:extLst>
              <a:ext uri="{FF2B5EF4-FFF2-40B4-BE49-F238E27FC236}">
                <a16:creationId xmlns:a16="http://schemas.microsoft.com/office/drawing/2014/main" id="{E77C74FB-0C6B-955D-674D-808B3E6C1CDD}"/>
              </a:ext>
            </a:extLst>
          </p:cNvPr>
          <p:cNvGraphicFramePr>
            <a:graphicFrameLocks noGrp="1"/>
          </p:cNvGraphicFramePr>
          <p:nvPr>
            <p:extLst>
              <p:ext uri="{D42A27DB-BD31-4B8C-83A1-F6EECF244321}">
                <p14:modId xmlns:p14="http://schemas.microsoft.com/office/powerpoint/2010/main" val="2659267323"/>
              </p:ext>
            </p:extLst>
          </p:nvPr>
        </p:nvGraphicFramePr>
        <p:xfrm>
          <a:off x="3693609" y="2759293"/>
          <a:ext cx="3117820" cy="1483360"/>
        </p:xfrm>
        <a:graphic>
          <a:graphicData uri="http://schemas.openxmlformats.org/drawingml/2006/table">
            <a:tbl>
              <a:tblPr rtl="1" firstRow="1" bandRow="1">
                <a:tableStyleId>{5940675A-B579-460E-94D1-54222C63F5DA}</a:tableStyleId>
              </a:tblPr>
              <a:tblGrid>
                <a:gridCol w="318717">
                  <a:extLst>
                    <a:ext uri="{9D8B030D-6E8A-4147-A177-3AD203B41FA5}">
                      <a16:colId xmlns:a16="http://schemas.microsoft.com/office/drawing/2014/main" val="145213804"/>
                    </a:ext>
                  </a:extLst>
                </a:gridCol>
                <a:gridCol w="1649186">
                  <a:extLst>
                    <a:ext uri="{9D8B030D-6E8A-4147-A177-3AD203B41FA5}">
                      <a16:colId xmlns:a16="http://schemas.microsoft.com/office/drawing/2014/main" val="2986474190"/>
                    </a:ext>
                  </a:extLst>
                </a:gridCol>
                <a:gridCol w="587829">
                  <a:extLst>
                    <a:ext uri="{9D8B030D-6E8A-4147-A177-3AD203B41FA5}">
                      <a16:colId xmlns:a16="http://schemas.microsoft.com/office/drawing/2014/main" val="2006908892"/>
                    </a:ext>
                  </a:extLst>
                </a:gridCol>
                <a:gridCol w="562088">
                  <a:extLst>
                    <a:ext uri="{9D8B030D-6E8A-4147-A177-3AD203B41FA5}">
                      <a16:colId xmlns:a16="http://schemas.microsoft.com/office/drawing/2014/main" val="2836266014"/>
                    </a:ext>
                  </a:extLst>
                </a:gridCol>
              </a:tblGrid>
              <a:tr h="370840">
                <a:tc>
                  <a:txBody>
                    <a:bodyPr/>
                    <a:lstStyle/>
                    <a:p>
                      <a:pPr rtl="1"/>
                      <a:endParaRPr lang="he-IL" dirty="0">
                        <a:solidFill>
                          <a:srgbClr val="002060"/>
                        </a:solidFill>
                        <a:latin typeface="Segoe UI" panose="020B0502040204020203" pitchFamily="34" charset="0"/>
                        <a:cs typeface="Segoe UI" panose="020B0502040204020203"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rtl="1"/>
                      <a:r>
                        <a:rPr lang="he-IL" sz="1100" b="1" dirty="0">
                          <a:solidFill>
                            <a:srgbClr val="002060"/>
                          </a:solidFill>
                          <a:latin typeface="Segoe UI" panose="020B0502040204020203" pitchFamily="34" charset="0"/>
                          <a:cs typeface="Segoe UI" panose="020B0502040204020203" pitchFamily="34" charset="0"/>
                        </a:rPr>
                        <a:t>קבוצה</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rtl="1"/>
                      <a:r>
                        <a:rPr lang="he-IL" sz="1000" b="1" dirty="0">
                          <a:solidFill>
                            <a:srgbClr val="002060"/>
                          </a:solidFill>
                          <a:latin typeface="Segoe UI" panose="020B0502040204020203" pitchFamily="34" charset="0"/>
                          <a:cs typeface="Segoe UI" panose="020B0502040204020203" pitchFamily="34" charset="0"/>
                        </a:rPr>
                        <a:t>משחקים</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rtl="1"/>
                      <a:r>
                        <a:rPr lang="he-IL" sz="1100" b="1" dirty="0">
                          <a:solidFill>
                            <a:srgbClr val="002060"/>
                          </a:solidFill>
                          <a:latin typeface="Segoe UI" panose="020B0502040204020203" pitchFamily="34" charset="0"/>
                          <a:cs typeface="Segoe UI" panose="020B0502040204020203" pitchFamily="34" charset="0"/>
                        </a:rPr>
                        <a:t>ניקוד</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663927299"/>
                  </a:ext>
                </a:extLst>
              </a:tr>
              <a:tr h="370840">
                <a:tc>
                  <a:txBody>
                    <a:bodyPr/>
                    <a:lstStyle/>
                    <a:p>
                      <a:pPr rtl="1"/>
                      <a:r>
                        <a:rPr lang="he-IL" sz="1200" dirty="0">
                          <a:solidFill>
                            <a:srgbClr val="002060"/>
                          </a:solidFill>
                          <a:latin typeface="Segoe UI" panose="020B0502040204020203" pitchFamily="34" charset="0"/>
                          <a:cs typeface="Segoe UI" panose="020B0502040204020203" pitchFamily="34" charset="0"/>
                        </a:rPr>
                        <a:t>1</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ויצ"ו ניר העמק</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4</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12</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269974793"/>
                  </a:ext>
                </a:extLst>
              </a:tr>
              <a:tr h="370840">
                <a:tc>
                  <a:txBody>
                    <a:bodyPr/>
                    <a:lstStyle/>
                    <a:p>
                      <a:pPr rtl="1"/>
                      <a:r>
                        <a:rPr lang="he-IL" sz="1200" dirty="0">
                          <a:solidFill>
                            <a:srgbClr val="002060"/>
                          </a:solidFill>
                          <a:latin typeface="Segoe UI" panose="020B0502040204020203" pitchFamily="34" charset="0"/>
                          <a:cs typeface="Segoe UI" panose="020B0502040204020203" pitchFamily="34" charset="0"/>
                        </a:rPr>
                        <a:t>2</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בית הלוחם תל אביב</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4</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3</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34829526"/>
                  </a:ext>
                </a:extLst>
              </a:tr>
              <a:tr h="370840">
                <a:tc>
                  <a:txBody>
                    <a:bodyPr/>
                    <a:lstStyle/>
                    <a:p>
                      <a:pPr rtl="1"/>
                      <a:r>
                        <a:rPr lang="he-IL" sz="1200" dirty="0">
                          <a:solidFill>
                            <a:srgbClr val="002060"/>
                          </a:solidFill>
                          <a:latin typeface="Segoe UI" panose="020B0502040204020203" pitchFamily="34" charset="0"/>
                          <a:cs typeface="Segoe UI" panose="020B0502040204020203" pitchFamily="34" charset="0"/>
                        </a:rPr>
                        <a:t>3</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בית חינוך </a:t>
                      </a:r>
                      <a:r>
                        <a:rPr lang="he-IL" sz="1100" dirty="0" err="1">
                          <a:solidFill>
                            <a:srgbClr val="002060"/>
                          </a:solidFill>
                          <a:latin typeface="Segoe UI" panose="020B0502040204020203" pitchFamily="34" charset="0"/>
                          <a:cs typeface="Segoe UI" panose="020B0502040204020203" pitchFamily="34" charset="0"/>
                        </a:rPr>
                        <a:t>עיורים</a:t>
                      </a:r>
                      <a:endParaRPr lang="he-IL" sz="1100" dirty="0">
                        <a:solidFill>
                          <a:srgbClr val="002060"/>
                        </a:solidFill>
                        <a:latin typeface="Segoe UI" panose="020B0502040204020203" pitchFamily="34" charset="0"/>
                        <a:cs typeface="Segoe UI" panose="020B0502040204020203"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4</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3</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3809959"/>
                  </a:ext>
                </a:extLst>
              </a:tr>
            </a:tbl>
          </a:graphicData>
        </a:graphic>
      </p:graphicFrame>
      <p:graphicFrame>
        <p:nvGraphicFramePr>
          <p:cNvPr id="24" name="טבלה 23">
            <a:extLst>
              <a:ext uri="{FF2B5EF4-FFF2-40B4-BE49-F238E27FC236}">
                <a16:creationId xmlns:a16="http://schemas.microsoft.com/office/drawing/2014/main" id="{B645B4B9-5EA3-6772-E7A7-1958D83AD026}"/>
              </a:ext>
            </a:extLst>
          </p:cNvPr>
          <p:cNvGraphicFramePr>
            <a:graphicFrameLocks noGrp="1"/>
          </p:cNvGraphicFramePr>
          <p:nvPr>
            <p:extLst>
              <p:ext uri="{D42A27DB-BD31-4B8C-83A1-F6EECF244321}">
                <p14:modId xmlns:p14="http://schemas.microsoft.com/office/powerpoint/2010/main" val="1703423221"/>
              </p:ext>
            </p:extLst>
          </p:nvPr>
        </p:nvGraphicFramePr>
        <p:xfrm>
          <a:off x="200153" y="3019862"/>
          <a:ext cx="3117820" cy="2225040"/>
        </p:xfrm>
        <a:graphic>
          <a:graphicData uri="http://schemas.openxmlformats.org/drawingml/2006/table">
            <a:tbl>
              <a:tblPr rtl="1" firstRow="1" bandRow="1">
                <a:tableStyleId>{5940675A-B579-460E-94D1-54222C63F5DA}</a:tableStyleId>
              </a:tblPr>
              <a:tblGrid>
                <a:gridCol w="318717">
                  <a:extLst>
                    <a:ext uri="{9D8B030D-6E8A-4147-A177-3AD203B41FA5}">
                      <a16:colId xmlns:a16="http://schemas.microsoft.com/office/drawing/2014/main" val="145213804"/>
                    </a:ext>
                  </a:extLst>
                </a:gridCol>
                <a:gridCol w="1649186">
                  <a:extLst>
                    <a:ext uri="{9D8B030D-6E8A-4147-A177-3AD203B41FA5}">
                      <a16:colId xmlns:a16="http://schemas.microsoft.com/office/drawing/2014/main" val="2986474190"/>
                    </a:ext>
                  </a:extLst>
                </a:gridCol>
                <a:gridCol w="587829">
                  <a:extLst>
                    <a:ext uri="{9D8B030D-6E8A-4147-A177-3AD203B41FA5}">
                      <a16:colId xmlns:a16="http://schemas.microsoft.com/office/drawing/2014/main" val="2006908892"/>
                    </a:ext>
                  </a:extLst>
                </a:gridCol>
                <a:gridCol w="562088">
                  <a:extLst>
                    <a:ext uri="{9D8B030D-6E8A-4147-A177-3AD203B41FA5}">
                      <a16:colId xmlns:a16="http://schemas.microsoft.com/office/drawing/2014/main" val="2836266014"/>
                    </a:ext>
                  </a:extLst>
                </a:gridCol>
              </a:tblGrid>
              <a:tr h="370840">
                <a:tc>
                  <a:txBody>
                    <a:bodyPr/>
                    <a:lstStyle/>
                    <a:p>
                      <a:pPr rtl="1"/>
                      <a:endParaRPr lang="he-IL" dirty="0">
                        <a:solidFill>
                          <a:srgbClr val="002060"/>
                        </a:solidFill>
                        <a:latin typeface="Segoe UI" panose="020B0502040204020203" pitchFamily="34" charset="0"/>
                        <a:cs typeface="Segoe UI" panose="020B0502040204020203"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rtl="1"/>
                      <a:r>
                        <a:rPr lang="he-IL" sz="1100" b="1" dirty="0">
                          <a:solidFill>
                            <a:srgbClr val="002060"/>
                          </a:solidFill>
                          <a:latin typeface="Segoe UI" panose="020B0502040204020203" pitchFamily="34" charset="0"/>
                          <a:cs typeface="Segoe UI" panose="020B0502040204020203" pitchFamily="34" charset="0"/>
                        </a:rPr>
                        <a:t>קבוצה</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rtl="1"/>
                      <a:r>
                        <a:rPr lang="he-IL" sz="1000" b="1" dirty="0">
                          <a:solidFill>
                            <a:srgbClr val="002060"/>
                          </a:solidFill>
                          <a:latin typeface="Segoe UI" panose="020B0502040204020203" pitchFamily="34" charset="0"/>
                          <a:cs typeface="Segoe UI" panose="020B0502040204020203" pitchFamily="34" charset="0"/>
                        </a:rPr>
                        <a:t>משחקים</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rtl="1"/>
                      <a:r>
                        <a:rPr lang="he-IL" sz="1100" b="1" dirty="0">
                          <a:solidFill>
                            <a:srgbClr val="002060"/>
                          </a:solidFill>
                          <a:latin typeface="Segoe UI" panose="020B0502040204020203" pitchFamily="34" charset="0"/>
                          <a:cs typeface="Segoe UI" panose="020B0502040204020203" pitchFamily="34" charset="0"/>
                        </a:rPr>
                        <a:t>ניקוד</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663927299"/>
                  </a:ext>
                </a:extLst>
              </a:tr>
              <a:tr h="370840">
                <a:tc>
                  <a:txBody>
                    <a:bodyPr/>
                    <a:lstStyle/>
                    <a:p>
                      <a:pPr rtl="1"/>
                      <a:r>
                        <a:rPr lang="he-IL" sz="1200" dirty="0">
                          <a:solidFill>
                            <a:srgbClr val="002060"/>
                          </a:solidFill>
                          <a:latin typeface="Segoe UI" panose="020B0502040204020203" pitchFamily="34" charset="0"/>
                          <a:cs typeface="Segoe UI" panose="020B0502040204020203" pitchFamily="34" charset="0"/>
                        </a:rPr>
                        <a:t>1</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בית חינוך צפון</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6</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16</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269974793"/>
                  </a:ext>
                </a:extLst>
              </a:tr>
              <a:tr h="370840">
                <a:tc>
                  <a:txBody>
                    <a:bodyPr/>
                    <a:lstStyle/>
                    <a:p>
                      <a:pPr rtl="1"/>
                      <a:r>
                        <a:rPr lang="he-IL" sz="1200" dirty="0">
                          <a:solidFill>
                            <a:srgbClr val="002060"/>
                          </a:solidFill>
                          <a:latin typeface="Segoe UI" panose="020B0502040204020203" pitchFamily="34" charset="0"/>
                          <a:cs typeface="Segoe UI" panose="020B0502040204020203" pitchFamily="34" charset="0"/>
                        </a:rPr>
                        <a:t>2</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ויצ"ו ניר העמק</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3</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7</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34829526"/>
                  </a:ext>
                </a:extLst>
              </a:tr>
              <a:tr h="370840">
                <a:tc>
                  <a:txBody>
                    <a:bodyPr/>
                    <a:lstStyle/>
                    <a:p>
                      <a:pPr rtl="1"/>
                      <a:r>
                        <a:rPr lang="he-IL" sz="1200" dirty="0">
                          <a:solidFill>
                            <a:srgbClr val="002060"/>
                          </a:solidFill>
                          <a:latin typeface="Segoe UI" panose="020B0502040204020203" pitchFamily="34" charset="0"/>
                          <a:cs typeface="Segoe UI" panose="020B0502040204020203" pitchFamily="34" charset="0"/>
                        </a:rPr>
                        <a:t>3</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הלביאות</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3</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6</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3809959"/>
                  </a:ext>
                </a:extLst>
              </a:tr>
              <a:tr h="370840">
                <a:tc>
                  <a:txBody>
                    <a:bodyPr/>
                    <a:lstStyle/>
                    <a:p>
                      <a:pPr rtl="1"/>
                      <a:r>
                        <a:rPr lang="he-IL" sz="1200" dirty="0">
                          <a:solidFill>
                            <a:srgbClr val="002060"/>
                          </a:solidFill>
                          <a:latin typeface="Segoe UI" panose="020B0502040204020203" pitchFamily="34" charset="0"/>
                          <a:cs typeface="Segoe UI" panose="020B0502040204020203" pitchFamily="34" charset="0"/>
                        </a:rPr>
                        <a:t>4</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כח הנגב</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6</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3</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171739216"/>
                  </a:ext>
                </a:extLst>
              </a:tr>
              <a:tr h="370840">
                <a:tc>
                  <a:txBody>
                    <a:bodyPr/>
                    <a:lstStyle/>
                    <a:p>
                      <a:pPr rtl="1"/>
                      <a:r>
                        <a:rPr lang="he-IL" sz="1200" dirty="0">
                          <a:solidFill>
                            <a:srgbClr val="002060"/>
                          </a:solidFill>
                          <a:latin typeface="Segoe UI" panose="020B0502040204020203" pitchFamily="34" charset="0"/>
                          <a:cs typeface="Segoe UI" panose="020B0502040204020203" pitchFamily="34" charset="0"/>
                        </a:rPr>
                        <a:t>5</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he-IL" sz="1100" dirty="0" err="1">
                          <a:solidFill>
                            <a:srgbClr val="002060"/>
                          </a:solidFill>
                          <a:latin typeface="Segoe UI" panose="020B0502040204020203" pitchFamily="34" charset="0"/>
                          <a:cs typeface="Segoe UI" panose="020B0502040204020203" pitchFamily="34" charset="0"/>
                        </a:rPr>
                        <a:t>סניורים</a:t>
                      </a:r>
                      <a:r>
                        <a:rPr lang="he-IL" sz="1100" dirty="0">
                          <a:solidFill>
                            <a:srgbClr val="002060"/>
                          </a:solidFill>
                          <a:latin typeface="Segoe UI" panose="020B0502040204020203" pitchFamily="34" charset="0"/>
                          <a:cs typeface="Segoe UI" panose="020B0502040204020203" pitchFamily="34" charset="0"/>
                        </a:rPr>
                        <a:t> בית הלוחם</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6</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3</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498419248"/>
                  </a:ext>
                </a:extLst>
              </a:tr>
            </a:tbl>
          </a:graphicData>
        </a:graphic>
      </p:graphicFrame>
      <p:pic>
        <p:nvPicPr>
          <p:cNvPr id="28" name="תמונה 27" descr="2 שחקני כדורשער עושים הגנה">
            <a:extLst>
              <a:ext uri="{FF2B5EF4-FFF2-40B4-BE49-F238E27FC236}">
                <a16:creationId xmlns:a16="http://schemas.microsoft.com/office/drawing/2014/main" id="{C1424727-1060-152D-899F-E5067BCE7E7A}"/>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3482344" y="5323902"/>
            <a:ext cx="3368771" cy="1750422"/>
          </a:xfrm>
          <a:prstGeom prst="rect">
            <a:avLst/>
          </a:prstGeom>
        </p:spPr>
      </p:pic>
      <p:pic>
        <p:nvPicPr>
          <p:cNvPr id="31" name="תמונה 30" descr="שחקן כדורשער תופס כדור">
            <a:extLst>
              <a:ext uri="{FF2B5EF4-FFF2-40B4-BE49-F238E27FC236}">
                <a16:creationId xmlns:a16="http://schemas.microsoft.com/office/drawing/2014/main" id="{ADF4AA33-531E-533B-9FE5-6E883F972FFA}"/>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3489411" y="7219406"/>
            <a:ext cx="3361704" cy="1608178"/>
          </a:xfrm>
          <a:prstGeom prst="rect">
            <a:avLst/>
          </a:prstGeom>
        </p:spPr>
      </p:pic>
      <p:pic>
        <p:nvPicPr>
          <p:cNvPr id="33" name="תמונה 32" descr="שחקנית כדורשער בהתקפה">
            <a:extLst>
              <a:ext uri="{FF2B5EF4-FFF2-40B4-BE49-F238E27FC236}">
                <a16:creationId xmlns:a16="http://schemas.microsoft.com/office/drawing/2014/main" id="{C8744C0F-7813-2F6B-D736-5D81758AA938}"/>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2535" y="6140270"/>
            <a:ext cx="3428152" cy="1623189"/>
          </a:xfrm>
          <a:prstGeom prst="rect">
            <a:avLst/>
          </a:prstGeom>
        </p:spPr>
      </p:pic>
    </p:spTree>
    <p:extLst>
      <p:ext uri="{BB962C8B-B14F-4D97-AF65-F5344CB8AC3E}">
        <p14:creationId xmlns:p14="http://schemas.microsoft.com/office/powerpoint/2010/main" val="15040463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CD645-3FE4-7498-1397-39BF3AFA54D3}"/>
            </a:ext>
          </a:extLst>
        </p:cNvPr>
        <p:cNvGrpSpPr/>
        <p:nvPr/>
      </p:nvGrpSpPr>
      <p:grpSpPr>
        <a:xfrm>
          <a:off x="0" y="0"/>
          <a:ext cx="0" cy="0"/>
          <a:chOff x="0" y="0"/>
          <a:chExt cx="0" cy="0"/>
        </a:xfrm>
      </p:grpSpPr>
      <p:pic>
        <p:nvPicPr>
          <p:cNvPr id="15" name="תמונה 14">
            <a:extLst>
              <a:ext uri="{FF2B5EF4-FFF2-40B4-BE49-F238E27FC236}">
                <a16:creationId xmlns:a16="http://schemas.microsoft.com/office/drawing/2014/main" id="{08064E50-675C-7C03-81A1-9BC631BB5445}"/>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535" y="9250"/>
            <a:ext cx="6858000" cy="1458942"/>
          </a:xfrm>
          <a:prstGeom prst="rect">
            <a:avLst/>
          </a:prstGeom>
        </p:spPr>
      </p:pic>
      <p:sp>
        <p:nvSpPr>
          <p:cNvPr id="5" name="TextBox 4">
            <a:extLst>
              <a:ext uri="{FF2B5EF4-FFF2-40B4-BE49-F238E27FC236}">
                <a16:creationId xmlns:a16="http://schemas.microsoft.com/office/drawing/2014/main" id="{EF32A0A5-3188-0898-1557-AD862651D82D}"/>
              </a:ext>
            </a:extLst>
          </p:cNvPr>
          <p:cNvSpPr txBox="1"/>
          <p:nvPr/>
        </p:nvSpPr>
        <p:spPr>
          <a:xfrm>
            <a:off x="2580724" y="371959"/>
            <a:ext cx="4230705" cy="523220"/>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2800" b="1" dirty="0">
                <a:solidFill>
                  <a:prstClr val="white"/>
                </a:solidFill>
                <a:latin typeface="Segoe UI Semilight" panose="020B0402040204020203" pitchFamily="34" charset="0"/>
                <a:cs typeface="Segoe UI Semilight" panose="020B0402040204020203" pitchFamily="34" charset="0"/>
              </a:rPr>
              <a:t>28</a:t>
            </a:r>
            <a:r>
              <a:rPr kumimoji="0" lang="he-IL" sz="2800" b="1"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rPr>
              <a:t> בארץ </a:t>
            </a:r>
          </a:p>
        </p:txBody>
      </p:sp>
      <p:sp>
        <p:nvSpPr>
          <p:cNvPr id="7" name="TextBox 15">
            <a:extLst>
              <a:ext uri="{FF2B5EF4-FFF2-40B4-BE49-F238E27FC236}">
                <a16:creationId xmlns:a16="http://schemas.microsoft.com/office/drawing/2014/main" id="{9210CD24-8A7B-67FF-63C1-A7DD536B35C1}"/>
              </a:ext>
            </a:extLst>
          </p:cNvPr>
          <p:cNvSpPr txBox="1"/>
          <p:nvPr/>
        </p:nvSpPr>
        <p:spPr>
          <a:xfrm>
            <a:off x="3382429" y="1110324"/>
            <a:ext cx="3475571"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1200" cap="none" spc="30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 </a:t>
            </a:r>
          </a:p>
        </p:txBody>
      </p:sp>
      <p:sp>
        <p:nvSpPr>
          <p:cNvPr id="13" name="מקבילית 12">
            <a:extLst>
              <a:ext uri="{FF2B5EF4-FFF2-40B4-BE49-F238E27FC236}">
                <a16:creationId xmlns:a16="http://schemas.microsoft.com/office/drawing/2014/main" id="{75BADB12-FD50-F886-F2B1-1218EB9EC901}"/>
              </a:ext>
            </a:extLst>
          </p:cNvPr>
          <p:cNvSpPr/>
          <p:nvPr/>
        </p:nvSpPr>
        <p:spPr>
          <a:xfrm>
            <a:off x="14991" y="9531705"/>
            <a:ext cx="4197245" cy="390592"/>
          </a:xfrm>
          <a:prstGeom prst="parallelogram">
            <a:avLst>
              <a:gd name="adj" fmla="val 49635"/>
            </a:avLst>
          </a:prstGeom>
          <a:solidFill>
            <a:srgbClr val="9AD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1200" cap="none" spc="0" normalizeH="0" baseline="0" noProof="0" dirty="0">
                <a:ln>
                  <a:noFill/>
                </a:ln>
                <a:solidFill>
                  <a:srgbClr val="001F7A"/>
                </a:solidFill>
                <a:effectLst/>
                <a:uLnTx/>
                <a:uFillTx/>
                <a:latin typeface="Segoe UI" panose="020B0502040204020203" pitchFamily="34" charset="0"/>
                <a:ea typeface="+mn-ea"/>
                <a:cs typeface="Segoe UI" panose="020B0502040204020203" pitchFamily="34" charset="0"/>
              </a:rPr>
              <a:t>ינואר 2026 גיליון 123</a:t>
            </a:r>
            <a:endParaRPr kumimoji="0" lang="x-none" sz="1600" b="1" i="0" u="none" strike="noStrike" kern="1200" cap="none" spc="0" normalizeH="0" baseline="0" noProof="0" dirty="0">
              <a:ln>
                <a:noFill/>
              </a:ln>
              <a:solidFill>
                <a:srgbClr val="001F7A"/>
              </a:solidFill>
              <a:effectLst/>
              <a:uLnTx/>
              <a:uFillTx/>
              <a:latin typeface="Segoe UI" panose="020B0502040204020203" pitchFamily="34" charset="0"/>
              <a:ea typeface="+mn-ea"/>
              <a:cs typeface="Segoe UI" panose="020B0502040204020203" pitchFamily="34" charset="0"/>
            </a:endParaRPr>
          </a:p>
        </p:txBody>
      </p:sp>
      <p:sp>
        <p:nvSpPr>
          <p:cNvPr id="3" name="TextBox 15">
            <a:extLst>
              <a:ext uri="{FF2B5EF4-FFF2-40B4-BE49-F238E27FC236}">
                <a16:creationId xmlns:a16="http://schemas.microsoft.com/office/drawing/2014/main" id="{2421C80C-E2AB-C4EA-7372-78A456D00A13}"/>
              </a:ext>
            </a:extLst>
          </p:cNvPr>
          <p:cNvSpPr txBox="1"/>
          <p:nvPr/>
        </p:nvSpPr>
        <p:spPr>
          <a:xfrm>
            <a:off x="3339502" y="1046660"/>
            <a:ext cx="3475571"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1200" cap="none" spc="30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 </a:t>
            </a:r>
          </a:p>
        </p:txBody>
      </p:sp>
      <p:sp>
        <p:nvSpPr>
          <p:cNvPr id="12" name="מקבילית 11">
            <a:extLst>
              <a:ext uri="{FF2B5EF4-FFF2-40B4-BE49-F238E27FC236}">
                <a16:creationId xmlns:a16="http://schemas.microsoft.com/office/drawing/2014/main" id="{0C60ACA2-DBC3-F31C-E3F5-ACCCC418DA20}"/>
              </a:ext>
              <a:ext uri="{C183D7F6-B498-43B3-948B-1728B52AA6E4}">
                <adec:decorative xmlns:adec="http://schemas.microsoft.com/office/drawing/2017/decorative" val="1"/>
              </a:ext>
            </a:extLst>
          </p:cNvPr>
          <p:cNvSpPr/>
          <p:nvPr/>
        </p:nvSpPr>
        <p:spPr>
          <a:xfrm>
            <a:off x="3916525" y="1087493"/>
            <a:ext cx="3475570" cy="334900"/>
          </a:xfrm>
          <a:prstGeom prst="parallelogram">
            <a:avLst>
              <a:gd name="adj" fmla="val 7438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Segoe UI" panose="020B0502040204020203" pitchFamily="34" charset="0"/>
            </a:endParaRPr>
          </a:p>
        </p:txBody>
      </p:sp>
      <p:sp>
        <p:nvSpPr>
          <p:cNvPr id="14" name="תיבת טקסט 13">
            <a:extLst>
              <a:ext uri="{FF2B5EF4-FFF2-40B4-BE49-F238E27FC236}">
                <a16:creationId xmlns:a16="http://schemas.microsoft.com/office/drawing/2014/main" id="{FCDE9E24-A556-9B8C-7EEE-5475DCFAB0D0}"/>
              </a:ext>
            </a:extLst>
          </p:cNvPr>
          <p:cNvSpPr txBox="1"/>
          <p:nvPr/>
        </p:nvSpPr>
        <p:spPr>
          <a:xfrm>
            <a:off x="3763809" y="960831"/>
            <a:ext cx="3004694" cy="471830"/>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kumimoji="0" lang="he-IL"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panose="020B0502040204020203" pitchFamily="34" charset="0"/>
                <a:ea typeface="+mn-ea"/>
                <a:cs typeface="Segoe UI" panose="020B0502040204020203" pitchFamily="34" charset="0"/>
              </a:rPr>
              <a:t>קשתות</a:t>
            </a:r>
          </a:p>
        </p:txBody>
      </p:sp>
      <p:pic>
        <p:nvPicPr>
          <p:cNvPr id="16" name="תמונה 15">
            <a:extLst>
              <a:ext uri="{FF2B5EF4-FFF2-40B4-BE49-F238E27FC236}">
                <a16:creationId xmlns:a16="http://schemas.microsoft.com/office/drawing/2014/main" id="{D3350661-C83C-5F0C-D843-03BCB464D734}"/>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39836" y="8544252"/>
            <a:ext cx="3657917" cy="1950889"/>
          </a:xfrm>
          <a:prstGeom prst="rect">
            <a:avLst/>
          </a:prstGeom>
        </p:spPr>
      </p:pic>
      <p:sp>
        <p:nvSpPr>
          <p:cNvPr id="2" name="כותרת 1">
            <a:extLst>
              <a:ext uri="{FF2B5EF4-FFF2-40B4-BE49-F238E27FC236}">
                <a16:creationId xmlns:a16="http://schemas.microsoft.com/office/drawing/2014/main" id="{6F5153F2-1812-0667-66CB-86F52902AE3B}"/>
              </a:ext>
            </a:extLst>
          </p:cNvPr>
          <p:cNvSpPr>
            <a:spLocks noGrp="1"/>
          </p:cNvSpPr>
          <p:nvPr>
            <p:ph type="title"/>
          </p:nvPr>
        </p:nvSpPr>
        <p:spPr>
          <a:xfrm>
            <a:off x="471488" y="-1914702"/>
            <a:ext cx="5915025" cy="1914702"/>
          </a:xfrm>
        </p:spPr>
        <p:txBody>
          <a:bodyPr vert="horz" lIns="91440" tIns="45720" rIns="91440" bIns="45720" rtlCol="0" anchor="b">
            <a:normAutofit/>
          </a:bodyPr>
          <a:lstStyle/>
          <a:p>
            <a:r>
              <a:rPr lang="he-IL" dirty="0"/>
              <a:t>בארץ</a:t>
            </a:r>
          </a:p>
        </p:txBody>
      </p:sp>
      <p:sp>
        <p:nvSpPr>
          <p:cNvPr id="4" name="תיבת טקסט 3">
            <a:extLst>
              <a:ext uri="{FF2B5EF4-FFF2-40B4-BE49-F238E27FC236}">
                <a16:creationId xmlns:a16="http://schemas.microsoft.com/office/drawing/2014/main" id="{5F921E9B-A887-C97C-F900-FBA671CBC5B6}"/>
              </a:ext>
            </a:extLst>
          </p:cNvPr>
          <p:cNvSpPr txBox="1"/>
          <p:nvPr/>
        </p:nvSpPr>
        <p:spPr>
          <a:xfrm>
            <a:off x="3421910" y="1577528"/>
            <a:ext cx="3396607" cy="7129388"/>
          </a:xfrm>
          <a:prstGeom prst="rect">
            <a:avLst/>
          </a:prstGeom>
          <a:solidFill>
            <a:schemeClr val="bg1"/>
          </a:solidFill>
        </p:spPr>
        <p:txBody>
          <a:bodyPr wrap="square">
            <a:spAutoFit/>
          </a:bodyPr>
          <a:lstStyle/>
          <a:p>
            <a:pPr marL="0" marR="0" lvl="0" indent="0" algn="just" defTabSz="914400" rtl="1" eaLnBrk="1" fontAlgn="auto" latinLnBrk="0" hangingPunct="1">
              <a:lnSpc>
                <a:spcPts val="1900"/>
              </a:lnSpc>
              <a:spcBef>
                <a:spcPts val="0"/>
              </a:spcBef>
              <a:spcAft>
                <a:spcPts val="0"/>
              </a:spcAft>
              <a:buClrTx/>
              <a:buSzTx/>
              <a:buFontTx/>
              <a:buNone/>
              <a:tabLst/>
              <a:defRPr/>
            </a:pP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החודש התקיימה במכון וינגייט תחרות קשתות למרחק </a:t>
            </a:r>
            <a:r>
              <a:rPr kumimoji="0" lang="en-US"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18</a:t>
            </a: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מטר. </a:t>
            </a:r>
          </a:p>
          <a:p>
            <a:pPr marL="0" marR="0" lvl="0" indent="0" algn="just" defTabSz="914400" rtl="1" eaLnBrk="1" fontAlgn="auto" latinLnBrk="0" hangingPunct="1">
              <a:lnSpc>
                <a:spcPts val="1900"/>
              </a:lnSpc>
              <a:spcBef>
                <a:spcPts val="0"/>
              </a:spcBef>
              <a:spcAft>
                <a:spcPts val="0"/>
              </a:spcAft>
              <a:buClrTx/>
              <a:buSzTx/>
              <a:buFontTx/>
              <a:buNone/>
              <a:tabLst/>
              <a:defRPr/>
            </a:pP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תוצאות:</a:t>
            </a:r>
          </a:p>
          <a:p>
            <a:pPr marL="171450" marR="0" lvl="0" indent="-171450" algn="just" defTabSz="914400" rtl="1" eaLnBrk="1" fontAlgn="auto" latinLnBrk="0" hangingPunct="1">
              <a:lnSpc>
                <a:spcPts val="1900"/>
              </a:lnSpc>
              <a:spcBef>
                <a:spcPts val="0"/>
              </a:spcBef>
              <a:spcAft>
                <a:spcPts val="0"/>
              </a:spcAft>
              <a:buClrTx/>
              <a:buSzTx/>
              <a:buFont typeface="Wingdings" panose="05000000000000000000" pitchFamily="2" charset="2"/>
              <a:buChar char="§"/>
              <a:tabLst/>
              <a:defRPr/>
            </a:pPr>
            <a:r>
              <a:rPr lang="he-IL" sz="1100" dirty="0" err="1">
                <a:solidFill>
                  <a:srgbClr val="002060"/>
                </a:solidFill>
                <a:latin typeface="Segoe UI" panose="020B0502040204020203" pitchFamily="34" charset="0"/>
                <a:cs typeface="Segoe UI" panose="020B0502040204020203" pitchFamily="34" charset="0"/>
              </a:rPr>
              <a:t>ריקרב</a:t>
            </a:r>
            <a:r>
              <a:rPr lang="he-IL" sz="1100" dirty="0">
                <a:solidFill>
                  <a:srgbClr val="002060"/>
                </a:solidFill>
                <a:latin typeface="Segoe UI" panose="020B0502040204020203" pitchFamily="34" charset="0"/>
                <a:cs typeface="Segoe UI" panose="020B0502040204020203" pitchFamily="34" charset="0"/>
              </a:rPr>
              <a:t> (60 חיצים)</a:t>
            </a:r>
          </a:p>
          <a:p>
            <a:pPr marL="406400" lvl="1" indent="-228600" algn="just">
              <a:lnSpc>
                <a:spcPts val="1900"/>
              </a:lnSpc>
              <a:buFont typeface="+mj-lt"/>
              <a:buAutoNum type="arabicPeriod"/>
              <a:defRPr/>
            </a:pPr>
            <a:r>
              <a:rPr lang="he-IL" sz="1100" b="1" dirty="0">
                <a:solidFill>
                  <a:srgbClr val="002060"/>
                </a:solidFill>
                <a:latin typeface="Segoe UI" panose="020B0502040204020203" pitchFamily="34" charset="0"/>
                <a:cs typeface="Segoe UI" panose="020B0502040204020203" pitchFamily="34" charset="0"/>
              </a:rPr>
              <a:t>איתי חזן</a:t>
            </a: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a:t>
            </a: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a:t>
            </a:r>
            <a:r>
              <a:rPr lang="he-IL" sz="1100" dirty="0">
                <a:solidFill>
                  <a:srgbClr val="002060"/>
                </a:solidFill>
                <a:latin typeface="Segoe UI" panose="020B0502040204020203" pitchFamily="34" charset="0"/>
                <a:cs typeface="Segoe UI" panose="020B0502040204020203" pitchFamily="34" charset="0"/>
              </a:rPr>
              <a:t>איל"ן חיפה</a:t>
            </a:r>
            <a:endPar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406400" lvl="1" indent="-228600" algn="just">
              <a:lnSpc>
                <a:spcPts val="1900"/>
              </a:lnSpc>
              <a:buFont typeface="+mj-lt"/>
              <a:buAutoNum type="arabicPeriod"/>
              <a:defRPr/>
            </a:pPr>
            <a:r>
              <a:rPr lang="he-IL" sz="1100" b="1" dirty="0">
                <a:solidFill>
                  <a:srgbClr val="002060"/>
                </a:solidFill>
                <a:latin typeface="Segoe UI" panose="020B0502040204020203" pitchFamily="34" charset="0"/>
                <a:cs typeface="Segoe UI" panose="020B0502040204020203" pitchFamily="34" charset="0"/>
              </a:rPr>
              <a:t>משה ארליך </a:t>
            </a:r>
            <a:r>
              <a:rPr lang="he-IL" sz="1100" dirty="0">
                <a:solidFill>
                  <a:srgbClr val="002060"/>
                </a:solidFill>
                <a:latin typeface="Segoe UI" panose="020B0502040204020203" pitchFamily="34" charset="0"/>
                <a:cs typeface="Segoe UI" panose="020B0502040204020203" pitchFamily="34" charset="0"/>
              </a:rPr>
              <a:t>– ספיבק איל"ן רמת גן </a:t>
            </a:r>
          </a:p>
          <a:p>
            <a:pPr marL="406400" lvl="1" indent="-228600" algn="just">
              <a:lnSpc>
                <a:spcPts val="1900"/>
              </a:lnSpc>
              <a:buFont typeface="+mj-lt"/>
              <a:buAutoNum type="arabicPeriod"/>
              <a:defRPr/>
            </a:pP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פנחס גרשון </a:t>
            </a: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ספיבק איל"ן רמת גן </a:t>
            </a:r>
          </a:p>
          <a:p>
            <a:pPr marL="171450" lvl="0" indent="-171450" algn="just">
              <a:lnSpc>
                <a:spcPts val="1900"/>
              </a:lnSpc>
              <a:buFont typeface="Wingdings" panose="05000000000000000000" pitchFamily="2" charset="2"/>
              <a:buChar char="§"/>
              <a:defRPr/>
            </a:pPr>
            <a:r>
              <a:rPr lang="he-IL" sz="1100" dirty="0" err="1">
                <a:solidFill>
                  <a:srgbClr val="002060"/>
                </a:solidFill>
                <a:latin typeface="Segoe UI" panose="020B0502040204020203" pitchFamily="34" charset="0"/>
                <a:cs typeface="Segoe UI" panose="020B0502040204020203" pitchFamily="34" charset="0"/>
              </a:rPr>
              <a:t>ריקרב</a:t>
            </a:r>
            <a:r>
              <a:rPr lang="he-IL" sz="1100" dirty="0">
                <a:solidFill>
                  <a:srgbClr val="002060"/>
                </a:solidFill>
                <a:latin typeface="Segoe UI" panose="020B0502040204020203" pitchFamily="34" charset="0"/>
                <a:cs typeface="Segoe UI" panose="020B0502040204020203" pitchFamily="34" charset="0"/>
              </a:rPr>
              <a:t>  - לא מסווגים (60 חיצים)</a:t>
            </a:r>
          </a:p>
          <a:p>
            <a:pPr marL="406400" lvl="1" indent="-228600" algn="just">
              <a:lnSpc>
                <a:spcPts val="1900"/>
              </a:lnSpc>
              <a:buFont typeface="+mj-lt"/>
              <a:buAutoNum type="arabicPeriod"/>
              <a:defRPr/>
            </a:pPr>
            <a:r>
              <a:rPr lang="he-IL" sz="1100" b="1" dirty="0">
                <a:solidFill>
                  <a:srgbClr val="002060"/>
                </a:solidFill>
                <a:latin typeface="Segoe UI" panose="020B0502040204020203" pitchFamily="34" charset="0"/>
                <a:cs typeface="Segoe UI" panose="020B0502040204020203" pitchFamily="34" charset="0"/>
              </a:rPr>
              <a:t>יניב </a:t>
            </a:r>
            <a:r>
              <a:rPr lang="he-IL" sz="1100" b="1" dirty="0" err="1">
                <a:solidFill>
                  <a:srgbClr val="002060"/>
                </a:solidFill>
                <a:latin typeface="Segoe UI" panose="020B0502040204020203" pitchFamily="34" charset="0"/>
                <a:cs typeface="Segoe UI" panose="020B0502040204020203" pitchFamily="34" charset="0"/>
              </a:rPr>
              <a:t>ורשבסקי</a:t>
            </a:r>
            <a:r>
              <a:rPr lang="he-IL" sz="1100" b="1" dirty="0">
                <a:solidFill>
                  <a:srgbClr val="002060"/>
                </a:solidFill>
                <a:latin typeface="Segoe UI" panose="020B0502040204020203" pitchFamily="34" charset="0"/>
                <a:cs typeface="Segoe UI" panose="020B0502040204020203" pitchFamily="34" charset="0"/>
              </a:rPr>
              <a:t> </a:t>
            </a:r>
            <a:r>
              <a:rPr lang="he-IL" sz="1100" dirty="0">
                <a:solidFill>
                  <a:srgbClr val="002060"/>
                </a:solidFill>
                <a:latin typeface="Segoe UI" panose="020B0502040204020203" pitchFamily="34" charset="0"/>
                <a:cs typeface="Segoe UI" panose="020B0502040204020203" pitchFamily="34" charset="0"/>
              </a:rPr>
              <a:t>– בית הלוחם תל אביב </a:t>
            </a:r>
          </a:p>
          <a:p>
            <a:pPr marL="406400" lvl="1" indent="-228600" algn="just">
              <a:lnSpc>
                <a:spcPts val="1900"/>
              </a:lnSpc>
              <a:buFont typeface="+mj-lt"/>
              <a:buAutoNum type="arabicPeriod"/>
              <a:defRPr/>
            </a:pPr>
            <a:r>
              <a:rPr lang="he-IL" sz="1100" b="1" dirty="0">
                <a:solidFill>
                  <a:srgbClr val="002060"/>
                </a:solidFill>
                <a:latin typeface="Segoe UI" panose="020B0502040204020203" pitchFamily="34" charset="0"/>
                <a:cs typeface="Segoe UI" panose="020B0502040204020203" pitchFamily="34" charset="0"/>
              </a:rPr>
              <a:t>ישראל </a:t>
            </a:r>
            <a:r>
              <a:rPr lang="he-IL" sz="1100" b="1" dirty="0" err="1">
                <a:solidFill>
                  <a:srgbClr val="002060"/>
                </a:solidFill>
                <a:latin typeface="Segoe UI" panose="020B0502040204020203" pitchFamily="34" charset="0"/>
                <a:cs typeface="Segoe UI" panose="020B0502040204020203" pitchFamily="34" charset="0"/>
              </a:rPr>
              <a:t>רבינוביץ</a:t>
            </a:r>
            <a:r>
              <a:rPr lang="he-IL" sz="1100" b="1" dirty="0">
                <a:solidFill>
                  <a:srgbClr val="002060"/>
                </a:solidFill>
                <a:latin typeface="Segoe UI" panose="020B0502040204020203" pitchFamily="34" charset="0"/>
                <a:cs typeface="Segoe UI" panose="020B0502040204020203" pitchFamily="34" charset="0"/>
              </a:rPr>
              <a:t> </a:t>
            </a:r>
            <a:r>
              <a:rPr lang="he-IL" sz="1100" dirty="0">
                <a:solidFill>
                  <a:srgbClr val="002060"/>
                </a:solidFill>
                <a:latin typeface="Segoe UI" panose="020B0502040204020203" pitchFamily="34" charset="0"/>
                <a:cs typeface="Segoe UI" panose="020B0502040204020203" pitchFamily="34" charset="0"/>
              </a:rPr>
              <a:t>– בית הלוחם תל אביב</a:t>
            </a:r>
          </a:p>
          <a:p>
            <a:pPr marL="406400" lvl="1" indent="-228600" algn="just">
              <a:lnSpc>
                <a:spcPts val="1900"/>
              </a:lnSpc>
              <a:buFont typeface="+mj-lt"/>
              <a:buAutoNum type="arabicPeriod"/>
              <a:defRPr/>
            </a:pPr>
            <a:r>
              <a:rPr lang="he-IL" sz="1100" b="1" dirty="0">
                <a:solidFill>
                  <a:srgbClr val="002060"/>
                </a:solidFill>
                <a:latin typeface="Segoe UI" panose="020B0502040204020203" pitchFamily="34" charset="0"/>
                <a:cs typeface="Segoe UI" panose="020B0502040204020203" pitchFamily="34" charset="0"/>
              </a:rPr>
              <a:t>אולג קדמי </a:t>
            </a:r>
            <a:r>
              <a:rPr lang="he-IL" sz="1100" dirty="0">
                <a:solidFill>
                  <a:srgbClr val="002060"/>
                </a:solidFill>
                <a:latin typeface="Segoe UI" panose="020B0502040204020203" pitchFamily="34" charset="0"/>
                <a:cs typeface="Segoe UI" panose="020B0502040204020203" pitchFamily="34" charset="0"/>
              </a:rPr>
              <a:t>– בית הלוחם תל אביב</a:t>
            </a:r>
          </a:p>
          <a:p>
            <a:pPr marL="171450" lvl="0" indent="-171450" algn="just">
              <a:lnSpc>
                <a:spcPts val="1900"/>
              </a:lnSpc>
              <a:buFont typeface="Wingdings" panose="05000000000000000000" pitchFamily="2" charset="2"/>
              <a:buChar char="§"/>
              <a:defRPr/>
            </a:pPr>
            <a:r>
              <a:rPr lang="he-IL" sz="1100" dirty="0" err="1">
                <a:solidFill>
                  <a:srgbClr val="002060"/>
                </a:solidFill>
                <a:latin typeface="Segoe UI" panose="020B0502040204020203" pitchFamily="34" charset="0"/>
                <a:cs typeface="Segoe UI" panose="020B0502040204020203" pitchFamily="34" charset="0"/>
              </a:rPr>
              <a:t>קומפנד</a:t>
            </a:r>
            <a:r>
              <a:rPr lang="he-IL" sz="1100" dirty="0">
                <a:solidFill>
                  <a:srgbClr val="002060"/>
                </a:solidFill>
                <a:latin typeface="Segoe UI" panose="020B0502040204020203" pitchFamily="34" charset="0"/>
                <a:cs typeface="Segoe UI" panose="020B0502040204020203" pitchFamily="34" charset="0"/>
              </a:rPr>
              <a:t> (60 חיצים)</a:t>
            </a:r>
          </a:p>
          <a:p>
            <a:pPr marL="406400" lvl="1" indent="-228600" algn="just">
              <a:lnSpc>
                <a:spcPts val="1900"/>
              </a:lnSpc>
              <a:buFont typeface="+mj-lt"/>
              <a:buAutoNum type="arabicPeriod"/>
              <a:defRPr/>
            </a:pPr>
            <a:r>
              <a:rPr lang="he-IL" sz="1100" b="1" dirty="0">
                <a:solidFill>
                  <a:srgbClr val="002060"/>
                </a:solidFill>
                <a:latin typeface="Segoe UI" panose="020B0502040204020203" pitchFamily="34" charset="0"/>
                <a:cs typeface="Segoe UI" panose="020B0502040204020203" pitchFamily="34" charset="0"/>
              </a:rPr>
              <a:t>בלאל </a:t>
            </a:r>
            <a:r>
              <a:rPr lang="he-IL" sz="1100" b="1" dirty="0" err="1">
                <a:solidFill>
                  <a:srgbClr val="002060"/>
                </a:solidFill>
                <a:latin typeface="Segoe UI" panose="020B0502040204020203" pitchFamily="34" charset="0"/>
                <a:cs typeface="Segoe UI" panose="020B0502040204020203" pitchFamily="34" charset="0"/>
              </a:rPr>
              <a:t>אביד</a:t>
            </a:r>
            <a:r>
              <a:rPr lang="he-IL" sz="1100" b="1" dirty="0">
                <a:solidFill>
                  <a:srgbClr val="002060"/>
                </a:solidFill>
                <a:latin typeface="Segoe UI" panose="020B0502040204020203" pitchFamily="34" charset="0"/>
                <a:cs typeface="Segoe UI" panose="020B0502040204020203" pitchFamily="34" charset="0"/>
              </a:rPr>
              <a:t> </a:t>
            </a:r>
            <a:r>
              <a:rPr lang="he-IL" sz="1100" dirty="0">
                <a:solidFill>
                  <a:srgbClr val="002060"/>
                </a:solidFill>
                <a:latin typeface="Segoe UI" panose="020B0502040204020203" pitchFamily="34" charset="0"/>
                <a:cs typeface="Segoe UI" panose="020B0502040204020203" pitchFamily="34" charset="0"/>
              </a:rPr>
              <a:t>–  איל"ן טמרה</a:t>
            </a:r>
          </a:p>
          <a:p>
            <a:pPr marL="406400" lvl="1" indent="-228600" algn="just">
              <a:lnSpc>
                <a:spcPts val="1900"/>
              </a:lnSpc>
              <a:buFont typeface="+mj-lt"/>
              <a:buAutoNum type="arabicPeriod"/>
              <a:defRPr/>
            </a:pPr>
            <a:r>
              <a:rPr lang="he-IL" sz="1100" b="1" dirty="0">
                <a:solidFill>
                  <a:srgbClr val="002060"/>
                </a:solidFill>
                <a:latin typeface="Segoe UI" panose="020B0502040204020203" pitchFamily="34" charset="0"/>
                <a:cs typeface="Segoe UI" panose="020B0502040204020203" pitchFamily="34" charset="0"/>
              </a:rPr>
              <a:t>יאיר צרפתי </a:t>
            </a:r>
            <a:r>
              <a:rPr lang="he-IL" sz="1100" dirty="0">
                <a:solidFill>
                  <a:srgbClr val="002060"/>
                </a:solidFill>
                <a:latin typeface="Segoe UI" panose="020B0502040204020203" pitchFamily="34" charset="0"/>
                <a:cs typeface="Segoe UI" panose="020B0502040204020203" pitchFamily="34" charset="0"/>
              </a:rPr>
              <a:t>–  איל"ן חיפה</a:t>
            </a:r>
          </a:p>
          <a:p>
            <a:pPr marL="406400" lvl="1" indent="-228600" algn="just">
              <a:lnSpc>
                <a:spcPts val="1900"/>
              </a:lnSpc>
              <a:buFont typeface="+mj-lt"/>
              <a:buAutoNum type="arabicPeriod"/>
              <a:defRPr/>
            </a:pPr>
            <a:r>
              <a:rPr lang="he-IL" sz="1100" b="1" dirty="0">
                <a:solidFill>
                  <a:srgbClr val="002060"/>
                </a:solidFill>
                <a:latin typeface="Segoe UI" panose="020B0502040204020203" pitchFamily="34" charset="0"/>
                <a:cs typeface="Segoe UI" panose="020B0502040204020203" pitchFamily="34" charset="0"/>
              </a:rPr>
              <a:t>פרח אליאס </a:t>
            </a:r>
            <a:r>
              <a:rPr lang="he-IL" sz="1100" dirty="0">
                <a:solidFill>
                  <a:srgbClr val="002060"/>
                </a:solidFill>
                <a:latin typeface="Segoe UI" panose="020B0502040204020203" pitchFamily="34" charset="0"/>
                <a:cs typeface="Segoe UI" panose="020B0502040204020203" pitchFamily="34" charset="0"/>
              </a:rPr>
              <a:t>–  איל"ן חיפה</a:t>
            </a:r>
          </a:p>
          <a:p>
            <a:pPr marL="171450" lvl="0" indent="-171450" algn="just">
              <a:lnSpc>
                <a:spcPts val="1900"/>
              </a:lnSpc>
              <a:buFont typeface="Wingdings" panose="05000000000000000000" pitchFamily="2" charset="2"/>
              <a:buChar char="§"/>
              <a:defRPr/>
            </a:pPr>
            <a:r>
              <a:rPr lang="he-IL" sz="1100" dirty="0" err="1">
                <a:solidFill>
                  <a:srgbClr val="002060"/>
                </a:solidFill>
                <a:latin typeface="Segoe UI" panose="020B0502040204020203" pitchFamily="34" charset="0"/>
                <a:cs typeface="Segoe UI" panose="020B0502040204020203" pitchFamily="34" charset="0"/>
              </a:rPr>
              <a:t>קומפנד</a:t>
            </a:r>
            <a:r>
              <a:rPr lang="he-IL" sz="1100" dirty="0">
                <a:solidFill>
                  <a:srgbClr val="002060"/>
                </a:solidFill>
                <a:latin typeface="Segoe UI" panose="020B0502040204020203" pitchFamily="34" charset="0"/>
                <a:cs typeface="Segoe UI" panose="020B0502040204020203" pitchFamily="34" charset="0"/>
              </a:rPr>
              <a:t> לא מסווגים (60 חיצים)</a:t>
            </a:r>
          </a:p>
          <a:p>
            <a:pPr marL="406400" lvl="1" indent="-228600" algn="just">
              <a:lnSpc>
                <a:spcPts val="1900"/>
              </a:lnSpc>
              <a:buFont typeface="+mj-lt"/>
              <a:buAutoNum type="arabicPeriod"/>
              <a:defRPr/>
            </a:pPr>
            <a:r>
              <a:rPr lang="he-IL" sz="1100" b="1" dirty="0">
                <a:solidFill>
                  <a:srgbClr val="002060"/>
                </a:solidFill>
                <a:latin typeface="Segoe UI" panose="020B0502040204020203" pitchFamily="34" charset="0"/>
                <a:cs typeface="Segoe UI" panose="020B0502040204020203" pitchFamily="34" charset="0"/>
              </a:rPr>
              <a:t>יאיר </a:t>
            </a:r>
            <a:r>
              <a:rPr lang="he-IL" sz="1100" b="1" dirty="0" err="1">
                <a:solidFill>
                  <a:srgbClr val="002060"/>
                </a:solidFill>
                <a:latin typeface="Segoe UI" panose="020B0502040204020203" pitchFamily="34" charset="0"/>
                <a:cs typeface="Segoe UI" panose="020B0502040204020203" pitchFamily="34" charset="0"/>
              </a:rPr>
              <a:t>פקליס</a:t>
            </a:r>
            <a:r>
              <a:rPr lang="he-IL" sz="1100" b="1" dirty="0">
                <a:solidFill>
                  <a:srgbClr val="002060"/>
                </a:solidFill>
                <a:latin typeface="Segoe UI" panose="020B0502040204020203" pitchFamily="34" charset="0"/>
                <a:cs typeface="Segoe UI" panose="020B0502040204020203" pitchFamily="34" charset="0"/>
              </a:rPr>
              <a:t> </a:t>
            </a:r>
            <a:r>
              <a:rPr lang="he-IL" sz="1100" dirty="0">
                <a:solidFill>
                  <a:srgbClr val="002060"/>
                </a:solidFill>
                <a:latin typeface="Segoe UI" panose="020B0502040204020203" pitchFamily="34" charset="0"/>
                <a:cs typeface="Segoe UI" panose="020B0502040204020203" pitchFamily="34" charset="0"/>
              </a:rPr>
              <a:t>– בית הלוחם חיפה</a:t>
            </a:r>
          </a:p>
          <a:p>
            <a:pPr marL="406400" lvl="1" indent="-228600" algn="just">
              <a:lnSpc>
                <a:spcPts val="1900"/>
              </a:lnSpc>
              <a:buFont typeface="+mj-lt"/>
              <a:buAutoNum type="arabicPeriod"/>
              <a:defRPr/>
            </a:pPr>
            <a:r>
              <a:rPr lang="he-IL" sz="1100" b="1" dirty="0">
                <a:solidFill>
                  <a:srgbClr val="002060"/>
                </a:solidFill>
                <a:latin typeface="Segoe UI" panose="020B0502040204020203" pitchFamily="34" charset="0"/>
                <a:cs typeface="Segoe UI" panose="020B0502040204020203" pitchFamily="34" charset="0"/>
              </a:rPr>
              <a:t>גנדי </a:t>
            </a:r>
            <a:r>
              <a:rPr lang="he-IL" sz="1100" b="1" dirty="0" err="1">
                <a:solidFill>
                  <a:srgbClr val="002060"/>
                </a:solidFill>
                <a:latin typeface="Segoe UI" panose="020B0502040204020203" pitchFamily="34" charset="0"/>
                <a:cs typeface="Segoe UI" panose="020B0502040204020203" pitchFamily="34" charset="0"/>
              </a:rPr>
              <a:t>גוכטמן</a:t>
            </a:r>
            <a:r>
              <a:rPr lang="he-IL" sz="1100" b="1" dirty="0">
                <a:solidFill>
                  <a:srgbClr val="002060"/>
                </a:solidFill>
                <a:latin typeface="Segoe UI" panose="020B0502040204020203" pitchFamily="34" charset="0"/>
                <a:cs typeface="Segoe UI" panose="020B0502040204020203" pitchFamily="34" charset="0"/>
              </a:rPr>
              <a:t> </a:t>
            </a:r>
            <a:r>
              <a:rPr lang="he-IL" sz="1100" dirty="0">
                <a:solidFill>
                  <a:srgbClr val="002060"/>
                </a:solidFill>
                <a:latin typeface="Segoe UI" panose="020B0502040204020203" pitchFamily="34" charset="0"/>
                <a:cs typeface="Segoe UI" panose="020B0502040204020203" pitchFamily="34" charset="0"/>
              </a:rPr>
              <a:t>–  בית הלוחם חיפה </a:t>
            </a:r>
          </a:p>
          <a:p>
            <a:pPr marL="406400" lvl="1" indent="-228600" algn="just">
              <a:lnSpc>
                <a:spcPts val="1900"/>
              </a:lnSpc>
              <a:buFont typeface="+mj-lt"/>
              <a:buAutoNum type="arabicPeriod"/>
              <a:defRPr/>
            </a:pPr>
            <a:r>
              <a:rPr lang="he-IL" sz="1100" b="1" dirty="0">
                <a:solidFill>
                  <a:srgbClr val="002060"/>
                </a:solidFill>
                <a:latin typeface="Segoe UI" panose="020B0502040204020203" pitchFamily="34" charset="0"/>
                <a:cs typeface="Segoe UI" panose="020B0502040204020203" pitchFamily="34" charset="0"/>
              </a:rPr>
              <a:t>צמח </a:t>
            </a:r>
            <a:r>
              <a:rPr lang="he-IL" sz="1100" b="1" dirty="0" err="1">
                <a:solidFill>
                  <a:srgbClr val="002060"/>
                </a:solidFill>
                <a:latin typeface="Segoe UI" panose="020B0502040204020203" pitchFamily="34" charset="0"/>
                <a:cs typeface="Segoe UI" panose="020B0502040204020203" pitchFamily="34" charset="0"/>
              </a:rPr>
              <a:t>בינימין</a:t>
            </a:r>
            <a:r>
              <a:rPr lang="he-IL" sz="1100" b="1" dirty="0">
                <a:solidFill>
                  <a:srgbClr val="002060"/>
                </a:solidFill>
                <a:latin typeface="Segoe UI" panose="020B0502040204020203" pitchFamily="34" charset="0"/>
                <a:cs typeface="Segoe UI" panose="020B0502040204020203" pitchFamily="34" charset="0"/>
              </a:rPr>
              <a:t> </a:t>
            </a:r>
            <a:r>
              <a:rPr lang="he-IL" sz="1100" dirty="0">
                <a:solidFill>
                  <a:srgbClr val="002060"/>
                </a:solidFill>
                <a:latin typeface="Segoe UI" panose="020B0502040204020203" pitchFamily="34" charset="0"/>
                <a:cs typeface="Segoe UI" panose="020B0502040204020203" pitchFamily="34" charset="0"/>
              </a:rPr>
              <a:t>– בית הלוחם תל אביב</a:t>
            </a:r>
          </a:p>
          <a:p>
            <a:pPr marL="406400" lvl="1" indent="-228600" algn="just">
              <a:lnSpc>
                <a:spcPts val="1900"/>
              </a:lnSpc>
              <a:buFont typeface="+mj-lt"/>
              <a:buAutoNum type="arabicPeriod"/>
              <a:defRPr/>
            </a:pPr>
            <a:endParaRPr lang="he-IL" sz="1100" dirty="0">
              <a:solidFill>
                <a:srgbClr val="002060"/>
              </a:solidFill>
              <a:latin typeface="Segoe UI" panose="020B0502040204020203" pitchFamily="34" charset="0"/>
              <a:cs typeface="Segoe UI" panose="020B0502040204020203" pitchFamily="34" charset="0"/>
            </a:endParaRPr>
          </a:p>
          <a:p>
            <a:pPr marL="171450" lvl="0" indent="-171450" algn="just">
              <a:lnSpc>
                <a:spcPts val="1900"/>
              </a:lnSpc>
              <a:buFont typeface="Wingdings" panose="05000000000000000000" pitchFamily="2" charset="2"/>
              <a:buChar char="§"/>
              <a:defRPr/>
            </a:pPr>
            <a:r>
              <a:rPr lang="he-IL" sz="1100" dirty="0">
                <a:solidFill>
                  <a:srgbClr val="002060"/>
                </a:solidFill>
                <a:latin typeface="Segoe UI" panose="020B0502040204020203" pitchFamily="34" charset="0"/>
                <a:cs typeface="Segoe UI" panose="020B0502040204020203" pitchFamily="34" charset="0"/>
              </a:rPr>
              <a:t>בראוו (60 חיצים)</a:t>
            </a:r>
          </a:p>
          <a:p>
            <a:pPr marL="406400" lvl="1" indent="-228600" algn="just">
              <a:lnSpc>
                <a:spcPts val="1900"/>
              </a:lnSpc>
              <a:buFont typeface="+mj-lt"/>
              <a:buAutoNum type="arabicPeriod"/>
              <a:defRPr/>
            </a:pPr>
            <a:r>
              <a:rPr lang="he-IL" sz="1100" b="1" dirty="0">
                <a:solidFill>
                  <a:srgbClr val="002060"/>
                </a:solidFill>
                <a:latin typeface="Segoe UI" panose="020B0502040204020203" pitchFamily="34" charset="0"/>
                <a:cs typeface="Segoe UI" panose="020B0502040204020203" pitchFamily="34" charset="0"/>
              </a:rPr>
              <a:t>גיא </a:t>
            </a:r>
            <a:r>
              <a:rPr lang="he-IL" sz="1100" b="1" dirty="0" err="1">
                <a:solidFill>
                  <a:srgbClr val="002060"/>
                </a:solidFill>
                <a:latin typeface="Segoe UI" panose="020B0502040204020203" pitchFamily="34" charset="0"/>
                <a:cs typeface="Segoe UI" panose="020B0502040204020203" pitchFamily="34" charset="0"/>
              </a:rPr>
              <a:t>יוחננוב</a:t>
            </a:r>
            <a:r>
              <a:rPr lang="he-IL" sz="1100" b="1" dirty="0">
                <a:solidFill>
                  <a:srgbClr val="002060"/>
                </a:solidFill>
                <a:latin typeface="Segoe UI" panose="020B0502040204020203" pitchFamily="34" charset="0"/>
                <a:cs typeface="Segoe UI" panose="020B0502040204020203" pitchFamily="34" charset="0"/>
              </a:rPr>
              <a:t> </a:t>
            </a:r>
            <a:r>
              <a:rPr lang="he-IL" sz="1100" dirty="0">
                <a:solidFill>
                  <a:srgbClr val="002060"/>
                </a:solidFill>
                <a:latin typeface="Segoe UI" panose="020B0502040204020203" pitchFamily="34" charset="0"/>
                <a:cs typeface="Segoe UI" panose="020B0502040204020203" pitchFamily="34" charset="0"/>
              </a:rPr>
              <a:t>– ספיבק </a:t>
            </a:r>
          </a:p>
          <a:p>
            <a:pPr marL="171450" lvl="0" indent="-171450" algn="just">
              <a:lnSpc>
                <a:spcPts val="1900"/>
              </a:lnSpc>
              <a:buFont typeface="Wingdings" panose="05000000000000000000" pitchFamily="2" charset="2"/>
              <a:buChar char="§"/>
              <a:defRPr/>
            </a:pPr>
            <a:r>
              <a:rPr lang="he-IL" sz="1100" dirty="0">
                <a:solidFill>
                  <a:srgbClr val="002060"/>
                </a:solidFill>
                <a:latin typeface="Segoe UI" panose="020B0502040204020203" pitchFamily="34" charset="0"/>
                <a:cs typeface="Segoe UI" panose="020B0502040204020203" pitchFamily="34" charset="0"/>
              </a:rPr>
              <a:t>בראוו לא מסווגים (60 חיצים)</a:t>
            </a:r>
          </a:p>
          <a:p>
            <a:pPr marL="406400" lvl="1" indent="-228600" algn="just">
              <a:lnSpc>
                <a:spcPts val="1900"/>
              </a:lnSpc>
              <a:buFont typeface="+mj-lt"/>
              <a:buAutoNum type="arabicPeriod"/>
              <a:defRPr/>
            </a:pPr>
            <a:r>
              <a:rPr lang="he-IL" sz="1100" b="1" dirty="0" err="1">
                <a:solidFill>
                  <a:srgbClr val="002060"/>
                </a:solidFill>
                <a:latin typeface="Segoe UI" panose="020B0502040204020203" pitchFamily="34" charset="0"/>
                <a:cs typeface="Segoe UI" panose="020B0502040204020203" pitchFamily="34" charset="0"/>
              </a:rPr>
              <a:t>ג'האד</a:t>
            </a:r>
            <a:r>
              <a:rPr lang="he-IL" sz="1100" b="1" dirty="0">
                <a:solidFill>
                  <a:srgbClr val="002060"/>
                </a:solidFill>
                <a:latin typeface="Segoe UI" panose="020B0502040204020203" pitchFamily="34" charset="0"/>
                <a:cs typeface="Segoe UI" panose="020B0502040204020203" pitchFamily="34" charset="0"/>
              </a:rPr>
              <a:t> </a:t>
            </a:r>
            <a:r>
              <a:rPr lang="he-IL" sz="1100" b="1" dirty="0" err="1">
                <a:solidFill>
                  <a:srgbClr val="002060"/>
                </a:solidFill>
                <a:latin typeface="Segoe UI" panose="020B0502040204020203" pitchFamily="34" charset="0"/>
                <a:cs typeface="Segoe UI" panose="020B0502040204020203" pitchFamily="34" charset="0"/>
              </a:rPr>
              <a:t>אייט</a:t>
            </a:r>
            <a:r>
              <a:rPr lang="he-IL" sz="1100" b="1" dirty="0">
                <a:solidFill>
                  <a:srgbClr val="002060"/>
                </a:solidFill>
                <a:latin typeface="Segoe UI" panose="020B0502040204020203" pitchFamily="34" charset="0"/>
                <a:cs typeface="Segoe UI" panose="020B0502040204020203" pitchFamily="34" charset="0"/>
              </a:rPr>
              <a:t> </a:t>
            </a:r>
            <a:r>
              <a:rPr lang="he-IL" sz="1100" dirty="0">
                <a:solidFill>
                  <a:srgbClr val="002060"/>
                </a:solidFill>
                <a:latin typeface="Segoe UI" panose="020B0502040204020203" pitchFamily="34" charset="0"/>
                <a:cs typeface="Segoe UI" panose="020B0502040204020203" pitchFamily="34" charset="0"/>
              </a:rPr>
              <a:t>– איל"ן טמרה</a:t>
            </a:r>
          </a:p>
          <a:p>
            <a:pPr marL="406400" lvl="1" indent="-228600" algn="just">
              <a:lnSpc>
                <a:spcPts val="1900"/>
              </a:lnSpc>
              <a:buFont typeface="+mj-lt"/>
              <a:buAutoNum type="arabicPeriod"/>
              <a:defRPr/>
            </a:pPr>
            <a:r>
              <a:rPr lang="he-IL" sz="1100" b="1" dirty="0">
                <a:solidFill>
                  <a:srgbClr val="002060"/>
                </a:solidFill>
                <a:latin typeface="Segoe UI" panose="020B0502040204020203" pitchFamily="34" charset="0"/>
                <a:cs typeface="Segoe UI" panose="020B0502040204020203" pitchFamily="34" charset="0"/>
              </a:rPr>
              <a:t>כפיר </a:t>
            </a:r>
            <a:r>
              <a:rPr lang="he-IL" sz="1100" b="1" dirty="0" err="1">
                <a:solidFill>
                  <a:srgbClr val="002060"/>
                </a:solidFill>
                <a:latin typeface="Segoe UI" panose="020B0502040204020203" pitchFamily="34" charset="0"/>
                <a:cs typeface="Segoe UI" panose="020B0502040204020203" pitchFamily="34" charset="0"/>
              </a:rPr>
              <a:t>פנרי</a:t>
            </a:r>
            <a:r>
              <a:rPr lang="he-IL" sz="1100" b="1" dirty="0">
                <a:solidFill>
                  <a:srgbClr val="002060"/>
                </a:solidFill>
                <a:latin typeface="Segoe UI" panose="020B0502040204020203" pitchFamily="34" charset="0"/>
                <a:cs typeface="Segoe UI" panose="020B0502040204020203" pitchFamily="34" charset="0"/>
              </a:rPr>
              <a:t> </a:t>
            </a:r>
            <a:r>
              <a:rPr lang="he-IL" sz="1100" dirty="0">
                <a:solidFill>
                  <a:srgbClr val="002060"/>
                </a:solidFill>
                <a:latin typeface="Segoe UI" panose="020B0502040204020203" pitchFamily="34" charset="0"/>
                <a:cs typeface="Segoe UI" panose="020B0502040204020203" pitchFamily="34" charset="0"/>
              </a:rPr>
              <a:t>– ספיבק איל"ן רמת גן </a:t>
            </a:r>
          </a:p>
          <a:p>
            <a:pPr marL="406400" lvl="1" indent="-228600" algn="just">
              <a:lnSpc>
                <a:spcPts val="1900"/>
              </a:lnSpc>
              <a:buFont typeface="+mj-lt"/>
              <a:buAutoNum type="arabicPeriod"/>
              <a:defRPr/>
            </a:pPr>
            <a:r>
              <a:rPr lang="he-IL" sz="1100" b="1" dirty="0">
                <a:solidFill>
                  <a:srgbClr val="002060"/>
                </a:solidFill>
                <a:latin typeface="Segoe UI" panose="020B0502040204020203" pitchFamily="34" charset="0"/>
                <a:cs typeface="Segoe UI" panose="020B0502040204020203" pitchFamily="34" charset="0"/>
              </a:rPr>
              <a:t>רוני </a:t>
            </a:r>
            <a:r>
              <a:rPr lang="he-IL" sz="1100" b="1" dirty="0" err="1">
                <a:solidFill>
                  <a:srgbClr val="002060"/>
                </a:solidFill>
                <a:latin typeface="Segoe UI" panose="020B0502040204020203" pitchFamily="34" charset="0"/>
                <a:cs typeface="Segoe UI" panose="020B0502040204020203" pitchFamily="34" charset="0"/>
              </a:rPr>
              <a:t>פנרי</a:t>
            </a:r>
            <a:r>
              <a:rPr lang="he-IL" sz="1100" b="1" dirty="0">
                <a:solidFill>
                  <a:srgbClr val="002060"/>
                </a:solidFill>
                <a:latin typeface="Segoe UI" panose="020B0502040204020203" pitchFamily="34" charset="0"/>
                <a:cs typeface="Segoe UI" panose="020B0502040204020203" pitchFamily="34" charset="0"/>
              </a:rPr>
              <a:t> </a:t>
            </a:r>
            <a:r>
              <a:rPr lang="he-IL" sz="1100" dirty="0">
                <a:solidFill>
                  <a:srgbClr val="002060"/>
                </a:solidFill>
                <a:latin typeface="Segoe UI" panose="020B0502040204020203" pitchFamily="34" charset="0"/>
                <a:cs typeface="Segoe UI" panose="020B0502040204020203" pitchFamily="34" charset="0"/>
              </a:rPr>
              <a:t>– ספיבק איל"ן רמת גן</a:t>
            </a:r>
          </a:p>
          <a:p>
            <a:pPr marL="406400" lvl="1" indent="-228600" algn="just">
              <a:lnSpc>
                <a:spcPts val="1900"/>
              </a:lnSpc>
              <a:buFont typeface="+mj-lt"/>
              <a:buAutoNum type="arabicPeriod"/>
              <a:defRPr/>
            </a:pPr>
            <a:endParaRPr lang="he-IL" sz="1100" dirty="0">
              <a:solidFill>
                <a:srgbClr val="002060"/>
              </a:solidFill>
              <a:latin typeface="Segoe UI" panose="020B0502040204020203" pitchFamily="34" charset="0"/>
              <a:cs typeface="Segoe UI" panose="020B0502040204020203" pitchFamily="34" charset="0"/>
            </a:endParaRPr>
          </a:p>
          <a:p>
            <a:pPr indent="-279400" algn="just">
              <a:lnSpc>
                <a:spcPts val="1900"/>
              </a:lnSpc>
              <a:buFont typeface="Wingdings" panose="05000000000000000000" pitchFamily="2" charset="2"/>
              <a:buChar char="§"/>
              <a:defRPr/>
            </a:pPr>
            <a:r>
              <a:rPr lang="he-IL" sz="1100" dirty="0">
                <a:solidFill>
                  <a:srgbClr val="002060"/>
                </a:solidFill>
                <a:latin typeface="Segoe UI" panose="020B0502040204020203" pitchFamily="34" charset="0"/>
                <a:cs typeface="Segoe UI" panose="020B0502040204020203" pitchFamily="34" charset="0"/>
              </a:rPr>
              <a:t>מגבלת ראייה</a:t>
            </a:r>
          </a:p>
          <a:p>
            <a:pPr lvl="1" indent="-279400" algn="just">
              <a:lnSpc>
                <a:spcPts val="1900"/>
              </a:lnSpc>
              <a:buFont typeface="+mj-lt"/>
              <a:buAutoNum type="arabicPeriod"/>
              <a:defRPr/>
            </a:pPr>
            <a:r>
              <a:rPr lang="he-IL" sz="1100" b="1" dirty="0">
                <a:solidFill>
                  <a:srgbClr val="002060"/>
                </a:solidFill>
                <a:latin typeface="Segoe UI" panose="020B0502040204020203" pitchFamily="34" charset="0"/>
                <a:cs typeface="Segoe UI" panose="020B0502040204020203" pitchFamily="34" charset="0"/>
              </a:rPr>
              <a:t>רבקה </a:t>
            </a:r>
            <a:r>
              <a:rPr lang="he-IL" sz="1100" b="1" dirty="0" err="1">
                <a:solidFill>
                  <a:srgbClr val="002060"/>
                </a:solidFill>
                <a:latin typeface="Segoe UI" panose="020B0502040204020203" pitchFamily="34" charset="0"/>
                <a:cs typeface="Segoe UI" panose="020B0502040204020203" pitchFamily="34" charset="0"/>
              </a:rPr>
              <a:t>פרטש</a:t>
            </a:r>
            <a:r>
              <a:rPr lang="he-IL" sz="1100" b="1" dirty="0">
                <a:solidFill>
                  <a:srgbClr val="002060"/>
                </a:solidFill>
                <a:latin typeface="Segoe UI" panose="020B0502040204020203" pitchFamily="34" charset="0"/>
                <a:cs typeface="Segoe UI" panose="020B0502040204020203" pitchFamily="34" charset="0"/>
              </a:rPr>
              <a:t> </a:t>
            </a:r>
            <a:r>
              <a:rPr lang="he-IL" sz="1100" dirty="0">
                <a:solidFill>
                  <a:srgbClr val="002060"/>
                </a:solidFill>
                <a:latin typeface="Segoe UI" panose="020B0502040204020203" pitchFamily="34" charset="0"/>
                <a:cs typeface="Segoe UI" panose="020B0502040204020203" pitchFamily="34" charset="0"/>
              </a:rPr>
              <a:t>– ספיבק איל"ן רמת גן</a:t>
            </a:r>
          </a:p>
        </p:txBody>
      </p:sp>
      <p:sp>
        <p:nvSpPr>
          <p:cNvPr id="8" name="מלבן 7">
            <a:extLst>
              <a:ext uri="{FF2B5EF4-FFF2-40B4-BE49-F238E27FC236}">
                <a16:creationId xmlns:a16="http://schemas.microsoft.com/office/drawing/2014/main" id="{1A7EA045-2E01-E1E2-3558-761AECA799E9}"/>
              </a:ext>
            </a:extLst>
          </p:cNvPr>
          <p:cNvSpPr/>
          <p:nvPr/>
        </p:nvSpPr>
        <p:spPr>
          <a:xfrm>
            <a:off x="14991" y="130629"/>
            <a:ext cx="1349352" cy="5774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18" name="תמונה 17">
            <a:extLst>
              <a:ext uri="{FF2B5EF4-FFF2-40B4-BE49-F238E27FC236}">
                <a16:creationId xmlns:a16="http://schemas.microsoft.com/office/drawing/2014/main" id="{DE3D401C-2BB4-34C4-C9C7-1D8DE45CE02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228" y="351686"/>
            <a:ext cx="1312133" cy="335713"/>
          </a:xfrm>
          <a:prstGeom prst="rect">
            <a:avLst/>
          </a:prstGeom>
        </p:spPr>
      </p:pic>
      <p:sp>
        <p:nvSpPr>
          <p:cNvPr id="10" name="מלבן 9">
            <a:extLst>
              <a:ext uri="{FF2B5EF4-FFF2-40B4-BE49-F238E27FC236}">
                <a16:creationId xmlns:a16="http://schemas.microsoft.com/office/drawing/2014/main" id="{A0788E0A-1AB3-D455-ED26-A7A6E7107203}"/>
              </a:ext>
            </a:extLst>
          </p:cNvPr>
          <p:cNvSpPr/>
          <p:nvPr/>
        </p:nvSpPr>
        <p:spPr>
          <a:xfrm>
            <a:off x="219188" y="182880"/>
            <a:ext cx="1163313" cy="5736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7" name="תמונה 16" descr="תמונה שמכילה טקסט, גופן, גרפיקה, לוגו&#10;&#10;תוכן שנוצר על-ידי בינה מלאכותית עשוי להיות שגוי.">
            <a:extLst>
              <a:ext uri="{FF2B5EF4-FFF2-40B4-BE49-F238E27FC236}">
                <a16:creationId xmlns:a16="http://schemas.microsoft.com/office/drawing/2014/main" id="{7C3FB49E-4A35-7DC2-1DF7-0E81676060CD}"/>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92600" y="409695"/>
            <a:ext cx="1277469" cy="239188"/>
          </a:xfrm>
          <a:prstGeom prst="rect">
            <a:avLst/>
          </a:prstGeom>
        </p:spPr>
      </p:pic>
      <p:sp>
        <p:nvSpPr>
          <p:cNvPr id="25" name="תיבת טקסט 24">
            <a:extLst>
              <a:ext uri="{FF2B5EF4-FFF2-40B4-BE49-F238E27FC236}">
                <a16:creationId xmlns:a16="http://schemas.microsoft.com/office/drawing/2014/main" id="{3B79A938-251C-DD7F-E0F0-F202F3E67F81}"/>
              </a:ext>
            </a:extLst>
          </p:cNvPr>
          <p:cNvSpPr txBox="1"/>
          <p:nvPr/>
        </p:nvSpPr>
        <p:spPr>
          <a:xfrm>
            <a:off x="24820" y="6256190"/>
            <a:ext cx="3376571" cy="1451551"/>
          </a:xfrm>
          <a:prstGeom prst="rect">
            <a:avLst/>
          </a:prstGeom>
          <a:noFill/>
        </p:spPr>
        <p:txBody>
          <a:bodyPr wrap="square">
            <a:spAutoFit/>
          </a:bodyPr>
          <a:lstStyle/>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החודש התקיימה באיגוד הקשתות, השתלמות פראלימפית עם המאמנים והמדריכים המובילים את הפעילות הפראלימפית בבתי הלוחם, במועדוני איל״ן ובשילוב במועדונים ברחבי הארץ.</a:t>
            </a:r>
          </a:p>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את ההשתלמות הוביל </a:t>
            </a:r>
            <a:r>
              <a:rPr kumimoji="0" lang="he-IL" sz="1100"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הפרויקטור</a:t>
            </a: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הפראלימפי </a:t>
            </a: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יהונתן מלמד</a:t>
            </a: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התמונה מעמוד הפייסבוק של איגוד הקשתות.</a:t>
            </a:r>
          </a:p>
        </p:txBody>
      </p:sp>
      <p:sp>
        <p:nvSpPr>
          <p:cNvPr id="19" name="תיבת טקסט 18">
            <a:extLst>
              <a:ext uri="{FF2B5EF4-FFF2-40B4-BE49-F238E27FC236}">
                <a16:creationId xmlns:a16="http://schemas.microsoft.com/office/drawing/2014/main" id="{798FAF10-B0DE-5EFA-231F-EBA2D0E4AF3A}"/>
              </a:ext>
            </a:extLst>
          </p:cNvPr>
          <p:cNvSpPr txBox="1"/>
          <p:nvPr/>
        </p:nvSpPr>
        <p:spPr>
          <a:xfrm>
            <a:off x="-29748" y="2149688"/>
            <a:ext cx="3500438" cy="307777"/>
          </a:xfrm>
          <a:prstGeom prst="rect">
            <a:avLst/>
          </a:prstGeom>
          <a:solidFill>
            <a:srgbClr val="00B0F0">
              <a:alpha val="58000"/>
            </a:srgbClr>
          </a:solidFill>
        </p:spPr>
        <p:txBody>
          <a:bodyPr wrap="square" lIns="0" rIns="0"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קרן עזריאלי </a:t>
            </a:r>
            <a:r>
              <a:rPr kumimoji="0" lang="he-IL"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שותפים לקידום הספורט הפראלימפי</a:t>
            </a:r>
            <a:endParaRPr kumimoji="0" lang="en-IL"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6" name="תמונה 5" descr="תמונה שמכילה גופן, טקסט, גרפיקה, לוגו&#10;&#10;תוכן שנוצר על-ידי בינה מלאכותית עשוי להיות שגוי.">
            <a:extLst>
              <a:ext uri="{FF2B5EF4-FFF2-40B4-BE49-F238E27FC236}">
                <a16:creationId xmlns:a16="http://schemas.microsoft.com/office/drawing/2014/main" id="{02987F2A-9ABF-60E0-CEE3-A36051628E8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0157" y="1341139"/>
            <a:ext cx="2354460" cy="779724"/>
          </a:xfrm>
          <a:prstGeom prst="rect">
            <a:avLst/>
          </a:prstGeom>
        </p:spPr>
      </p:pic>
      <p:pic>
        <p:nvPicPr>
          <p:cNvPr id="2050" name="Picture 2" descr="קבוצת אנשים בתמונה קבוצתית‏‏">
            <a:extLst>
              <a:ext uri="{FF2B5EF4-FFF2-40B4-BE49-F238E27FC236}">
                <a16:creationId xmlns:a16="http://schemas.microsoft.com/office/drawing/2014/main" id="{19789E93-999C-2B2C-8783-FB3A3AF7BC90}"/>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a:fillRect/>
          </a:stretch>
        </p:blipFill>
        <p:spPr bwMode="auto">
          <a:xfrm>
            <a:off x="132986" y="7795755"/>
            <a:ext cx="3247887" cy="1661258"/>
          </a:xfrm>
          <a:prstGeom prst="rect">
            <a:avLst/>
          </a:prstGeom>
          <a:noFill/>
          <a:extLst>
            <a:ext uri="{909E8E84-426E-40DD-AFC4-6F175D3DCCD1}">
              <a14:hiddenFill xmlns:a14="http://schemas.microsoft.com/office/drawing/2010/main">
                <a:solidFill>
                  <a:srgbClr val="FFFFFF"/>
                </a:solidFill>
              </a14:hiddenFill>
            </a:ext>
          </a:extLst>
        </p:spPr>
      </p:pic>
      <p:pic>
        <p:nvPicPr>
          <p:cNvPr id="23" name="תמונה 22" descr="3 אנשים על רקע פודיום. 2 על כיסא גלגלים ואחד עם קביים">
            <a:extLst>
              <a:ext uri="{FF2B5EF4-FFF2-40B4-BE49-F238E27FC236}">
                <a16:creationId xmlns:a16="http://schemas.microsoft.com/office/drawing/2014/main" id="{80D05BFF-1E24-4656-25AD-6F60F317EDCB}"/>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17040" y="2565211"/>
            <a:ext cx="3475021" cy="1867015"/>
          </a:xfrm>
          <a:prstGeom prst="rect">
            <a:avLst/>
          </a:prstGeom>
        </p:spPr>
      </p:pic>
      <p:pic>
        <p:nvPicPr>
          <p:cNvPr id="26" name="תמונה 25" descr="שורת יורים בחץ וקשת חלקם על כיסא גלגלים">
            <a:extLst>
              <a:ext uri="{FF2B5EF4-FFF2-40B4-BE49-F238E27FC236}">
                <a16:creationId xmlns:a16="http://schemas.microsoft.com/office/drawing/2014/main" id="{471F4C13-54FE-2BC1-FB03-6845263D36A0}"/>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17040" y="4281429"/>
            <a:ext cx="3459780" cy="2027461"/>
          </a:xfrm>
          <a:prstGeom prst="rect">
            <a:avLst/>
          </a:prstGeom>
        </p:spPr>
      </p:pic>
    </p:spTree>
    <p:extLst>
      <p:ext uri="{BB962C8B-B14F-4D97-AF65-F5344CB8AC3E}">
        <p14:creationId xmlns:p14="http://schemas.microsoft.com/office/powerpoint/2010/main" val="21374802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71A1A-7B4C-ED0C-CD7A-6ED02BE12F96}"/>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8AF78DFA-DDE1-EA57-4AB5-0E13C4B6DA64}"/>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6858000" cy="1470012"/>
          </a:xfrm>
          <a:prstGeom prst="rect">
            <a:avLst/>
          </a:prstGeom>
        </p:spPr>
      </p:pic>
      <p:sp>
        <p:nvSpPr>
          <p:cNvPr id="5" name="TextBox 4">
            <a:extLst>
              <a:ext uri="{FF2B5EF4-FFF2-40B4-BE49-F238E27FC236}">
                <a16:creationId xmlns:a16="http://schemas.microsoft.com/office/drawing/2014/main" id="{3D675F33-CDCB-2484-60C9-2347E9AA3B3D}"/>
              </a:ext>
            </a:extLst>
          </p:cNvPr>
          <p:cNvSpPr txBox="1"/>
          <p:nvPr/>
        </p:nvSpPr>
        <p:spPr>
          <a:xfrm>
            <a:off x="2580724" y="371959"/>
            <a:ext cx="4230705" cy="523220"/>
          </a:xfrm>
          <a:prstGeom prst="rect">
            <a:avLst/>
          </a:prstGeom>
          <a:noFill/>
        </p:spPr>
        <p:txBody>
          <a:bodyPr wrap="square" rtlCol="1">
            <a:spAutoFit/>
          </a:bodyPr>
          <a:lstStyle/>
          <a:p>
            <a:r>
              <a:rPr lang="he-IL" sz="2800" b="1" dirty="0">
                <a:solidFill>
                  <a:schemeClr val="bg1"/>
                </a:solidFill>
                <a:latin typeface="Segoe UI Semilight" panose="020B0402040204020203" pitchFamily="34" charset="0"/>
                <a:cs typeface="Segoe UI Semilight" panose="020B0402040204020203" pitchFamily="34" charset="0"/>
              </a:rPr>
              <a:t>29 חם מהשטח</a:t>
            </a:r>
          </a:p>
        </p:txBody>
      </p:sp>
      <p:sp>
        <p:nvSpPr>
          <p:cNvPr id="7" name="TextBox 15">
            <a:extLst>
              <a:ext uri="{FF2B5EF4-FFF2-40B4-BE49-F238E27FC236}">
                <a16:creationId xmlns:a16="http://schemas.microsoft.com/office/drawing/2014/main" id="{FE0B08EC-7231-622E-C91B-02866E2EE8F1}"/>
              </a:ext>
            </a:extLst>
          </p:cNvPr>
          <p:cNvSpPr txBox="1"/>
          <p:nvPr/>
        </p:nvSpPr>
        <p:spPr>
          <a:xfrm>
            <a:off x="3394658" y="996356"/>
            <a:ext cx="3475571" cy="338554"/>
          </a:xfrm>
          <a:prstGeom prst="rect">
            <a:avLst/>
          </a:prstGeom>
          <a:noFill/>
        </p:spPr>
        <p:txBody>
          <a:bodyPr wrap="square" rtlCol="1">
            <a:spAutoFit/>
          </a:bodyPr>
          <a:lstStyle/>
          <a:p>
            <a:r>
              <a:rPr lang="he-IL" sz="1600" b="1" spc="3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 </a:t>
            </a:r>
          </a:p>
        </p:txBody>
      </p:sp>
      <p:sp>
        <p:nvSpPr>
          <p:cNvPr id="6" name="כותרת 5">
            <a:extLst>
              <a:ext uri="{FF2B5EF4-FFF2-40B4-BE49-F238E27FC236}">
                <a16:creationId xmlns:a16="http://schemas.microsoft.com/office/drawing/2014/main" id="{3AADEDC0-E8E9-3995-DE0C-26F70B88F350}"/>
              </a:ext>
            </a:extLst>
          </p:cNvPr>
          <p:cNvSpPr>
            <a:spLocks noGrp="1"/>
          </p:cNvSpPr>
          <p:nvPr>
            <p:ph type="title"/>
          </p:nvPr>
        </p:nvSpPr>
        <p:spPr>
          <a:xfrm>
            <a:off x="471488" y="-1914702"/>
            <a:ext cx="5915025" cy="1914702"/>
          </a:xfrm>
        </p:spPr>
        <p:txBody>
          <a:bodyPr vert="horz" lIns="91440" tIns="45720" rIns="91440" bIns="45720" rtlCol="0" anchor="b">
            <a:normAutofit/>
          </a:bodyPr>
          <a:lstStyle/>
          <a:p>
            <a:r>
              <a:rPr lang="he-IL" dirty="0"/>
              <a:t>חם מהשטח</a:t>
            </a:r>
          </a:p>
        </p:txBody>
      </p:sp>
      <p:sp>
        <p:nvSpPr>
          <p:cNvPr id="2" name="מלבן 1">
            <a:extLst>
              <a:ext uri="{FF2B5EF4-FFF2-40B4-BE49-F238E27FC236}">
                <a16:creationId xmlns:a16="http://schemas.microsoft.com/office/drawing/2014/main" id="{6FE4E507-1513-750E-70AB-77B84E0EA719}"/>
              </a:ext>
            </a:extLst>
          </p:cNvPr>
          <p:cNvSpPr/>
          <p:nvPr/>
        </p:nvSpPr>
        <p:spPr>
          <a:xfrm>
            <a:off x="219188" y="182880"/>
            <a:ext cx="1163313" cy="5736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7" name="תמונה 16" descr="תמונה שמכילה טקסט, גופן, גרפיקה, לוגו&#10;&#10;תוכן שנוצר על-ידי בינה מלאכותית עשוי להיות שגוי.">
            <a:extLst>
              <a:ext uri="{FF2B5EF4-FFF2-40B4-BE49-F238E27FC236}">
                <a16:creationId xmlns:a16="http://schemas.microsoft.com/office/drawing/2014/main" id="{864A50F6-AA07-D02A-DBF9-A74D88DE08F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2600" y="409695"/>
            <a:ext cx="1277469" cy="239188"/>
          </a:xfrm>
          <a:prstGeom prst="rect">
            <a:avLst/>
          </a:prstGeom>
        </p:spPr>
      </p:pic>
      <p:sp>
        <p:nvSpPr>
          <p:cNvPr id="18" name="תיבת טקסט 17">
            <a:extLst>
              <a:ext uri="{FF2B5EF4-FFF2-40B4-BE49-F238E27FC236}">
                <a16:creationId xmlns:a16="http://schemas.microsoft.com/office/drawing/2014/main" id="{E6FA130E-C0C1-D698-AE64-DAB735FE3D7E}"/>
              </a:ext>
            </a:extLst>
          </p:cNvPr>
          <p:cNvSpPr txBox="1"/>
          <p:nvPr/>
        </p:nvSpPr>
        <p:spPr>
          <a:xfrm>
            <a:off x="3498857" y="1436087"/>
            <a:ext cx="3339874" cy="8405378"/>
          </a:xfrm>
          <a:prstGeom prst="rect">
            <a:avLst/>
          </a:prstGeom>
          <a:noFill/>
        </p:spPr>
        <p:txBody>
          <a:bodyPr wrap="square">
            <a:spAutoFit/>
          </a:bodyPr>
          <a:lstStyle/>
          <a:p>
            <a:pPr marR="0" lvl="0" algn="just" defTabSz="914400" rtl="1" eaLnBrk="1" fontAlgn="auto" latinLnBrk="0" hangingPunct="1">
              <a:lnSpc>
                <a:spcPts val="1700"/>
              </a:lnSpc>
              <a:spcBef>
                <a:spcPts val="0"/>
              </a:spcBef>
              <a:spcAft>
                <a:spcPts val="800"/>
              </a:spcAft>
              <a:buClrTx/>
              <a:buSzTx/>
              <a:tabLst/>
              <a:defRPr/>
            </a:pP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אתיקה בספורט הפראלימפי: מה חשוב שהמאמנים ואנשי המעטפת יידעו?</a:t>
            </a:r>
          </a:p>
          <a:p>
            <a:pPr marR="0" lvl="0" algn="just" defTabSz="914400" rtl="1" eaLnBrk="1" fontAlgn="auto" latinLnBrk="0" hangingPunct="1">
              <a:lnSpc>
                <a:spcPts val="1700"/>
              </a:lnSpc>
              <a:spcBef>
                <a:spcPts val="0"/>
              </a:spcBef>
              <a:spcAft>
                <a:spcPts val="800"/>
              </a:spcAft>
              <a:buClrTx/>
              <a:buSzTx/>
              <a:tabLst/>
              <a:defRPr/>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בעקבות כנס המוגנות והאתיקה שהתקיים החודש, נייחד את המדור לנושא האתיקה שהוא נושא חשוב ביותר.</a:t>
            </a:r>
          </a:p>
          <a:p>
            <a:pPr marR="0" lvl="0" algn="just" defTabSz="914400" rtl="1" eaLnBrk="1" fontAlgn="auto" latinLnBrk="0" hangingPunct="1">
              <a:lnSpc>
                <a:spcPts val="1700"/>
              </a:lnSpc>
              <a:spcBef>
                <a:spcPts val="0"/>
              </a:spcBef>
              <a:spcAft>
                <a:spcPts val="800"/>
              </a:spcAft>
              <a:buClrTx/>
              <a:buSzTx/>
              <a:tabLst/>
              <a:defRPr/>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הספורט הפראלימפי פועל בשדה ייחודי ומורכב שבו נפגשים הישגיות, שיקום, טכנולוגיה ורפואה. מורכבות זו מייצרת דילמות אתיות שאינן קיימות תמיד בספורט האולימפי, ומציבה בפני המאמנים ואנשי המעטפת אחריות מקצועית ומוסרית מורכבת.</a:t>
            </a:r>
          </a:p>
          <a:p>
            <a:pPr marR="0" lvl="0" algn="just" defTabSz="914400" rtl="1" eaLnBrk="1" fontAlgn="auto" latinLnBrk="0" hangingPunct="1">
              <a:lnSpc>
                <a:spcPts val="1700"/>
              </a:lnSpc>
              <a:spcBef>
                <a:spcPts val="0"/>
              </a:spcBef>
              <a:spcAft>
                <a:spcPts val="800"/>
              </a:spcAft>
              <a:buClrTx/>
              <a:buSzTx/>
              <a:tabLst/>
              <a:defRPr/>
            </a:pP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סיווג והוגנות תחרותית</a:t>
            </a:r>
          </a:p>
          <a:p>
            <a:pPr marR="0" lvl="0" algn="just" defTabSz="914400" rtl="1" eaLnBrk="1" fontAlgn="auto" latinLnBrk="0" hangingPunct="1">
              <a:lnSpc>
                <a:spcPts val="1700"/>
              </a:lnSpc>
              <a:spcBef>
                <a:spcPts val="0"/>
              </a:spcBef>
              <a:spcAft>
                <a:spcPts val="800"/>
              </a:spcAft>
              <a:buClrTx/>
              <a:buSzTx/>
              <a:tabLst/>
              <a:defRPr/>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אי אפשר לדבר על הוגנות ואתיקה מבלי לגעת בתחום הסיווג. מערכת הסיווג היא אבן היסוד של ההוגנות בספורט הפראלימפי. כאשר ספורטאים, מאמנים או צוותים מערערים על הסיווג או מנסים “לעבוד על המערכת”, נפגעים האמון, תחושת הצדק והלגיטימיות של התחרות. תפקיד המעטפת הוא לחזק תרבות של כבוד לתהליך הסיווג, גם כאשר הוא מורכב או מתסכל.</a:t>
            </a:r>
          </a:p>
          <a:p>
            <a:pPr marR="0" lvl="0" algn="just" defTabSz="914400" rtl="1" eaLnBrk="1" fontAlgn="auto" latinLnBrk="0" hangingPunct="1">
              <a:lnSpc>
                <a:spcPts val="1700"/>
              </a:lnSpc>
              <a:spcBef>
                <a:spcPts val="0"/>
              </a:spcBef>
              <a:spcAft>
                <a:spcPts val="800"/>
              </a:spcAft>
              <a:buClrTx/>
              <a:buSzTx/>
              <a:tabLst/>
              <a:defRPr/>
            </a:pP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גבולות הטכנולוגיה</a:t>
            </a:r>
          </a:p>
          <a:p>
            <a:pPr marR="0" lvl="0" algn="just" defTabSz="914400" rtl="1" eaLnBrk="1" fontAlgn="auto" latinLnBrk="0" hangingPunct="1">
              <a:lnSpc>
                <a:spcPts val="1700"/>
              </a:lnSpc>
              <a:spcBef>
                <a:spcPts val="0"/>
              </a:spcBef>
              <a:spcAft>
                <a:spcPts val="800"/>
              </a:spcAft>
              <a:buClrTx/>
              <a:buSzTx/>
              <a:tabLst/>
              <a:defRPr/>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ציוד מותאם, פרוטזות וכיסאות גלגלים הם תנאי השתתפות בסיסיים – אך לעיתים גם מקור ליתרון תחרותי. הדילמה האתית אינה אם להשתמש בטכנולוגיה, אלא כיצד להבטיח שההצלחה נשענת על אימון, יכולת ומיומנות, ולא על יתרון טכנולוגי בלתי הוגן. המאמנים והמעטפת נדרשת לשקיפות ולשיקול דעת בבחירת ציוד ובהתאמתו.</a:t>
            </a:r>
          </a:p>
          <a:p>
            <a:pPr marR="0" lvl="0" algn="just" defTabSz="914400" rtl="1" eaLnBrk="1" fontAlgn="auto" latinLnBrk="0" hangingPunct="1">
              <a:lnSpc>
                <a:spcPts val="1700"/>
              </a:lnSpc>
              <a:spcBef>
                <a:spcPts val="0"/>
              </a:spcBef>
              <a:spcAft>
                <a:spcPts val="800"/>
              </a:spcAft>
              <a:buClrTx/>
              <a:buSzTx/>
              <a:tabLst/>
              <a:defRPr/>
            </a:pP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טיפול רפואי מול שיפור ביצועים</a:t>
            </a:r>
          </a:p>
          <a:p>
            <a:pPr marR="0" lvl="0" algn="just" defTabSz="914400" rtl="1" eaLnBrk="1" fontAlgn="auto" latinLnBrk="0" hangingPunct="1">
              <a:lnSpc>
                <a:spcPts val="1700"/>
              </a:lnSpc>
              <a:spcBef>
                <a:spcPts val="0"/>
              </a:spcBef>
              <a:spcAft>
                <a:spcPts val="800"/>
              </a:spcAft>
              <a:buClrTx/>
              <a:buSzTx/>
              <a:tabLst/>
              <a:defRPr/>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בספורט הפראלימפי הגבול בין טיפול רפואי לגיטימי לבין שיפור ביצועים מכוון עלול להיות מטושטש. טיפולים אלקטיביים, התערבויות רפואיות או שימוש בתרופות מסוימות מחייבים בחינה אתית: האם ההחלטה משרתת בראש ובראשונה את בריאות הספורטאי, או את התוצאה התחרותית?</a:t>
            </a:r>
          </a:p>
          <a:p>
            <a:pPr marR="0" lvl="0" algn="just" defTabSz="914400" rtl="1" eaLnBrk="1" fontAlgn="auto" latinLnBrk="0" hangingPunct="1">
              <a:lnSpc>
                <a:spcPts val="1700"/>
              </a:lnSpc>
              <a:spcBef>
                <a:spcPts val="0"/>
              </a:spcBef>
              <a:spcAft>
                <a:spcPts val="800"/>
              </a:spcAft>
              <a:buClrTx/>
              <a:buSzTx/>
              <a:tabLst/>
              <a:defRPr/>
            </a:pPr>
            <a:endPar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endParaRPr>
          </a:p>
        </p:txBody>
      </p:sp>
      <p:sp>
        <p:nvSpPr>
          <p:cNvPr id="21" name="מקבילית 20">
            <a:extLst>
              <a:ext uri="{FF2B5EF4-FFF2-40B4-BE49-F238E27FC236}">
                <a16:creationId xmlns:a16="http://schemas.microsoft.com/office/drawing/2014/main" id="{6C09F088-5BB8-108C-433D-EF9D4422DEDB}"/>
              </a:ext>
            </a:extLst>
          </p:cNvPr>
          <p:cNvSpPr/>
          <p:nvPr/>
        </p:nvSpPr>
        <p:spPr>
          <a:xfrm>
            <a:off x="14991" y="9531705"/>
            <a:ext cx="7090982" cy="390592"/>
          </a:xfrm>
          <a:prstGeom prst="parallelogram">
            <a:avLst>
              <a:gd name="adj" fmla="val 49635"/>
            </a:avLst>
          </a:prstGeom>
          <a:solidFill>
            <a:srgbClr val="9AD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he-IL" sz="1600" b="1" dirty="0">
                <a:solidFill>
                  <a:srgbClr val="001F7A"/>
                </a:solidFill>
                <a:latin typeface="Segoe UI" panose="020B0502040204020203" pitchFamily="34" charset="0"/>
                <a:cs typeface="Segoe UI" panose="020B0502040204020203" pitchFamily="34" charset="0"/>
              </a:rPr>
              <a:t>ינואר 2026 גיליון 123</a:t>
            </a:r>
          </a:p>
        </p:txBody>
      </p:sp>
      <p:sp>
        <p:nvSpPr>
          <p:cNvPr id="23" name="תיבת טקסט 22">
            <a:extLst>
              <a:ext uri="{FF2B5EF4-FFF2-40B4-BE49-F238E27FC236}">
                <a16:creationId xmlns:a16="http://schemas.microsoft.com/office/drawing/2014/main" id="{9BFD4DC7-0FB6-B735-B58E-7108A72DA0BF}"/>
              </a:ext>
            </a:extLst>
          </p:cNvPr>
          <p:cNvSpPr txBox="1"/>
          <p:nvPr/>
        </p:nvSpPr>
        <p:spPr>
          <a:xfrm>
            <a:off x="84868" y="9134338"/>
            <a:ext cx="3361737" cy="261610"/>
          </a:xfrm>
          <a:prstGeom prst="rect">
            <a:avLst/>
          </a:prstGeom>
          <a:noFill/>
        </p:spPr>
        <p:txBody>
          <a:bodyPr wrap="square">
            <a:spAutoFit/>
          </a:bodyPr>
          <a:lstStyle/>
          <a:p>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 </a:t>
            </a:r>
            <a:endParaRPr lang="he-IL" dirty="0">
              <a:cs typeface="Segoe UI" panose="020B0502040204020203" pitchFamily="34" charset="0"/>
            </a:endParaRPr>
          </a:p>
        </p:txBody>
      </p:sp>
      <p:sp>
        <p:nvSpPr>
          <p:cNvPr id="13" name="מקבילית 12">
            <a:extLst>
              <a:ext uri="{FF2B5EF4-FFF2-40B4-BE49-F238E27FC236}">
                <a16:creationId xmlns:a16="http://schemas.microsoft.com/office/drawing/2014/main" id="{9E10F110-7A70-7285-B121-E7BCAA4A2795}"/>
              </a:ext>
            </a:extLst>
          </p:cNvPr>
          <p:cNvSpPr/>
          <p:nvPr/>
        </p:nvSpPr>
        <p:spPr>
          <a:xfrm>
            <a:off x="3951757" y="1135112"/>
            <a:ext cx="3475570" cy="334900"/>
          </a:xfrm>
          <a:prstGeom prst="parallelogram">
            <a:avLst>
              <a:gd name="adj" fmla="val 74382"/>
            </a:avLst>
          </a:prstGeom>
          <a:solidFill>
            <a:srgbClr val="CBA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srgbClr val="7030A0"/>
              </a:solidFill>
              <a:effectLst/>
              <a:uLnTx/>
              <a:uFillTx/>
              <a:latin typeface="Calibri" panose="020F0502020204030204"/>
              <a:ea typeface="+mn-ea"/>
              <a:cs typeface="Arial" panose="020B0604020202020204" pitchFamily="34" charset="0"/>
            </a:endParaRPr>
          </a:p>
        </p:txBody>
      </p:sp>
      <p:sp>
        <p:nvSpPr>
          <p:cNvPr id="16" name="תיבת טקסט 15">
            <a:extLst>
              <a:ext uri="{FF2B5EF4-FFF2-40B4-BE49-F238E27FC236}">
                <a16:creationId xmlns:a16="http://schemas.microsoft.com/office/drawing/2014/main" id="{17470139-810E-0BFD-9E2D-59DC6A348626}"/>
              </a:ext>
            </a:extLst>
          </p:cNvPr>
          <p:cNvSpPr txBox="1"/>
          <p:nvPr/>
        </p:nvSpPr>
        <p:spPr>
          <a:xfrm>
            <a:off x="3880686" y="1008450"/>
            <a:ext cx="3004694" cy="456215"/>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kumimoji="0" lang="he-IL"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panose="020B0502040204020203" pitchFamily="34" charset="0"/>
                <a:ea typeface="+mn-ea"/>
                <a:cs typeface="Segoe UI" panose="020B0502040204020203" pitchFamily="34" charset="0"/>
              </a:rPr>
              <a:t>אתיקה  </a:t>
            </a:r>
          </a:p>
        </p:txBody>
      </p:sp>
      <p:sp>
        <p:nvSpPr>
          <p:cNvPr id="20" name="תיבת טקסט 19">
            <a:extLst>
              <a:ext uri="{FF2B5EF4-FFF2-40B4-BE49-F238E27FC236}">
                <a16:creationId xmlns:a16="http://schemas.microsoft.com/office/drawing/2014/main" id="{FDAD8161-2389-0049-92F7-26EAFB1A4216}"/>
              </a:ext>
            </a:extLst>
          </p:cNvPr>
          <p:cNvSpPr txBox="1"/>
          <p:nvPr/>
        </p:nvSpPr>
        <p:spPr>
          <a:xfrm>
            <a:off x="63760" y="2397540"/>
            <a:ext cx="3339874" cy="7443576"/>
          </a:xfrm>
          <a:prstGeom prst="rect">
            <a:avLst/>
          </a:prstGeom>
          <a:noFill/>
        </p:spPr>
        <p:txBody>
          <a:bodyPr wrap="square">
            <a:spAutoFit/>
          </a:bodyPr>
          <a:lstStyle/>
          <a:p>
            <a:pPr marR="0" lvl="0" algn="just" defTabSz="914400" rtl="1" eaLnBrk="1" fontAlgn="auto" latinLnBrk="0" hangingPunct="1">
              <a:lnSpc>
                <a:spcPts val="1700"/>
              </a:lnSpc>
              <a:spcBef>
                <a:spcPts val="0"/>
              </a:spcBef>
              <a:spcAft>
                <a:spcPts val="800"/>
              </a:spcAft>
              <a:buClrTx/>
              <a:buSzTx/>
              <a:tabLst/>
              <a:defRPr/>
            </a:pP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לחץ, אוטונומיה והסכמה מדעת</a:t>
            </a:r>
          </a:p>
          <a:p>
            <a:pPr marR="0" lvl="0" algn="just" defTabSz="914400" rtl="1" eaLnBrk="1" fontAlgn="auto" latinLnBrk="0" hangingPunct="1">
              <a:lnSpc>
                <a:spcPts val="1700"/>
              </a:lnSpc>
              <a:spcBef>
                <a:spcPts val="0"/>
              </a:spcBef>
              <a:spcAft>
                <a:spcPts val="800"/>
              </a:spcAft>
              <a:buClrTx/>
              <a:buSzTx/>
              <a:tabLst/>
              <a:defRPr/>
            </a:pPr>
            <a:r>
              <a:rPr lang="he-IL" sz="1100" b="0" dirty="0">
                <a:solidFill>
                  <a:srgbClr val="002060"/>
                </a:solidFill>
                <a:latin typeface="Segoe UI" panose="020B0502040204020203" pitchFamily="34" charset="0"/>
                <a:cs typeface="Segoe UI" panose="020B0502040204020203" pitchFamily="34" charset="0"/>
                <a:sym typeface="Wingdings" panose="05000000000000000000" pitchFamily="2" charset="2"/>
              </a:rPr>
              <a:t>ספורטאים פראלימפיים פועלים לעיתים תחת לחץ כפול – להצליח מקצועית ולהוכיח יכולת מול סטיגמות. אנשי מעטפת חייבים לוודא שהחלטות רפואיות, טכנולוגיות או יישומי פרוטוקולים של אימון מתקבלים בהסכמה מדעת, מתוך הבנה מלאה של הסיכונים וההשלכות, ולא מתוך לחץ סמוי או תלות במערכת.</a:t>
            </a:r>
          </a:p>
          <a:p>
            <a:pPr marR="0" lvl="0" algn="just" defTabSz="914400" rtl="1" eaLnBrk="1" fontAlgn="auto" latinLnBrk="0" hangingPunct="1">
              <a:lnSpc>
                <a:spcPts val="1700"/>
              </a:lnSpc>
              <a:spcBef>
                <a:spcPts val="0"/>
              </a:spcBef>
              <a:spcAft>
                <a:spcPts val="800"/>
              </a:spcAft>
              <a:buClrTx/>
              <a:buSzTx/>
              <a:tabLst/>
              <a:defRPr/>
            </a:pP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אמון, שקיפות ותרבות ארגונית</a:t>
            </a:r>
          </a:p>
          <a:p>
            <a:pPr marR="0" lvl="0" algn="just" defTabSz="914400" rtl="1" eaLnBrk="1" fontAlgn="auto" latinLnBrk="0" hangingPunct="1">
              <a:lnSpc>
                <a:spcPts val="1700"/>
              </a:lnSpc>
              <a:spcBef>
                <a:spcPts val="0"/>
              </a:spcBef>
              <a:spcAft>
                <a:spcPts val="800"/>
              </a:spcAft>
              <a:buClrTx/>
              <a:buSzTx/>
              <a:tabLst/>
              <a:defRPr/>
            </a:pPr>
            <a:r>
              <a:rPr lang="he-IL" sz="1100" b="0" dirty="0">
                <a:solidFill>
                  <a:srgbClr val="002060"/>
                </a:solidFill>
                <a:latin typeface="Segoe UI" panose="020B0502040204020203" pitchFamily="34" charset="0"/>
                <a:cs typeface="Segoe UI" panose="020B0502040204020203" pitchFamily="34" charset="0"/>
                <a:sym typeface="Wingdings" panose="05000000000000000000" pitchFamily="2" charset="2"/>
              </a:rPr>
              <a:t>אתיקה אינה רק החלטות נקודתיות אלא תרבות יומיומית. אמון בין ספורטאי, מאמן וצוות מקצועי הוא תנאי להצלחה ארוכת טווח. שקיפות, שיח פתוח על דילמות וקבלת החלטות משותפת מחזקים את החוסן האישי והמערכתי גם יחד.</a:t>
            </a:r>
          </a:p>
          <a:p>
            <a:pPr marR="0" lvl="0" algn="just" defTabSz="914400" rtl="1" eaLnBrk="1" fontAlgn="auto" latinLnBrk="0" hangingPunct="1">
              <a:lnSpc>
                <a:spcPts val="1700"/>
              </a:lnSpc>
              <a:spcBef>
                <a:spcPts val="0"/>
              </a:spcBef>
              <a:spcAft>
                <a:spcPts val="800"/>
              </a:spcAft>
              <a:buClrTx/>
              <a:buSzTx/>
              <a:tabLst/>
              <a:defRPr/>
            </a:pPr>
            <a:r>
              <a:rPr lang="he-IL" sz="1100" b="0" dirty="0">
                <a:solidFill>
                  <a:srgbClr val="002060"/>
                </a:solidFill>
                <a:latin typeface="Segoe UI" panose="020B0502040204020203" pitchFamily="34" charset="0"/>
                <a:cs typeface="Segoe UI" panose="020B0502040204020203" pitchFamily="34" charset="0"/>
                <a:sym typeface="Wingdings" panose="05000000000000000000" pitchFamily="2" charset="2"/>
              </a:rPr>
              <a:t>לסיכום, מאמנים ואנשי מעטפת בספורט הפראלימפי אינם רק מובילי ביצועים – אלא שומרי הסף של ההוגנות, הבריאות והערכים שעליהם נשען כל ענף. מצוינות אמיתית נמדדת לא רק במדליות, אלא בדרך שבה הן מושגות.</a:t>
            </a:r>
          </a:p>
          <a:p>
            <a:pPr marR="0" lvl="0" algn="just" defTabSz="914400" rtl="1" eaLnBrk="1" fontAlgn="auto" latinLnBrk="0" hangingPunct="1">
              <a:lnSpc>
                <a:spcPts val="1700"/>
              </a:lnSpc>
              <a:spcBef>
                <a:spcPts val="0"/>
              </a:spcBef>
              <a:spcAft>
                <a:spcPts val="800"/>
              </a:spcAft>
              <a:buClrTx/>
              <a:buSzTx/>
              <a:tabLst/>
              <a:defRPr/>
            </a:pPr>
            <a:r>
              <a:rPr lang="he-IL" sz="1100" b="0" dirty="0">
                <a:solidFill>
                  <a:srgbClr val="002060"/>
                </a:solidFill>
                <a:latin typeface="Segoe UI" panose="020B0502040204020203" pitchFamily="34" charset="0"/>
                <a:cs typeface="Segoe UI" panose="020B0502040204020203" pitchFamily="34" charset="0"/>
                <a:sym typeface="Wingdings" panose="05000000000000000000" pitchFamily="2" charset="2"/>
              </a:rPr>
              <a:t>בדף הבא, נציג </a:t>
            </a: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צ’ק ליסט אתי </a:t>
            </a:r>
            <a:r>
              <a:rPr lang="he-IL" sz="1100" b="0" dirty="0">
                <a:solidFill>
                  <a:srgbClr val="002060"/>
                </a:solidFill>
                <a:latin typeface="Segoe UI" panose="020B0502040204020203" pitchFamily="34" charset="0"/>
                <a:cs typeface="Segoe UI" panose="020B0502040204020203" pitchFamily="34" charset="0"/>
                <a:sym typeface="Wingdings" panose="05000000000000000000" pitchFamily="2" charset="2"/>
              </a:rPr>
              <a:t>אשר נועד לתרגם עקרונות תיאורטיים של אתיקה בספורט הפראלימפי לכלי עבודה יומיומי, יישומי ונגיש למאמנים ולאנשי המעטפת. בסביבה תחרותית, דינמית ורוויית לחצים, החלטות מתקבלות לעיתים במהירות ובאזורי אי-ודאות. הצ’ק ליסט אינו בא להחליף שיקול דעת מקצועי, אלא לשמש נקודת עצירה מודעת – תזכורת לבחון כל החלטה דרך פריזמה של הוגנות, בריאות, אוטונומיה ואחריות מערכתית. מטרתו לחזק תרבות מקצועית מבוססת ערכים, לעודד שיח פתוח, ולהגן הן על רווחת הספורטאי והן על מעמדו של הספורט הפראלימפי לאורך זמן.</a:t>
            </a:r>
          </a:p>
          <a:p>
            <a:pPr marL="0" marR="0" lvl="0" indent="0" algn="just" defTabSz="914400" rtl="1" eaLnBrk="1" fontAlgn="auto" latinLnBrk="0" hangingPunct="1">
              <a:lnSpc>
                <a:spcPts val="1700"/>
              </a:lnSpc>
              <a:spcBef>
                <a:spcPts val="0"/>
              </a:spcBef>
              <a:spcAft>
                <a:spcPts val="800"/>
              </a:spcAft>
              <a:buClrTx/>
              <a:buSzTx/>
              <a:tabLst/>
              <a:defRPr/>
            </a:pPr>
            <a:endPar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endParaRPr>
          </a:p>
        </p:txBody>
      </p:sp>
      <p:sp>
        <p:nvSpPr>
          <p:cNvPr id="3" name="תיבת טקסט 2">
            <a:extLst>
              <a:ext uri="{FF2B5EF4-FFF2-40B4-BE49-F238E27FC236}">
                <a16:creationId xmlns:a16="http://schemas.microsoft.com/office/drawing/2014/main" id="{C7754644-FB6F-85BA-6730-7A4ECD51F641}"/>
              </a:ext>
            </a:extLst>
          </p:cNvPr>
          <p:cNvSpPr txBox="1"/>
          <p:nvPr/>
        </p:nvSpPr>
        <p:spPr>
          <a:xfrm>
            <a:off x="-47962" y="2084391"/>
            <a:ext cx="3500438" cy="307777"/>
          </a:xfrm>
          <a:prstGeom prst="rect">
            <a:avLst/>
          </a:prstGeom>
          <a:solidFill>
            <a:srgbClr val="00B0F0">
              <a:alpha val="58000"/>
            </a:srgbClr>
          </a:solidFill>
        </p:spPr>
        <p:txBody>
          <a:bodyPr wrap="square" lIns="0" rIns="0"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רשת מלונות דן </a:t>
            </a:r>
            <a:r>
              <a:rPr kumimoji="0" lang="he-IL"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שותפים לקידום הספורט הפראלימפי</a:t>
            </a:r>
            <a:endParaRPr kumimoji="0" lang="x-none"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8" name="תמונה 7" descr="לוגו רשת מלונות דן">
            <a:extLst>
              <a:ext uri="{FF2B5EF4-FFF2-40B4-BE49-F238E27FC236}">
                <a16:creationId xmlns:a16="http://schemas.microsoft.com/office/drawing/2014/main" id="{909353B4-AFD1-120E-147F-E2B45F4F0EB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7816" y="1188464"/>
            <a:ext cx="1093776" cy="838254"/>
          </a:xfrm>
          <a:prstGeom prst="rect">
            <a:avLst/>
          </a:prstGeom>
        </p:spPr>
      </p:pic>
    </p:spTree>
    <p:extLst>
      <p:ext uri="{BB962C8B-B14F-4D97-AF65-F5344CB8AC3E}">
        <p14:creationId xmlns:p14="http://schemas.microsoft.com/office/powerpoint/2010/main" val="276185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44343" y="22819"/>
            <a:ext cx="6858000" cy="1770743"/>
          </a:xfrm>
          <a:prstGeom prst="rect">
            <a:avLst/>
          </a:prstGeom>
        </p:spPr>
      </p:pic>
      <p:sp>
        <p:nvSpPr>
          <p:cNvPr id="5" name="TextBox 4"/>
          <p:cNvSpPr txBox="1"/>
          <p:nvPr/>
        </p:nvSpPr>
        <p:spPr>
          <a:xfrm>
            <a:off x="2604983" y="371959"/>
            <a:ext cx="4253018" cy="523220"/>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rPr>
              <a:t>03 מה יקרה בינואר?</a:t>
            </a:r>
          </a:p>
        </p:txBody>
      </p:sp>
      <p:sp>
        <p:nvSpPr>
          <p:cNvPr id="3" name="מלבן 2"/>
          <p:cNvSpPr/>
          <p:nvPr/>
        </p:nvSpPr>
        <p:spPr>
          <a:xfrm>
            <a:off x="-15660" y="2438431"/>
            <a:ext cx="6889319" cy="7600919"/>
          </a:xfrm>
          <a:prstGeom prst="rect">
            <a:avLst/>
          </a:prstGeom>
          <a:solidFill>
            <a:srgbClr val="00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rgbClr val="001F7A"/>
              </a:solidFill>
              <a:effectLst/>
              <a:uLnTx/>
              <a:uFillTx/>
              <a:latin typeface="Calibri" panose="020F0502020204030204"/>
              <a:ea typeface="+mn-ea"/>
              <a:cs typeface="Segoe UI" panose="020B0502040204020203" pitchFamily="34" charset="0"/>
            </a:endParaRPr>
          </a:p>
        </p:txBody>
      </p:sp>
      <p:sp>
        <p:nvSpPr>
          <p:cNvPr id="18" name="מלבן 17"/>
          <p:cNvSpPr/>
          <p:nvPr/>
        </p:nvSpPr>
        <p:spPr>
          <a:xfrm>
            <a:off x="44343" y="2034049"/>
            <a:ext cx="6873660" cy="351186"/>
          </a:xfrm>
          <a:prstGeom prst="rect">
            <a:avLst/>
          </a:prstGeom>
          <a:noFill/>
        </p:spPr>
        <p:txBody>
          <a:bodyPr wrap="square">
            <a:spAutoFit/>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kumimoji="0" lang="he-IL" sz="1600" b="1" i="0" u="none" strike="noStrike" kern="1200" cap="none" spc="30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תחרויות ואירועי ספורט בארץ ובעולם בחודש ינואר</a:t>
            </a:r>
          </a:p>
        </p:txBody>
      </p:sp>
      <p:sp>
        <p:nvSpPr>
          <p:cNvPr id="6" name="כותרת 2">
            <a:extLst>
              <a:ext uri="{FF2B5EF4-FFF2-40B4-BE49-F238E27FC236}">
                <a16:creationId xmlns:a16="http://schemas.microsoft.com/office/drawing/2014/main" id="{78738F08-27D5-0219-64EB-517B768DAC58}"/>
              </a:ext>
            </a:extLst>
          </p:cNvPr>
          <p:cNvSpPr>
            <a:spLocks noGrp="1"/>
          </p:cNvSpPr>
          <p:nvPr>
            <p:ph type="title"/>
          </p:nvPr>
        </p:nvSpPr>
        <p:spPr>
          <a:xfrm>
            <a:off x="471488" y="-1914702"/>
            <a:ext cx="5915025" cy="1914702"/>
          </a:xfrm>
        </p:spPr>
        <p:txBody>
          <a:bodyPr vert="horz" lIns="91440" tIns="45720" rIns="91440" bIns="45720" rtlCol="0" anchor="b">
            <a:normAutofit/>
          </a:bodyPr>
          <a:lstStyle/>
          <a:p>
            <a:r>
              <a:rPr lang="he-IL" dirty="0"/>
              <a:t>מה יקרה בינואר</a:t>
            </a:r>
          </a:p>
        </p:txBody>
      </p:sp>
      <p:grpSp>
        <p:nvGrpSpPr>
          <p:cNvPr id="10" name="קבוצה 9" descr="לוגואים של הטוטו">
            <a:extLst>
              <a:ext uri="{FF2B5EF4-FFF2-40B4-BE49-F238E27FC236}">
                <a16:creationId xmlns:a16="http://schemas.microsoft.com/office/drawing/2014/main" id="{FE5496B6-5808-BBED-0801-678F0899C522}"/>
              </a:ext>
            </a:extLst>
          </p:cNvPr>
          <p:cNvGrpSpPr/>
          <p:nvPr/>
        </p:nvGrpSpPr>
        <p:grpSpPr>
          <a:xfrm>
            <a:off x="105032" y="1220294"/>
            <a:ext cx="3323968" cy="776694"/>
            <a:chOff x="105032" y="1220294"/>
            <a:chExt cx="3323968" cy="776694"/>
          </a:xfrm>
        </p:grpSpPr>
        <p:pic>
          <p:nvPicPr>
            <p:cNvPr id="11" name="תמונה 10">
              <a:extLst>
                <a:ext uri="{FF2B5EF4-FFF2-40B4-BE49-F238E27FC236}">
                  <a16:creationId xmlns:a16="http://schemas.microsoft.com/office/drawing/2014/main" id="{E6D1BDE6-BD09-C693-EC8A-1821B62B97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032" y="1220294"/>
              <a:ext cx="776694" cy="776694"/>
            </a:xfrm>
            <a:prstGeom prst="rect">
              <a:avLst/>
            </a:prstGeom>
          </p:spPr>
        </p:pic>
        <p:pic>
          <p:nvPicPr>
            <p:cNvPr id="12" name="תמונה 11">
              <a:extLst>
                <a:ext uri="{FF2B5EF4-FFF2-40B4-BE49-F238E27FC236}">
                  <a16:creationId xmlns:a16="http://schemas.microsoft.com/office/drawing/2014/main" id="{789B0B45-1B73-DEFF-A1E4-C95B125CCF0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4123" y="1220294"/>
              <a:ext cx="776694" cy="776694"/>
            </a:xfrm>
            <a:prstGeom prst="rect">
              <a:avLst/>
            </a:prstGeom>
          </p:spPr>
        </p:pic>
        <p:pic>
          <p:nvPicPr>
            <p:cNvPr id="13" name="תמונה 12">
              <a:extLst>
                <a:ext uri="{FF2B5EF4-FFF2-40B4-BE49-F238E27FC236}">
                  <a16:creationId xmlns:a16="http://schemas.microsoft.com/office/drawing/2014/main" id="{570A0AD6-ECCE-481A-211A-064743563D7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03214" y="1220294"/>
              <a:ext cx="776694" cy="776694"/>
            </a:xfrm>
            <a:prstGeom prst="rect">
              <a:avLst/>
            </a:prstGeom>
          </p:spPr>
        </p:pic>
        <p:pic>
          <p:nvPicPr>
            <p:cNvPr id="14" name="תמונה 13">
              <a:extLst>
                <a:ext uri="{FF2B5EF4-FFF2-40B4-BE49-F238E27FC236}">
                  <a16:creationId xmlns:a16="http://schemas.microsoft.com/office/drawing/2014/main" id="{B15EF731-256C-01CD-4373-BEF6EF329D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52306" y="1220294"/>
              <a:ext cx="776694" cy="776694"/>
            </a:xfrm>
            <a:prstGeom prst="rect">
              <a:avLst/>
            </a:prstGeom>
          </p:spPr>
        </p:pic>
      </p:grpSp>
      <p:grpSp>
        <p:nvGrpSpPr>
          <p:cNvPr id="15" name="קבוצה 14" descr="לוגואים של הטוטו">
            <a:extLst>
              <a:ext uri="{FF2B5EF4-FFF2-40B4-BE49-F238E27FC236}">
                <a16:creationId xmlns:a16="http://schemas.microsoft.com/office/drawing/2014/main" id="{ABD96DB2-70F5-5923-9625-82853AAF8067}"/>
              </a:ext>
            </a:extLst>
          </p:cNvPr>
          <p:cNvGrpSpPr/>
          <p:nvPr/>
        </p:nvGrpSpPr>
        <p:grpSpPr>
          <a:xfrm>
            <a:off x="3489689" y="1220294"/>
            <a:ext cx="3323968" cy="776694"/>
            <a:chOff x="105032" y="1220294"/>
            <a:chExt cx="3323968" cy="776694"/>
          </a:xfrm>
        </p:grpSpPr>
        <p:pic>
          <p:nvPicPr>
            <p:cNvPr id="16" name="תמונה 15">
              <a:extLst>
                <a:ext uri="{FF2B5EF4-FFF2-40B4-BE49-F238E27FC236}">
                  <a16:creationId xmlns:a16="http://schemas.microsoft.com/office/drawing/2014/main" id="{8DE6A91B-D92A-4273-F32E-F0C029F6A5B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032" y="1220294"/>
              <a:ext cx="776694" cy="776694"/>
            </a:xfrm>
            <a:prstGeom prst="rect">
              <a:avLst/>
            </a:prstGeom>
          </p:spPr>
        </p:pic>
        <p:pic>
          <p:nvPicPr>
            <p:cNvPr id="19" name="תמונה 18">
              <a:extLst>
                <a:ext uri="{FF2B5EF4-FFF2-40B4-BE49-F238E27FC236}">
                  <a16:creationId xmlns:a16="http://schemas.microsoft.com/office/drawing/2014/main" id="{47962090-7CF0-2D2E-79CD-1CDB4F51B89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4123" y="1220294"/>
              <a:ext cx="776694" cy="776694"/>
            </a:xfrm>
            <a:prstGeom prst="rect">
              <a:avLst/>
            </a:prstGeom>
          </p:spPr>
        </p:pic>
        <p:pic>
          <p:nvPicPr>
            <p:cNvPr id="20" name="תמונה 19">
              <a:extLst>
                <a:ext uri="{FF2B5EF4-FFF2-40B4-BE49-F238E27FC236}">
                  <a16:creationId xmlns:a16="http://schemas.microsoft.com/office/drawing/2014/main" id="{9562954D-A0AE-F880-6B94-888437C450C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03214" y="1220294"/>
              <a:ext cx="776694" cy="776694"/>
            </a:xfrm>
            <a:prstGeom prst="rect">
              <a:avLst/>
            </a:prstGeom>
          </p:spPr>
        </p:pic>
        <p:pic>
          <p:nvPicPr>
            <p:cNvPr id="21" name="תמונה 20">
              <a:extLst>
                <a:ext uri="{FF2B5EF4-FFF2-40B4-BE49-F238E27FC236}">
                  <a16:creationId xmlns:a16="http://schemas.microsoft.com/office/drawing/2014/main" id="{BA1BAD06-E268-07FF-1F0F-D4E93587B4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52306" y="1220294"/>
              <a:ext cx="776694" cy="776694"/>
            </a:xfrm>
            <a:prstGeom prst="rect">
              <a:avLst/>
            </a:prstGeom>
          </p:spPr>
        </p:pic>
      </p:grpSp>
      <p:sp>
        <p:nvSpPr>
          <p:cNvPr id="24" name="מלבן 23">
            <a:extLst>
              <a:ext uri="{FF2B5EF4-FFF2-40B4-BE49-F238E27FC236}">
                <a16:creationId xmlns:a16="http://schemas.microsoft.com/office/drawing/2014/main" id="{67F88FC6-D0F8-730C-1B90-88B92CC5507C}"/>
              </a:ext>
            </a:extLst>
          </p:cNvPr>
          <p:cNvSpPr/>
          <p:nvPr/>
        </p:nvSpPr>
        <p:spPr>
          <a:xfrm>
            <a:off x="219188" y="182880"/>
            <a:ext cx="1163313" cy="5736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7" name="תמונה 26" descr="תמונה שמכילה טקסט, גופן, גרפיקה, לוגו&#10;&#10;תוכן שנוצר על-ידי בינה מלאכותית עשוי להיות שגוי.">
            <a:extLst>
              <a:ext uri="{FF2B5EF4-FFF2-40B4-BE49-F238E27FC236}">
                <a16:creationId xmlns:a16="http://schemas.microsoft.com/office/drawing/2014/main" id="{41B3A554-46B8-194A-7470-5C4BBAF0855B}"/>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92600" y="409695"/>
            <a:ext cx="1277469" cy="239188"/>
          </a:xfrm>
          <a:prstGeom prst="rect">
            <a:avLst/>
          </a:prstGeom>
        </p:spPr>
      </p:pic>
      <p:graphicFrame>
        <p:nvGraphicFramePr>
          <p:cNvPr id="2" name="טבלה 1">
            <a:extLst>
              <a:ext uri="{FF2B5EF4-FFF2-40B4-BE49-F238E27FC236}">
                <a16:creationId xmlns:a16="http://schemas.microsoft.com/office/drawing/2014/main" id="{A7B7FB5B-A4E8-9A4C-E5F2-B2023C574AED}"/>
              </a:ext>
            </a:extLst>
          </p:cNvPr>
          <p:cNvGraphicFramePr>
            <a:graphicFrameLocks noGrp="1"/>
          </p:cNvGraphicFramePr>
          <p:nvPr>
            <p:extLst>
              <p:ext uri="{D42A27DB-BD31-4B8C-83A1-F6EECF244321}">
                <p14:modId xmlns:p14="http://schemas.microsoft.com/office/powerpoint/2010/main" val="2380759062"/>
              </p:ext>
            </p:extLst>
          </p:nvPr>
        </p:nvGraphicFramePr>
        <p:xfrm>
          <a:off x="225431" y="2727180"/>
          <a:ext cx="6480163" cy="5182914"/>
        </p:xfrm>
        <a:graphic>
          <a:graphicData uri="http://schemas.openxmlformats.org/drawingml/2006/table">
            <a:tbl>
              <a:tblPr rtl="1" firstRow="1" bandRow="1">
                <a:tableStyleId>{5940675A-B579-460E-94D1-54222C63F5DA}</a:tableStyleId>
              </a:tblPr>
              <a:tblGrid>
                <a:gridCol w="821261">
                  <a:extLst>
                    <a:ext uri="{9D8B030D-6E8A-4147-A177-3AD203B41FA5}">
                      <a16:colId xmlns:a16="http://schemas.microsoft.com/office/drawing/2014/main" val="3300102762"/>
                    </a:ext>
                  </a:extLst>
                </a:gridCol>
                <a:gridCol w="3742266">
                  <a:extLst>
                    <a:ext uri="{9D8B030D-6E8A-4147-A177-3AD203B41FA5}">
                      <a16:colId xmlns:a16="http://schemas.microsoft.com/office/drawing/2014/main" val="708845988"/>
                    </a:ext>
                  </a:extLst>
                </a:gridCol>
                <a:gridCol w="1916636">
                  <a:extLst>
                    <a:ext uri="{9D8B030D-6E8A-4147-A177-3AD203B41FA5}">
                      <a16:colId xmlns:a16="http://schemas.microsoft.com/office/drawing/2014/main" val="1514304593"/>
                    </a:ext>
                  </a:extLst>
                </a:gridCol>
              </a:tblGrid>
              <a:tr h="471174">
                <a:tc>
                  <a:txBody>
                    <a:bodyPr/>
                    <a:lstStyle/>
                    <a:p>
                      <a:pPr rtl="1">
                        <a:lnSpc>
                          <a:spcPct val="150000"/>
                        </a:lnSpc>
                      </a:pPr>
                      <a:r>
                        <a:rPr lang="he-IL" sz="1400" dirty="0">
                          <a:latin typeface="Segoe UI" panose="020B0502040204020203" pitchFamily="34" charset="0"/>
                          <a:cs typeface="Segoe UI" panose="020B0502040204020203" pitchFamily="34" charset="0"/>
                        </a:rPr>
                        <a:t>8.1</a:t>
                      </a:r>
                    </a:p>
                  </a:txBody>
                  <a:tcPr marL="45720" marR="45720" anchor="ctr">
                    <a:solidFill>
                      <a:schemeClr val="bg1"/>
                    </a:solidFill>
                  </a:tcPr>
                </a:tc>
                <a:tc>
                  <a:txBody>
                    <a:bodyPr/>
                    <a:lstStyle/>
                    <a:p>
                      <a:pPr rtl="1">
                        <a:lnSpc>
                          <a:spcPct val="150000"/>
                        </a:lnSpc>
                      </a:pPr>
                      <a:r>
                        <a:rPr lang="he-IL" sz="1400" kern="1200" dirty="0">
                          <a:solidFill>
                            <a:schemeClr val="tx1"/>
                          </a:solidFill>
                          <a:latin typeface="Segoe UI" panose="020B0502040204020203" pitchFamily="34" charset="0"/>
                          <a:ea typeface="+mn-ea"/>
                          <a:cs typeface="Segoe UI" panose="020B0502040204020203" pitchFamily="34" charset="0"/>
                        </a:rPr>
                        <a:t>ליגת כדורשער - גברים </a:t>
                      </a:r>
                    </a:p>
                  </a:txBody>
                  <a:tcPr marL="45720" marR="45720" anchor="ctr">
                    <a:solidFill>
                      <a:schemeClr val="bg1"/>
                    </a:solidFill>
                  </a:tcPr>
                </a:tc>
                <a:tc>
                  <a:txBody>
                    <a:bodyPr/>
                    <a:lstStyle/>
                    <a:p>
                      <a:pPr rtl="1">
                        <a:lnSpc>
                          <a:spcPct val="150000"/>
                        </a:lnSpc>
                      </a:pPr>
                      <a:r>
                        <a:rPr lang="he-IL" sz="1400" dirty="0">
                          <a:latin typeface="Segoe UI" panose="020B0502040204020203" pitchFamily="34" charset="0"/>
                          <a:cs typeface="Segoe UI" panose="020B0502040204020203" pitchFamily="34" charset="0"/>
                        </a:rPr>
                        <a:t>בית חינוך ירושלים</a:t>
                      </a:r>
                    </a:p>
                  </a:txBody>
                  <a:tcPr marL="45720" marR="45720" anchor="ctr">
                    <a:solidFill>
                      <a:schemeClr val="bg1"/>
                    </a:solidFill>
                  </a:tcPr>
                </a:tc>
                <a:extLst>
                  <a:ext uri="{0D108BD9-81ED-4DB2-BD59-A6C34878D82A}">
                    <a16:rowId xmlns:a16="http://schemas.microsoft.com/office/drawing/2014/main" val="2114544815"/>
                  </a:ext>
                </a:extLst>
              </a:tr>
              <a:tr h="471174">
                <a:tc>
                  <a:txBody>
                    <a:bodyPr/>
                    <a:lstStyle/>
                    <a:p>
                      <a:pPr rtl="1">
                        <a:lnSpc>
                          <a:spcPct val="150000"/>
                        </a:lnSpc>
                      </a:pPr>
                      <a:r>
                        <a:rPr lang="he-IL" sz="1400" dirty="0">
                          <a:latin typeface="Segoe UI" panose="020B0502040204020203" pitchFamily="34" charset="0"/>
                          <a:cs typeface="Segoe UI" panose="020B0502040204020203" pitchFamily="34" charset="0"/>
                        </a:rPr>
                        <a:t>12-16.1</a:t>
                      </a:r>
                    </a:p>
                  </a:txBody>
                  <a:tcPr marL="45720" marR="45720" anchor="ctr">
                    <a:solidFill>
                      <a:schemeClr val="bg1"/>
                    </a:solidFill>
                  </a:tcPr>
                </a:tc>
                <a:tc>
                  <a:txBody>
                    <a:bodyPr/>
                    <a:lstStyle/>
                    <a:p>
                      <a:pPr marL="0" marR="0" lvl="0" indent="0" algn="r" defTabSz="685800" rtl="1" eaLnBrk="1" fontAlgn="auto" latinLnBrk="0" hangingPunct="1">
                        <a:lnSpc>
                          <a:spcPct val="150000"/>
                        </a:lnSpc>
                        <a:spcBef>
                          <a:spcPts val="0"/>
                        </a:spcBef>
                        <a:spcAft>
                          <a:spcPts val="0"/>
                        </a:spcAft>
                        <a:buClrTx/>
                        <a:buSzTx/>
                        <a:buFontTx/>
                        <a:buNone/>
                        <a:tabLst/>
                        <a:defRPr/>
                      </a:pPr>
                      <a:r>
                        <a:rPr kumimoji="0" lang="he-IL"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טורניר 500 טניס בכיסאות גלגלים</a:t>
                      </a:r>
                    </a:p>
                  </a:txBody>
                  <a:tcPr marL="45720" marR="45720" anchor="ctr">
                    <a:solidFill>
                      <a:schemeClr val="bg1"/>
                    </a:solidFill>
                  </a:tcPr>
                </a:tc>
                <a:tc>
                  <a:txBody>
                    <a:bodyPr/>
                    <a:lstStyle/>
                    <a:p>
                      <a:pPr marL="0" marR="0" lvl="0" indent="0" algn="r" defTabSz="685800" rtl="1" eaLnBrk="1" fontAlgn="auto" latinLnBrk="0" hangingPunct="1">
                        <a:lnSpc>
                          <a:spcPct val="150000"/>
                        </a:lnSpc>
                        <a:spcBef>
                          <a:spcPts val="0"/>
                        </a:spcBef>
                        <a:spcAft>
                          <a:spcPts val="0"/>
                        </a:spcAft>
                        <a:buClrTx/>
                        <a:buSzTx/>
                        <a:buFontTx/>
                        <a:buNone/>
                        <a:tabLst/>
                        <a:defRPr/>
                      </a:pPr>
                      <a:r>
                        <a:rPr kumimoji="0" lang="he-IL"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אוסטרליה</a:t>
                      </a:r>
                    </a:p>
                  </a:txBody>
                  <a:tcPr marL="45720" marR="45720" anchor="ctr">
                    <a:solidFill>
                      <a:schemeClr val="bg1"/>
                    </a:solidFill>
                  </a:tcPr>
                </a:tc>
                <a:extLst>
                  <a:ext uri="{0D108BD9-81ED-4DB2-BD59-A6C34878D82A}">
                    <a16:rowId xmlns:a16="http://schemas.microsoft.com/office/drawing/2014/main" val="2397216676"/>
                  </a:ext>
                </a:extLst>
              </a:tr>
              <a:tr h="471174">
                <a:tc>
                  <a:txBody>
                    <a:bodyPr/>
                    <a:lstStyle/>
                    <a:p>
                      <a:pPr rtl="1">
                        <a:lnSpc>
                          <a:spcPct val="150000"/>
                        </a:lnSpc>
                      </a:pPr>
                      <a:r>
                        <a:rPr lang="he-IL" sz="1400" dirty="0">
                          <a:latin typeface="Segoe UI" panose="020B0502040204020203" pitchFamily="34" charset="0"/>
                          <a:cs typeface="Segoe UI" panose="020B0502040204020203" pitchFamily="34" charset="0"/>
                        </a:rPr>
                        <a:t>14.1</a:t>
                      </a:r>
                    </a:p>
                  </a:txBody>
                  <a:tcPr marL="45720" marR="45720" anchor="ctr">
                    <a:solidFill>
                      <a:schemeClr val="bg1"/>
                    </a:solidFill>
                  </a:tcPr>
                </a:tc>
                <a:tc>
                  <a:txBody>
                    <a:bodyPr/>
                    <a:lstStyle/>
                    <a:p>
                      <a:pPr rtl="1">
                        <a:lnSpc>
                          <a:spcPct val="150000"/>
                        </a:lnSpc>
                      </a:pPr>
                      <a:r>
                        <a:rPr lang="he-IL" sz="1400" kern="1200" dirty="0">
                          <a:solidFill>
                            <a:schemeClr val="tx1"/>
                          </a:solidFill>
                          <a:latin typeface="Segoe UI" panose="020B0502040204020203" pitchFamily="34" charset="0"/>
                          <a:ea typeface="+mn-ea"/>
                          <a:cs typeface="Segoe UI" panose="020B0502040204020203" pitchFamily="34" charset="0"/>
                        </a:rPr>
                        <a:t>ליגת טניס שולחן</a:t>
                      </a:r>
                    </a:p>
                  </a:txBody>
                  <a:tcPr marL="45720" marR="45720" anchor="ctr">
                    <a:solidFill>
                      <a:schemeClr val="bg1"/>
                    </a:solidFill>
                  </a:tcPr>
                </a:tc>
                <a:tc>
                  <a:txBody>
                    <a:bodyPr/>
                    <a:lstStyle/>
                    <a:p>
                      <a:pPr marL="0" marR="0" lvl="0" indent="0" algn="r" defTabSz="685800" rtl="1" eaLnBrk="1" fontAlgn="auto" latinLnBrk="0" hangingPunct="1">
                        <a:lnSpc>
                          <a:spcPct val="150000"/>
                        </a:lnSpc>
                        <a:spcBef>
                          <a:spcPts val="0"/>
                        </a:spcBef>
                        <a:spcAft>
                          <a:spcPts val="0"/>
                        </a:spcAft>
                        <a:buClrTx/>
                        <a:buSzTx/>
                        <a:buFontTx/>
                        <a:buNone/>
                        <a:tabLst/>
                        <a:defRPr/>
                      </a:pPr>
                      <a:r>
                        <a:rPr kumimoji="0" lang="he-IL"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בית הלוחם באר שבע</a:t>
                      </a:r>
                    </a:p>
                  </a:txBody>
                  <a:tcPr marL="45720" marR="45720" anchor="ctr">
                    <a:solidFill>
                      <a:schemeClr val="bg1"/>
                    </a:solidFill>
                  </a:tcPr>
                </a:tc>
                <a:extLst>
                  <a:ext uri="{0D108BD9-81ED-4DB2-BD59-A6C34878D82A}">
                    <a16:rowId xmlns:a16="http://schemas.microsoft.com/office/drawing/2014/main" val="1621130532"/>
                  </a:ext>
                </a:extLst>
              </a:tr>
              <a:tr h="471174">
                <a:tc>
                  <a:txBody>
                    <a:bodyPr/>
                    <a:lstStyle/>
                    <a:p>
                      <a:pPr rtl="1">
                        <a:lnSpc>
                          <a:spcPct val="150000"/>
                        </a:lnSpc>
                      </a:pPr>
                      <a:r>
                        <a:rPr lang="he-IL" sz="1400" dirty="0">
                          <a:latin typeface="Segoe UI" panose="020B0502040204020203" pitchFamily="34" charset="0"/>
                          <a:cs typeface="Segoe UI" panose="020B0502040204020203" pitchFamily="34" charset="0"/>
                        </a:rPr>
                        <a:t>15.1</a:t>
                      </a:r>
                    </a:p>
                  </a:txBody>
                  <a:tcPr marL="45720" marR="45720" anchor="ctr">
                    <a:solidFill>
                      <a:schemeClr val="bg1"/>
                    </a:solidFill>
                  </a:tcPr>
                </a:tc>
                <a:tc>
                  <a:txBody>
                    <a:bodyPr/>
                    <a:lstStyle/>
                    <a:p>
                      <a:pPr rtl="1">
                        <a:lnSpc>
                          <a:spcPct val="150000"/>
                        </a:lnSpc>
                      </a:pPr>
                      <a:r>
                        <a:rPr lang="he-IL" sz="1400" kern="1200" dirty="0">
                          <a:solidFill>
                            <a:schemeClr val="tx1"/>
                          </a:solidFill>
                          <a:latin typeface="Segoe UI" panose="020B0502040204020203" pitchFamily="34" charset="0"/>
                          <a:ea typeface="+mn-ea"/>
                          <a:cs typeface="Segoe UI" panose="020B0502040204020203" pitchFamily="34" charset="0"/>
                        </a:rPr>
                        <a:t>ליגת כדורשער – נשים ונוער</a:t>
                      </a:r>
                    </a:p>
                  </a:txBody>
                  <a:tcPr marL="45720" marR="45720" anchor="ctr">
                    <a:solidFill>
                      <a:schemeClr val="bg1"/>
                    </a:solidFill>
                  </a:tcPr>
                </a:tc>
                <a:tc>
                  <a:txBody>
                    <a:bodyPr/>
                    <a:lstStyle/>
                    <a:p>
                      <a:pPr rtl="1">
                        <a:lnSpc>
                          <a:spcPct val="150000"/>
                        </a:lnSpc>
                      </a:pPr>
                      <a:r>
                        <a:rPr lang="he-IL" sz="1400" dirty="0">
                          <a:latin typeface="Segoe UI" panose="020B0502040204020203" pitchFamily="34" charset="0"/>
                          <a:cs typeface="Segoe UI" panose="020B0502040204020203" pitchFamily="34" charset="0"/>
                        </a:rPr>
                        <a:t>בית חינוך ירושלים</a:t>
                      </a:r>
                    </a:p>
                  </a:txBody>
                  <a:tcPr marL="45720" marR="45720" anchor="ctr">
                    <a:solidFill>
                      <a:schemeClr val="bg1"/>
                    </a:solidFill>
                  </a:tcPr>
                </a:tc>
                <a:extLst>
                  <a:ext uri="{0D108BD9-81ED-4DB2-BD59-A6C34878D82A}">
                    <a16:rowId xmlns:a16="http://schemas.microsoft.com/office/drawing/2014/main" val="37048508"/>
                  </a:ext>
                </a:extLst>
              </a:tr>
              <a:tr h="471174">
                <a:tc>
                  <a:txBody>
                    <a:bodyPr/>
                    <a:lstStyle/>
                    <a:p>
                      <a:pPr rtl="1">
                        <a:lnSpc>
                          <a:spcPct val="150000"/>
                        </a:lnSpc>
                      </a:pPr>
                      <a:r>
                        <a:rPr lang="he-IL" sz="1400" dirty="0">
                          <a:latin typeface="Segoe UI" panose="020B0502040204020203" pitchFamily="34" charset="0"/>
                          <a:cs typeface="Segoe UI" panose="020B0502040204020203" pitchFamily="34" charset="0"/>
                        </a:rPr>
                        <a:t>16.1</a:t>
                      </a:r>
                    </a:p>
                  </a:txBody>
                  <a:tcPr marL="45720" marR="45720" anchor="ctr">
                    <a:solidFill>
                      <a:schemeClr val="bg1"/>
                    </a:solidFill>
                  </a:tcPr>
                </a:tc>
                <a:tc>
                  <a:txBody>
                    <a:bodyPr/>
                    <a:lstStyle/>
                    <a:p>
                      <a:pPr rtl="1">
                        <a:lnSpc>
                          <a:spcPct val="150000"/>
                        </a:lnSpc>
                      </a:pPr>
                      <a:r>
                        <a:rPr lang="he-IL" sz="1400" kern="1200" dirty="0">
                          <a:solidFill>
                            <a:schemeClr val="tx1"/>
                          </a:solidFill>
                          <a:latin typeface="Segoe UI" panose="020B0502040204020203" pitchFamily="34" charset="0"/>
                          <a:ea typeface="+mn-ea"/>
                          <a:cs typeface="Segoe UI" panose="020B0502040204020203" pitchFamily="34" charset="0"/>
                        </a:rPr>
                        <a:t>תחרות קליעה</a:t>
                      </a:r>
                    </a:p>
                  </a:txBody>
                  <a:tcPr marL="45720" marR="45720" anchor="ctr">
                    <a:solidFill>
                      <a:schemeClr val="bg1"/>
                    </a:solidFill>
                  </a:tcPr>
                </a:tc>
                <a:tc>
                  <a:txBody>
                    <a:bodyPr/>
                    <a:lstStyle/>
                    <a:p>
                      <a:pPr rtl="1">
                        <a:lnSpc>
                          <a:spcPct val="150000"/>
                        </a:lnSpc>
                      </a:pPr>
                      <a:r>
                        <a:rPr lang="he-IL" sz="1400" dirty="0">
                          <a:latin typeface="Segoe UI" panose="020B0502040204020203" pitchFamily="34" charset="0"/>
                          <a:cs typeface="Segoe UI" panose="020B0502040204020203" pitchFamily="34" charset="0"/>
                        </a:rPr>
                        <a:t>בית הלוחם ירושלים</a:t>
                      </a:r>
                    </a:p>
                  </a:txBody>
                  <a:tcPr marL="45720" marR="45720" anchor="ctr">
                    <a:solidFill>
                      <a:schemeClr val="bg1"/>
                    </a:solidFill>
                  </a:tcPr>
                </a:tc>
                <a:extLst>
                  <a:ext uri="{0D108BD9-81ED-4DB2-BD59-A6C34878D82A}">
                    <a16:rowId xmlns:a16="http://schemas.microsoft.com/office/drawing/2014/main" val="3084994294"/>
                  </a:ext>
                </a:extLst>
              </a:tr>
              <a:tr h="471174">
                <a:tc>
                  <a:txBody>
                    <a:bodyPr/>
                    <a:lstStyle/>
                    <a:p>
                      <a:pPr rtl="1">
                        <a:lnSpc>
                          <a:spcPct val="150000"/>
                        </a:lnSpc>
                      </a:pPr>
                      <a:r>
                        <a:rPr lang="he-IL" sz="1400" dirty="0">
                          <a:latin typeface="Segoe UI" panose="020B0502040204020203" pitchFamily="34" charset="0"/>
                          <a:cs typeface="Segoe UI" panose="020B0502040204020203" pitchFamily="34" charset="0"/>
                        </a:rPr>
                        <a:t>16.1</a:t>
                      </a:r>
                    </a:p>
                  </a:txBody>
                  <a:tcPr marL="45720" marR="45720" anchor="ctr">
                    <a:solidFill>
                      <a:schemeClr val="bg1"/>
                    </a:solidFill>
                  </a:tcPr>
                </a:tc>
                <a:tc>
                  <a:txBody>
                    <a:bodyPr/>
                    <a:lstStyle/>
                    <a:p>
                      <a:pPr rtl="1">
                        <a:lnSpc>
                          <a:spcPct val="150000"/>
                        </a:lnSpc>
                      </a:pPr>
                      <a:r>
                        <a:rPr lang="he-IL" sz="1400" kern="1200" dirty="0">
                          <a:solidFill>
                            <a:schemeClr val="tx1"/>
                          </a:solidFill>
                          <a:latin typeface="Segoe UI" panose="020B0502040204020203" pitchFamily="34" charset="0"/>
                          <a:ea typeface="+mn-ea"/>
                          <a:cs typeface="Segoe UI" panose="020B0502040204020203" pitchFamily="34" charset="0"/>
                        </a:rPr>
                        <a:t>טורניר בדמינטון</a:t>
                      </a:r>
                    </a:p>
                  </a:txBody>
                  <a:tcPr marL="45720" marR="45720" anchor="ctr">
                    <a:solidFill>
                      <a:schemeClr val="bg1"/>
                    </a:solidFill>
                  </a:tcPr>
                </a:tc>
                <a:tc>
                  <a:txBody>
                    <a:bodyPr/>
                    <a:lstStyle/>
                    <a:p>
                      <a:pPr rtl="1">
                        <a:lnSpc>
                          <a:spcPct val="150000"/>
                        </a:lnSpc>
                      </a:pPr>
                      <a:r>
                        <a:rPr lang="he-IL" sz="1400" dirty="0">
                          <a:latin typeface="Segoe UI" panose="020B0502040204020203" pitchFamily="34" charset="0"/>
                          <a:cs typeface="Segoe UI" panose="020B0502040204020203" pitchFamily="34" charset="0"/>
                        </a:rPr>
                        <a:t>בית הלוחם חיפה</a:t>
                      </a:r>
                    </a:p>
                  </a:txBody>
                  <a:tcPr marL="45720" marR="45720" anchor="ctr">
                    <a:solidFill>
                      <a:schemeClr val="bg1"/>
                    </a:solidFill>
                  </a:tcPr>
                </a:tc>
                <a:extLst>
                  <a:ext uri="{0D108BD9-81ED-4DB2-BD59-A6C34878D82A}">
                    <a16:rowId xmlns:a16="http://schemas.microsoft.com/office/drawing/2014/main" val="2326724787"/>
                  </a:ext>
                </a:extLst>
              </a:tr>
              <a:tr h="471174">
                <a:tc>
                  <a:txBody>
                    <a:bodyPr/>
                    <a:lstStyle/>
                    <a:p>
                      <a:pPr rtl="1">
                        <a:lnSpc>
                          <a:spcPct val="150000"/>
                        </a:lnSpc>
                      </a:pPr>
                      <a:r>
                        <a:rPr lang="he-IL" sz="1400" dirty="0">
                          <a:latin typeface="Segoe UI" panose="020B0502040204020203" pitchFamily="34" charset="0"/>
                          <a:cs typeface="Segoe UI" panose="020B0502040204020203" pitchFamily="34" charset="0"/>
                        </a:rPr>
                        <a:t>17.1</a:t>
                      </a:r>
                    </a:p>
                  </a:txBody>
                  <a:tcPr marL="45720" marR="45720" anchor="ctr">
                    <a:solidFill>
                      <a:schemeClr val="bg1"/>
                    </a:solidFill>
                  </a:tcPr>
                </a:tc>
                <a:tc>
                  <a:txBody>
                    <a:bodyPr/>
                    <a:lstStyle/>
                    <a:p>
                      <a:pPr rtl="1">
                        <a:lnSpc>
                          <a:spcPct val="150000"/>
                        </a:lnSpc>
                      </a:pPr>
                      <a:r>
                        <a:rPr lang="he-IL" sz="1400" kern="1200" dirty="0">
                          <a:solidFill>
                            <a:schemeClr val="tx1"/>
                          </a:solidFill>
                          <a:latin typeface="Segoe UI" panose="020B0502040204020203" pitchFamily="34" charset="0"/>
                          <a:ea typeface="+mn-ea"/>
                          <a:cs typeface="Segoe UI" panose="020B0502040204020203" pitchFamily="34" charset="0"/>
                        </a:rPr>
                        <a:t>ליגת טניס שולחן  </a:t>
                      </a:r>
                    </a:p>
                  </a:txBody>
                  <a:tcPr marL="45720" marR="45720" anchor="ctr">
                    <a:solidFill>
                      <a:schemeClr val="bg1"/>
                    </a:solidFill>
                  </a:tcPr>
                </a:tc>
                <a:tc>
                  <a:txBody>
                    <a:bodyPr/>
                    <a:lstStyle/>
                    <a:p>
                      <a:pPr rtl="1">
                        <a:lnSpc>
                          <a:spcPct val="150000"/>
                        </a:lnSpc>
                      </a:pPr>
                      <a:r>
                        <a:rPr lang="he-IL" sz="1400" dirty="0">
                          <a:latin typeface="Segoe UI" panose="020B0502040204020203" pitchFamily="34" charset="0"/>
                          <a:cs typeface="Segoe UI" panose="020B0502040204020203" pitchFamily="34" charset="0"/>
                        </a:rPr>
                        <a:t>בית הלוחם ירושלים</a:t>
                      </a:r>
                    </a:p>
                  </a:txBody>
                  <a:tcPr marL="45720" marR="45720" anchor="ctr">
                    <a:solidFill>
                      <a:schemeClr val="bg1"/>
                    </a:solidFill>
                  </a:tcPr>
                </a:tc>
                <a:extLst>
                  <a:ext uri="{0D108BD9-81ED-4DB2-BD59-A6C34878D82A}">
                    <a16:rowId xmlns:a16="http://schemas.microsoft.com/office/drawing/2014/main" val="2399303563"/>
                  </a:ext>
                </a:extLst>
              </a:tr>
              <a:tr h="471174">
                <a:tc>
                  <a:txBody>
                    <a:bodyPr/>
                    <a:lstStyle/>
                    <a:p>
                      <a:pPr rtl="1">
                        <a:lnSpc>
                          <a:spcPct val="150000"/>
                        </a:lnSpc>
                      </a:pPr>
                      <a:r>
                        <a:rPr lang="he-IL" sz="1400" dirty="0">
                          <a:latin typeface="Segoe UI" panose="020B0502040204020203" pitchFamily="34" charset="0"/>
                          <a:cs typeface="Segoe UI" panose="020B0502040204020203" pitchFamily="34" charset="0"/>
                        </a:rPr>
                        <a:t>18-23.1</a:t>
                      </a:r>
                    </a:p>
                  </a:txBody>
                  <a:tcPr marL="45720" marR="45720" anchor="ctr">
                    <a:solidFill>
                      <a:schemeClr val="bg1"/>
                    </a:solidFill>
                  </a:tcPr>
                </a:tc>
                <a:tc>
                  <a:txBody>
                    <a:bodyPr/>
                    <a:lstStyle/>
                    <a:p>
                      <a:pPr marL="0" marR="0" lvl="0" indent="0" algn="r" defTabSz="685800" rtl="1" eaLnBrk="1" fontAlgn="auto" latinLnBrk="0" hangingPunct="1">
                        <a:lnSpc>
                          <a:spcPct val="150000"/>
                        </a:lnSpc>
                        <a:spcBef>
                          <a:spcPts val="0"/>
                        </a:spcBef>
                        <a:spcAft>
                          <a:spcPts val="0"/>
                        </a:spcAft>
                        <a:buClrTx/>
                        <a:buSzTx/>
                        <a:buFontTx/>
                        <a:buNone/>
                        <a:tabLst/>
                        <a:defRPr/>
                      </a:pPr>
                      <a:r>
                        <a:rPr kumimoji="0" lang="he-IL"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טורניר 1000 בכיסאות גלגלים</a:t>
                      </a:r>
                    </a:p>
                  </a:txBody>
                  <a:tcPr marL="45720" marR="45720" anchor="ctr">
                    <a:solidFill>
                      <a:schemeClr val="bg1"/>
                    </a:solidFill>
                  </a:tcPr>
                </a:tc>
                <a:tc>
                  <a:txBody>
                    <a:bodyPr/>
                    <a:lstStyle/>
                    <a:p>
                      <a:pPr marL="0" marR="0" lvl="0" indent="0" algn="r" defTabSz="685800" rtl="1" eaLnBrk="1" fontAlgn="auto" latinLnBrk="0" hangingPunct="1">
                        <a:lnSpc>
                          <a:spcPct val="150000"/>
                        </a:lnSpc>
                        <a:spcBef>
                          <a:spcPts val="0"/>
                        </a:spcBef>
                        <a:spcAft>
                          <a:spcPts val="0"/>
                        </a:spcAft>
                        <a:buClrTx/>
                        <a:buSzTx/>
                        <a:buFontTx/>
                        <a:buNone/>
                        <a:tabLst/>
                        <a:defRPr/>
                      </a:pPr>
                      <a:r>
                        <a:rPr kumimoji="0" lang="he-IL"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אוסטרליה</a:t>
                      </a:r>
                    </a:p>
                  </a:txBody>
                  <a:tcPr marL="45720" marR="45720" anchor="ctr">
                    <a:solidFill>
                      <a:schemeClr val="bg1"/>
                    </a:solidFill>
                  </a:tcPr>
                </a:tc>
                <a:extLst>
                  <a:ext uri="{0D108BD9-81ED-4DB2-BD59-A6C34878D82A}">
                    <a16:rowId xmlns:a16="http://schemas.microsoft.com/office/drawing/2014/main" val="1829053584"/>
                  </a:ext>
                </a:extLst>
              </a:tr>
              <a:tr h="471174">
                <a:tc>
                  <a:txBody>
                    <a:bodyPr/>
                    <a:lstStyle/>
                    <a:p>
                      <a:pPr rtl="1">
                        <a:lnSpc>
                          <a:spcPct val="150000"/>
                        </a:lnSpc>
                      </a:pPr>
                      <a:r>
                        <a:rPr lang="he-IL" sz="1400" dirty="0">
                          <a:latin typeface="Segoe UI" panose="020B0502040204020203" pitchFamily="34" charset="0"/>
                          <a:cs typeface="Segoe UI" panose="020B0502040204020203" pitchFamily="34" charset="0"/>
                        </a:rPr>
                        <a:t>20.1</a:t>
                      </a:r>
                    </a:p>
                  </a:txBody>
                  <a:tcPr marL="45720" marR="45720" anchor="ctr">
                    <a:solidFill>
                      <a:schemeClr val="bg1"/>
                    </a:solidFill>
                  </a:tcPr>
                </a:tc>
                <a:tc>
                  <a:txBody>
                    <a:bodyPr/>
                    <a:lstStyle/>
                    <a:p>
                      <a:pPr rtl="1">
                        <a:lnSpc>
                          <a:spcPct val="150000"/>
                        </a:lnSpc>
                      </a:pPr>
                      <a:r>
                        <a:rPr lang="he-IL" sz="1400" kern="1200" dirty="0">
                          <a:solidFill>
                            <a:schemeClr val="tx1"/>
                          </a:solidFill>
                          <a:latin typeface="Segoe UI" panose="020B0502040204020203" pitchFamily="34" charset="0"/>
                          <a:ea typeface="+mn-ea"/>
                          <a:cs typeface="Segoe UI" panose="020B0502040204020203" pitchFamily="34" charset="0"/>
                        </a:rPr>
                        <a:t>תחרות אתלטיקה</a:t>
                      </a:r>
                    </a:p>
                  </a:txBody>
                  <a:tcPr marL="45720" marR="45720" anchor="ctr">
                    <a:solidFill>
                      <a:schemeClr val="bg1"/>
                    </a:solidFill>
                  </a:tcPr>
                </a:tc>
                <a:tc>
                  <a:txBody>
                    <a:bodyPr/>
                    <a:lstStyle/>
                    <a:p>
                      <a:pPr rtl="1">
                        <a:lnSpc>
                          <a:spcPct val="150000"/>
                        </a:lnSpc>
                      </a:pPr>
                      <a:r>
                        <a:rPr lang="he-IL" sz="1400" dirty="0">
                          <a:latin typeface="Segoe UI" panose="020B0502040204020203" pitchFamily="34" charset="0"/>
                          <a:cs typeface="Segoe UI" panose="020B0502040204020203" pitchFamily="34" charset="0"/>
                        </a:rPr>
                        <a:t>הדר יוסף - תל אביב</a:t>
                      </a:r>
                    </a:p>
                  </a:txBody>
                  <a:tcPr marL="45720" marR="45720" anchor="ctr">
                    <a:solidFill>
                      <a:schemeClr val="bg1"/>
                    </a:solidFill>
                  </a:tcPr>
                </a:tc>
                <a:extLst>
                  <a:ext uri="{0D108BD9-81ED-4DB2-BD59-A6C34878D82A}">
                    <a16:rowId xmlns:a16="http://schemas.microsoft.com/office/drawing/2014/main" val="1113651484"/>
                  </a:ext>
                </a:extLst>
              </a:tr>
              <a:tr h="471174">
                <a:tc>
                  <a:txBody>
                    <a:bodyPr/>
                    <a:lstStyle/>
                    <a:p>
                      <a:pPr rtl="1">
                        <a:lnSpc>
                          <a:spcPct val="150000"/>
                        </a:lnSpc>
                      </a:pPr>
                      <a:r>
                        <a:rPr lang="he-IL" sz="1400" dirty="0">
                          <a:latin typeface="Segoe UI" panose="020B0502040204020203" pitchFamily="34" charset="0"/>
                          <a:cs typeface="Segoe UI" panose="020B0502040204020203" pitchFamily="34" charset="0"/>
                        </a:rPr>
                        <a:t>25.1</a:t>
                      </a:r>
                    </a:p>
                  </a:txBody>
                  <a:tcPr marL="45720" marR="45720" anchor="ctr">
                    <a:solidFill>
                      <a:schemeClr val="bg1"/>
                    </a:solidFill>
                  </a:tcPr>
                </a:tc>
                <a:tc>
                  <a:txBody>
                    <a:bodyPr/>
                    <a:lstStyle/>
                    <a:p>
                      <a:pPr rtl="1">
                        <a:lnSpc>
                          <a:spcPct val="150000"/>
                        </a:lnSpc>
                      </a:pPr>
                      <a:r>
                        <a:rPr lang="he-IL" sz="1200" kern="1200" dirty="0">
                          <a:solidFill>
                            <a:schemeClr val="tx1"/>
                          </a:solidFill>
                          <a:latin typeface="Segoe UI" panose="020B0502040204020203" pitchFamily="34" charset="0"/>
                          <a:ea typeface="+mn-ea"/>
                          <a:cs typeface="Segoe UI" panose="020B0502040204020203" pitchFamily="34" charset="0"/>
                        </a:rPr>
                        <a:t>אליפות ישראל חורף בשחייה ע"ש מרגלית </a:t>
                      </a:r>
                      <a:r>
                        <a:rPr lang="he-IL" sz="1200" kern="1200" dirty="0" err="1">
                          <a:solidFill>
                            <a:schemeClr val="tx1"/>
                          </a:solidFill>
                          <a:latin typeface="Segoe UI" panose="020B0502040204020203" pitchFamily="34" charset="0"/>
                          <a:ea typeface="+mn-ea"/>
                          <a:cs typeface="Segoe UI" panose="020B0502040204020203" pitchFamily="34" charset="0"/>
                        </a:rPr>
                        <a:t>זוננפלד</a:t>
                      </a:r>
                      <a:endParaRPr lang="he-IL" sz="1200" kern="1200" dirty="0">
                        <a:solidFill>
                          <a:schemeClr val="tx1"/>
                        </a:solidFill>
                        <a:latin typeface="Segoe UI" panose="020B0502040204020203" pitchFamily="34" charset="0"/>
                        <a:ea typeface="+mn-ea"/>
                        <a:cs typeface="Segoe UI" panose="020B0502040204020203" pitchFamily="34" charset="0"/>
                      </a:endParaRPr>
                    </a:p>
                  </a:txBody>
                  <a:tcPr marL="45720" marR="45720" anchor="ctr">
                    <a:solidFill>
                      <a:schemeClr val="bg1"/>
                    </a:solidFill>
                  </a:tcPr>
                </a:tc>
                <a:tc>
                  <a:txBody>
                    <a:bodyPr/>
                    <a:lstStyle/>
                    <a:p>
                      <a:pPr rtl="1">
                        <a:lnSpc>
                          <a:spcPct val="150000"/>
                        </a:lnSpc>
                      </a:pPr>
                      <a:r>
                        <a:rPr lang="he-IL" sz="1400" dirty="0">
                          <a:latin typeface="Segoe UI" panose="020B0502040204020203" pitchFamily="34" charset="0"/>
                          <a:cs typeface="Segoe UI" panose="020B0502040204020203" pitchFamily="34" charset="0"/>
                        </a:rPr>
                        <a:t>בית הלוחם תל אביב</a:t>
                      </a:r>
                    </a:p>
                  </a:txBody>
                  <a:tcPr marL="45720" marR="45720" anchor="ctr">
                    <a:solidFill>
                      <a:schemeClr val="bg1"/>
                    </a:solidFill>
                  </a:tcPr>
                </a:tc>
                <a:extLst>
                  <a:ext uri="{0D108BD9-81ED-4DB2-BD59-A6C34878D82A}">
                    <a16:rowId xmlns:a16="http://schemas.microsoft.com/office/drawing/2014/main" val="503504553"/>
                  </a:ext>
                </a:extLst>
              </a:tr>
              <a:tr h="471174">
                <a:tc>
                  <a:txBody>
                    <a:bodyPr/>
                    <a:lstStyle/>
                    <a:p>
                      <a:pPr rtl="1">
                        <a:lnSpc>
                          <a:spcPct val="150000"/>
                        </a:lnSpc>
                      </a:pPr>
                      <a:r>
                        <a:rPr lang="he-IL" sz="1400" dirty="0">
                          <a:latin typeface="Segoe UI" panose="020B0502040204020203" pitchFamily="34" charset="0"/>
                          <a:cs typeface="Segoe UI" panose="020B0502040204020203" pitchFamily="34" charset="0"/>
                        </a:rPr>
                        <a:t>26-31.1</a:t>
                      </a:r>
                    </a:p>
                  </a:txBody>
                  <a:tcPr marL="45720" marR="45720" anchor="ctr">
                    <a:solidFill>
                      <a:schemeClr val="bg1"/>
                    </a:solidFill>
                  </a:tcPr>
                </a:tc>
                <a:tc>
                  <a:txBody>
                    <a:bodyPr/>
                    <a:lstStyle/>
                    <a:p>
                      <a:pPr rtl="1">
                        <a:lnSpc>
                          <a:spcPct val="150000"/>
                        </a:lnSpc>
                      </a:pPr>
                      <a:r>
                        <a:rPr lang="he-IL" sz="1400" kern="1200" dirty="0">
                          <a:solidFill>
                            <a:schemeClr val="tx1"/>
                          </a:solidFill>
                          <a:latin typeface="Segoe UI" panose="020B0502040204020203" pitchFamily="34" charset="0"/>
                          <a:ea typeface="+mn-ea"/>
                          <a:cs typeface="Segoe UI" panose="020B0502040204020203" pitchFamily="34" charset="0"/>
                        </a:rPr>
                        <a:t>גראנד סלאם אליפות אוסטרליה הפתוחה</a:t>
                      </a:r>
                    </a:p>
                  </a:txBody>
                  <a:tcPr marL="45720" marR="45720" anchor="ctr">
                    <a:solidFill>
                      <a:schemeClr val="bg1"/>
                    </a:solidFill>
                  </a:tcPr>
                </a:tc>
                <a:tc>
                  <a:txBody>
                    <a:bodyPr/>
                    <a:lstStyle/>
                    <a:p>
                      <a:pPr rtl="1">
                        <a:lnSpc>
                          <a:spcPct val="150000"/>
                        </a:lnSpc>
                      </a:pPr>
                      <a:r>
                        <a:rPr lang="he-IL" sz="1400" dirty="0">
                          <a:latin typeface="Segoe UI" panose="020B0502040204020203" pitchFamily="34" charset="0"/>
                          <a:cs typeface="Segoe UI" panose="020B0502040204020203" pitchFamily="34" charset="0"/>
                        </a:rPr>
                        <a:t>אוסטרליה</a:t>
                      </a:r>
                    </a:p>
                  </a:txBody>
                  <a:tcPr marL="45720" marR="45720" anchor="ctr">
                    <a:solidFill>
                      <a:schemeClr val="bg1"/>
                    </a:solidFill>
                  </a:tcPr>
                </a:tc>
                <a:extLst>
                  <a:ext uri="{0D108BD9-81ED-4DB2-BD59-A6C34878D82A}">
                    <a16:rowId xmlns:a16="http://schemas.microsoft.com/office/drawing/2014/main" val="747208379"/>
                  </a:ext>
                </a:extLst>
              </a:tr>
            </a:tbl>
          </a:graphicData>
        </a:graphic>
      </p:graphicFrame>
    </p:spTree>
    <p:extLst>
      <p:ext uri="{BB962C8B-B14F-4D97-AF65-F5344CB8AC3E}">
        <p14:creationId xmlns:p14="http://schemas.microsoft.com/office/powerpoint/2010/main" val="25629059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B99F9-9749-6141-5928-1D1C1D75C631}"/>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ADCB42B0-9D01-A4D5-BDA5-1288ABD5423F}"/>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6858000" cy="1470012"/>
          </a:xfrm>
          <a:prstGeom prst="rect">
            <a:avLst/>
          </a:prstGeom>
        </p:spPr>
      </p:pic>
      <p:sp>
        <p:nvSpPr>
          <p:cNvPr id="5" name="TextBox 4">
            <a:extLst>
              <a:ext uri="{FF2B5EF4-FFF2-40B4-BE49-F238E27FC236}">
                <a16:creationId xmlns:a16="http://schemas.microsoft.com/office/drawing/2014/main" id="{3FDA9932-C461-26E0-BBA4-A526B96A1AC7}"/>
              </a:ext>
            </a:extLst>
          </p:cNvPr>
          <p:cNvSpPr txBox="1"/>
          <p:nvPr/>
        </p:nvSpPr>
        <p:spPr>
          <a:xfrm>
            <a:off x="2580724" y="371959"/>
            <a:ext cx="4230705" cy="523220"/>
          </a:xfrm>
          <a:prstGeom prst="rect">
            <a:avLst/>
          </a:prstGeom>
          <a:noFill/>
        </p:spPr>
        <p:txBody>
          <a:bodyPr wrap="square" rtlCol="1">
            <a:spAutoFit/>
          </a:bodyPr>
          <a:lstStyle/>
          <a:p>
            <a:r>
              <a:rPr lang="he-IL" sz="2800" b="1" dirty="0">
                <a:solidFill>
                  <a:schemeClr val="bg1"/>
                </a:solidFill>
                <a:latin typeface="Segoe UI Semilight" panose="020B0402040204020203" pitchFamily="34" charset="0"/>
                <a:cs typeface="Segoe UI Semilight" panose="020B0402040204020203" pitchFamily="34" charset="0"/>
              </a:rPr>
              <a:t>30 חם מהשטח</a:t>
            </a:r>
          </a:p>
        </p:txBody>
      </p:sp>
      <p:sp>
        <p:nvSpPr>
          <p:cNvPr id="7" name="TextBox 15">
            <a:extLst>
              <a:ext uri="{FF2B5EF4-FFF2-40B4-BE49-F238E27FC236}">
                <a16:creationId xmlns:a16="http://schemas.microsoft.com/office/drawing/2014/main" id="{F35B1AC2-4BEA-09EC-5318-26AD2B998B39}"/>
              </a:ext>
            </a:extLst>
          </p:cNvPr>
          <p:cNvSpPr txBox="1"/>
          <p:nvPr/>
        </p:nvSpPr>
        <p:spPr>
          <a:xfrm>
            <a:off x="3394658" y="996356"/>
            <a:ext cx="3475571" cy="338554"/>
          </a:xfrm>
          <a:prstGeom prst="rect">
            <a:avLst/>
          </a:prstGeom>
          <a:noFill/>
        </p:spPr>
        <p:txBody>
          <a:bodyPr wrap="square" rtlCol="1">
            <a:spAutoFit/>
          </a:bodyPr>
          <a:lstStyle/>
          <a:p>
            <a:r>
              <a:rPr lang="he-IL" sz="1600" b="1" spc="3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 </a:t>
            </a:r>
          </a:p>
        </p:txBody>
      </p:sp>
      <p:sp>
        <p:nvSpPr>
          <p:cNvPr id="6" name="כותרת 5">
            <a:extLst>
              <a:ext uri="{FF2B5EF4-FFF2-40B4-BE49-F238E27FC236}">
                <a16:creationId xmlns:a16="http://schemas.microsoft.com/office/drawing/2014/main" id="{425A42F9-34ED-37B0-51B8-2ACB186CFB59}"/>
              </a:ext>
            </a:extLst>
          </p:cNvPr>
          <p:cNvSpPr>
            <a:spLocks noGrp="1"/>
          </p:cNvSpPr>
          <p:nvPr>
            <p:ph type="title"/>
          </p:nvPr>
        </p:nvSpPr>
        <p:spPr>
          <a:xfrm>
            <a:off x="471488" y="-1914702"/>
            <a:ext cx="5915025" cy="1914702"/>
          </a:xfrm>
        </p:spPr>
        <p:txBody>
          <a:bodyPr vert="horz" lIns="91440" tIns="45720" rIns="91440" bIns="45720" rtlCol="0" anchor="b">
            <a:normAutofit/>
          </a:bodyPr>
          <a:lstStyle/>
          <a:p>
            <a:r>
              <a:rPr lang="he-IL" dirty="0"/>
              <a:t>חם מהשטח</a:t>
            </a:r>
          </a:p>
        </p:txBody>
      </p:sp>
      <p:sp>
        <p:nvSpPr>
          <p:cNvPr id="2" name="מלבן 1">
            <a:extLst>
              <a:ext uri="{FF2B5EF4-FFF2-40B4-BE49-F238E27FC236}">
                <a16:creationId xmlns:a16="http://schemas.microsoft.com/office/drawing/2014/main" id="{609B26DA-825C-1126-9625-C0558B976040}"/>
              </a:ext>
            </a:extLst>
          </p:cNvPr>
          <p:cNvSpPr/>
          <p:nvPr/>
        </p:nvSpPr>
        <p:spPr>
          <a:xfrm>
            <a:off x="219188" y="182880"/>
            <a:ext cx="1163313" cy="5736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7" name="תמונה 16" descr="תמונה שמכילה טקסט, גופן, גרפיקה, לוגו&#10;&#10;תוכן שנוצר על-ידי בינה מלאכותית עשוי להיות שגוי.">
            <a:extLst>
              <a:ext uri="{FF2B5EF4-FFF2-40B4-BE49-F238E27FC236}">
                <a16:creationId xmlns:a16="http://schemas.microsoft.com/office/drawing/2014/main" id="{9C0373E9-4A88-92D8-3E52-0C941D4BBEC6}"/>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2600" y="409695"/>
            <a:ext cx="1277469" cy="239188"/>
          </a:xfrm>
          <a:prstGeom prst="rect">
            <a:avLst/>
          </a:prstGeom>
        </p:spPr>
      </p:pic>
      <p:sp>
        <p:nvSpPr>
          <p:cNvPr id="18" name="תיבת טקסט 17">
            <a:extLst>
              <a:ext uri="{FF2B5EF4-FFF2-40B4-BE49-F238E27FC236}">
                <a16:creationId xmlns:a16="http://schemas.microsoft.com/office/drawing/2014/main" id="{81EE7AB6-7370-710E-C9CE-9CD673412D29}"/>
              </a:ext>
            </a:extLst>
          </p:cNvPr>
          <p:cNvSpPr txBox="1"/>
          <p:nvPr/>
        </p:nvSpPr>
        <p:spPr>
          <a:xfrm>
            <a:off x="3498857" y="1436087"/>
            <a:ext cx="3339874" cy="7379456"/>
          </a:xfrm>
          <a:prstGeom prst="rect">
            <a:avLst/>
          </a:prstGeom>
          <a:noFill/>
        </p:spPr>
        <p:txBody>
          <a:bodyPr wrap="square">
            <a:spAutoFit/>
          </a:bodyPr>
          <a:lstStyle/>
          <a:p>
            <a:pPr marR="0" lvl="0" algn="just" defTabSz="914400" rtl="1" eaLnBrk="1" fontAlgn="auto" latinLnBrk="0" hangingPunct="1">
              <a:lnSpc>
                <a:spcPts val="1700"/>
              </a:lnSpc>
              <a:spcBef>
                <a:spcPts val="0"/>
              </a:spcBef>
              <a:spcAft>
                <a:spcPts val="800"/>
              </a:spcAft>
              <a:buClrTx/>
              <a:buSzTx/>
              <a:tabLst/>
              <a:defRPr/>
            </a:pPr>
            <a:r>
              <a:rPr kumimoji="0" lang="he-IL" sz="1100" b="1"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צ’ק־ליסט</a:t>
            </a: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 אתי למאמנים ואנשי מעטפת בספורט הפראלימפי</a:t>
            </a:r>
          </a:p>
          <a:p>
            <a:pPr marR="0" lvl="0" algn="just" defTabSz="914400" rtl="1" eaLnBrk="1" fontAlgn="auto" latinLnBrk="0" hangingPunct="1">
              <a:lnSpc>
                <a:spcPts val="1700"/>
              </a:lnSpc>
              <a:spcBef>
                <a:spcPts val="0"/>
              </a:spcBef>
              <a:spcAft>
                <a:spcPts val="800"/>
              </a:spcAft>
              <a:buClrTx/>
              <a:buSzTx/>
              <a:tabLst/>
              <a:defRPr/>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לפני קבלת החלטה משמעותית (יישומים באימון, ברפואה, בטכנולוגיה או בתחרות), מומלץ לעצור ולבחון:</a:t>
            </a:r>
            <a:endPar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endParaRPr>
          </a:p>
          <a:p>
            <a:pPr marR="0" lvl="0" algn="just" defTabSz="914400" rtl="1" eaLnBrk="1" fontAlgn="auto" latinLnBrk="0" hangingPunct="1">
              <a:lnSpc>
                <a:spcPts val="1700"/>
              </a:lnSpc>
              <a:spcBef>
                <a:spcPts val="0"/>
              </a:spcBef>
              <a:spcAft>
                <a:spcPts val="800"/>
              </a:spcAft>
              <a:buClrTx/>
              <a:buSzTx/>
              <a:tabLst/>
              <a:defRPr/>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  </a:t>
            </a: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סיווג והוגנות</a:t>
            </a:r>
          </a:p>
          <a:p>
            <a:pPr marL="171450" marR="0" lvl="0" indent="-171450" algn="just" defTabSz="914400" rtl="1" eaLnBrk="1" fontAlgn="auto" latinLnBrk="0" hangingPunct="1">
              <a:lnSpc>
                <a:spcPts val="1700"/>
              </a:lnSpc>
              <a:spcBef>
                <a:spcPts val="0"/>
              </a:spcBef>
              <a:spcAft>
                <a:spcPts val="800"/>
              </a:spcAft>
              <a:buClrTx/>
              <a:buSzTx/>
              <a:buFont typeface="Wingdings" panose="05000000000000000000" pitchFamily="2" charset="2"/>
              <a:buChar char="q"/>
              <a:tabLst/>
              <a:defRPr/>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האם הפעולה מכבדת את רוח ותכלית מערכת הסיווג?</a:t>
            </a:r>
          </a:p>
          <a:p>
            <a:pPr marL="171450" marR="0" lvl="0" indent="-171450" algn="just" defTabSz="914400" rtl="1" eaLnBrk="1" fontAlgn="auto" latinLnBrk="0" hangingPunct="1">
              <a:lnSpc>
                <a:spcPts val="1700"/>
              </a:lnSpc>
              <a:spcBef>
                <a:spcPts val="0"/>
              </a:spcBef>
              <a:spcAft>
                <a:spcPts val="800"/>
              </a:spcAft>
              <a:buClrTx/>
              <a:buSzTx/>
              <a:buFont typeface="Wingdings" panose="05000000000000000000" pitchFamily="2" charset="2"/>
              <a:buChar char="q"/>
              <a:tabLst/>
              <a:defRPr/>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האם ההישג הצפוי נשען על יכולת ואימון – ולא על “עקיפה” של המערכת?</a:t>
            </a:r>
          </a:p>
          <a:p>
            <a:pPr marL="171450" marR="0" lvl="0" indent="-171450" algn="just" defTabSz="914400" rtl="1" eaLnBrk="1" fontAlgn="auto" latinLnBrk="0" hangingPunct="1">
              <a:lnSpc>
                <a:spcPts val="1700"/>
              </a:lnSpc>
              <a:spcBef>
                <a:spcPts val="0"/>
              </a:spcBef>
              <a:spcAft>
                <a:spcPts val="800"/>
              </a:spcAft>
              <a:buClrTx/>
              <a:buSzTx/>
              <a:buFont typeface="Wingdings" panose="05000000000000000000" pitchFamily="2" charset="2"/>
              <a:buChar char="q"/>
              <a:tabLst/>
              <a:defRPr/>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האם הייתי שלם עם ההחלטה גם אם הייתה נבחנת בפומבי?</a:t>
            </a:r>
          </a:p>
          <a:p>
            <a:pPr marL="171450" marR="0" lvl="0" indent="-171450" algn="just" defTabSz="914400" rtl="1" eaLnBrk="1" fontAlgn="auto" latinLnBrk="0" hangingPunct="1">
              <a:lnSpc>
                <a:spcPts val="1700"/>
              </a:lnSpc>
              <a:spcBef>
                <a:spcPts val="0"/>
              </a:spcBef>
              <a:spcAft>
                <a:spcPts val="800"/>
              </a:spcAft>
              <a:buClrTx/>
              <a:buSzTx/>
              <a:buFont typeface="Wingdings" panose="05000000000000000000" pitchFamily="2" charset="2"/>
              <a:buChar char="q"/>
              <a:tabLst/>
              <a:defRPr/>
            </a:pPr>
            <a:endPar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endParaRPr>
          </a:p>
          <a:p>
            <a:pPr marR="0" lvl="0" algn="just" defTabSz="914400" rtl="1" eaLnBrk="1" fontAlgn="auto" latinLnBrk="0" hangingPunct="1">
              <a:lnSpc>
                <a:spcPts val="1700"/>
              </a:lnSpc>
              <a:spcBef>
                <a:spcPts val="0"/>
              </a:spcBef>
              <a:spcAft>
                <a:spcPts val="800"/>
              </a:spcAft>
              <a:buClrTx/>
              <a:buSzTx/>
              <a:tabLst/>
              <a:defRPr/>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  </a:t>
            </a: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טכנולוגיה וציוד</a:t>
            </a:r>
          </a:p>
          <a:p>
            <a:pPr marL="171450" marR="0" lvl="0" indent="-171450" algn="just" defTabSz="914400" rtl="1" eaLnBrk="1" fontAlgn="auto" latinLnBrk="0" hangingPunct="1">
              <a:lnSpc>
                <a:spcPts val="1700"/>
              </a:lnSpc>
              <a:spcBef>
                <a:spcPts val="0"/>
              </a:spcBef>
              <a:spcAft>
                <a:spcPts val="800"/>
              </a:spcAft>
              <a:buClrTx/>
              <a:buSzTx/>
              <a:buFont typeface="Wingdings" panose="05000000000000000000" pitchFamily="2" charset="2"/>
              <a:buChar char="q"/>
              <a:tabLst/>
              <a:defRPr/>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האם הציוד מעניק יתרון חריג?</a:t>
            </a:r>
          </a:p>
          <a:p>
            <a:pPr marL="171450" marR="0" lvl="0" indent="-171450" algn="just" defTabSz="914400" rtl="1" eaLnBrk="1" fontAlgn="auto" latinLnBrk="0" hangingPunct="1">
              <a:lnSpc>
                <a:spcPts val="1700"/>
              </a:lnSpc>
              <a:spcBef>
                <a:spcPts val="0"/>
              </a:spcBef>
              <a:spcAft>
                <a:spcPts val="800"/>
              </a:spcAft>
              <a:buClrTx/>
              <a:buSzTx/>
              <a:buFont typeface="Wingdings" panose="05000000000000000000" pitchFamily="2" charset="2"/>
              <a:buChar char="q"/>
              <a:tabLst/>
              <a:defRPr/>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האם קיימת שקיפות מלאה מול האיגוד, הספורטאי והצוות?</a:t>
            </a:r>
          </a:p>
          <a:p>
            <a:pPr marL="171450" marR="0" lvl="0" indent="-171450" algn="just" defTabSz="914400" rtl="1" eaLnBrk="1" fontAlgn="auto" latinLnBrk="0" hangingPunct="1">
              <a:lnSpc>
                <a:spcPts val="1700"/>
              </a:lnSpc>
              <a:spcBef>
                <a:spcPts val="0"/>
              </a:spcBef>
              <a:spcAft>
                <a:spcPts val="800"/>
              </a:spcAft>
              <a:buClrTx/>
              <a:buSzTx/>
              <a:buFont typeface="Wingdings" panose="05000000000000000000" pitchFamily="2" charset="2"/>
              <a:buChar char="q"/>
              <a:tabLst/>
              <a:defRPr/>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האם השימוש בטכנולוגיה עומד בכללים?</a:t>
            </a:r>
          </a:p>
          <a:p>
            <a:pPr marL="171450" marR="0" lvl="0" indent="-171450" algn="just" defTabSz="914400" rtl="1" eaLnBrk="1" fontAlgn="auto" latinLnBrk="0" hangingPunct="1">
              <a:lnSpc>
                <a:spcPts val="1700"/>
              </a:lnSpc>
              <a:spcBef>
                <a:spcPts val="0"/>
              </a:spcBef>
              <a:spcAft>
                <a:spcPts val="800"/>
              </a:spcAft>
              <a:buClrTx/>
              <a:buSzTx/>
              <a:buFont typeface="Wingdings" panose="05000000000000000000" pitchFamily="2" charset="2"/>
              <a:buChar char="q"/>
              <a:tabLst/>
              <a:defRPr/>
            </a:pPr>
            <a:endPar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endParaRPr>
          </a:p>
          <a:p>
            <a:pPr marR="0" lvl="0" algn="just" defTabSz="914400" rtl="1" eaLnBrk="1" fontAlgn="auto" latinLnBrk="0" hangingPunct="1">
              <a:lnSpc>
                <a:spcPts val="1700"/>
              </a:lnSpc>
              <a:spcBef>
                <a:spcPts val="0"/>
              </a:spcBef>
              <a:spcAft>
                <a:spcPts val="800"/>
              </a:spcAft>
              <a:buClrTx/>
              <a:buSzTx/>
              <a:tabLst/>
              <a:defRPr/>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  </a:t>
            </a: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רפואה וטיפול</a:t>
            </a:r>
          </a:p>
          <a:p>
            <a:pPr marL="171450" marR="0" lvl="0" indent="-171450" algn="just" defTabSz="914400" rtl="1" eaLnBrk="1" fontAlgn="auto" latinLnBrk="0" hangingPunct="1">
              <a:lnSpc>
                <a:spcPts val="1700"/>
              </a:lnSpc>
              <a:spcBef>
                <a:spcPts val="0"/>
              </a:spcBef>
              <a:spcAft>
                <a:spcPts val="800"/>
              </a:spcAft>
              <a:buClrTx/>
              <a:buSzTx/>
              <a:buFont typeface="Wingdings" panose="05000000000000000000" pitchFamily="2" charset="2"/>
              <a:buChar char="q"/>
              <a:tabLst/>
              <a:defRPr/>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האם ההחלטה הרפואית משרתת בראש ובראשונה את בריאות הספורטאי?</a:t>
            </a:r>
          </a:p>
          <a:p>
            <a:pPr marL="171450" marR="0" lvl="0" indent="-171450" algn="just" defTabSz="914400" rtl="1" eaLnBrk="1" fontAlgn="auto" latinLnBrk="0" hangingPunct="1">
              <a:lnSpc>
                <a:spcPts val="1700"/>
              </a:lnSpc>
              <a:spcBef>
                <a:spcPts val="0"/>
              </a:spcBef>
              <a:spcAft>
                <a:spcPts val="800"/>
              </a:spcAft>
              <a:buClrTx/>
              <a:buSzTx/>
              <a:buFont typeface="Wingdings" panose="05000000000000000000" pitchFamily="2" charset="2"/>
              <a:buChar char="q"/>
              <a:tabLst/>
              <a:defRPr/>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האם מדובר בטיפול חיוני, או בהתערבות אלקטיבית לשיפור ביצועים?</a:t>
            </a:r>
          </a:p>
          <a:p>
            <a:pPr marL="171450" marR="0" lvl="0" indent="-171450" algn="just" defTabSz="914400" rtl="1" eaLnBrk="1" fontAlgn="auto" latinLnBrk="0" hangingPunct="1">
              <a:lnSpc>
                <a:spcPts val="1700"/>
              </a:lnSpc>
              <a:spcBef>
                <a:spcPts val="0"/>
              </a:spcBef>
              <a:spcAft>
                <a:spcPts val="800"/>
              </a:spcAft>
              <a:buClrTx/>
              <a:buSzTx/>
              <a:buFont typeface="Wingdings" panose="05000000000000000000" pitchFamily="2" charset="2"/>
              <a:buChar char="q"/>
              <a:tabLst/>
              <a:defRPr/>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האם נשקלו סיכונים קצרי וארוכי טווח?</a:t>
            </a:r>
          </a:p>
          <a:p>
            <a:pPr marR="0" lvl="0" algn="just" defTabSz="914400" rtl="1" eaLnBrk="1" fontAlgn="auto" latinLnBrk="0" hangingPunct="1">
              <a:lnSpc>
                <a:spcPts val="1700"/>
              </a:lnSpc>
              <a:spcBef>
                <a:spcPts val="0"/>
              </a:spcBef>
              <a:spcAft>
                <a:spcPts val="800"/>
              </a:spcAft>
              <a:buClrTx/>
              <a:buSzTx/>
              <a:tabLst/>
              <a:defRPr/>
            </a:pPr>
            <a:endPar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endParaRPr>
          </a:p>
        </p:txBody>
      </p:sp>
      <p:sp>
        <p:nvSpPr>
          <p:cNvPr id="23" name="תיבת טקסט 22">
            <a:extLst>
              <a:ext uri="{FF2B5EF4-FFF2-40B4-BE49-F238E27FC236}">
                <a16:creationId xmlns:a16="http://schemas.microsoft.com/office/drawing/2014/main" id="{363E0708-FBE7-C83B-A104-EB205D6B80B4}"/>
              </a:ext>
            </a:extLst>
          </p:cNvPr>
          <p:cNvSpPr txBox="1"/>
          <p:nvPr/>
        </p:nvSpPr>
        <p:spPr>
          <a:xfrm>
            <a:off x="84868" y="9134338"/>
            <a:ext cx="3361737" cy="261610"/>
          </a:xfrm>
          <a:prstGeom prst="rect">
            <a:avLst/>
          </a:prstGeom>
          <a:noFill/>
        </p:spPr>
        <p:txBody>
          <a:bodyPr wrap="square">
            <a:spAutoFit/>
          </a:bodyPr>
          <a:lstStyle/>
          <a:p>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 </a:t>
            </a:r>
            <a:endParaRPr lang="he-IL" dirty="0">
              <a:cs typeface="Segoe UI" panose="020B0502040204020203" pitchFamily="34" charset="0"/>
            </a:endParaRPr>
          </a:p>
        </p:txBody>
      </p:sp>
      <p:sp>
        <p:nvSpPr>
          <p:cNvPr id="13" name="מקבילית 12">
            <a:extLst>
              <a:ext uri="{FF2B5EF4-FFF2-40B4-BE49-F238E27FC236}">
                <a16:creationId xmlns:a16="http://schemas.microsoft.com/office/drawing/2014/main" id="{5315F98C-695D-31CC-B02C-01A59EACB918}"/>
              </a:ext>
            </a:extLst>
          </p:cNvPr>
          <p:cNvSpPr/>
          <p:nvPr/>
        </p:nvSpPr>
        <p:spPr>
          <a:xfrm>
            <a:off x="3951757" y="1135112"/>
            <a:ext cx="3475570" cy="334900"/>
          </a:xfrm>
          <a:prstGeom prst="parallelogram">
            <a:avLst>
              <a:gd name="adj" fmla="val 74382"/>
            </a:avLst>
          </a:prstGeom>
          <a:solidFill>
            <a:srgbClr val="CBA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srgbClr val="7030A0"/>
              </a:solidFill>
              <a:effectLst/>
              <a:uLnTx/>
              <a:uFillTx/>
              <a:latin typeface="Calibri" panose="020F0502020204030204"/>
              <a:ea typeface="+mn-ea"/>
              <a:cs typeface="Arial" panose="020B0604020202020204" pitchFamily="34" charset="0"/>
            </a:endParaRPr>
          </a:p>
        </p:txBody>
      </p:sp>
      <p:sp>
        <p:nvSpPr>
          <p:cNvPr id="16" name="תיבת טקסט 15">
            <a:extLst>
              <a:ext uri="{FF2B5EF4-FFF2-40B4-BE49-F238E27FC236}">
                <a16:creationId xmlns:a16="http://schemas.microsoft.com/office/drawing/2014/main" id="{ED699B4E-9547-EB41-01F1-2BBE9243F46B}"/>
              </a:ext>
            </a:extLst>
          </p:cNvPr>
          <p:cNvSpPr txBox="1"/>
          <p:nvPr/>
        </p:nvSpPr>
        <p:spPr>
          <a:xfrm>
            <a:off x="3880686" y="1008450"/>
            <a:ext cx="3004694" cy="471830"/>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kumimoji="0" lang="he-IL"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panose="020B0502040204020203" pitchFamily="34" charset="0"/>
                <a:ea typeface="+mn-ea"/>
                <a:cs typeface="Segoe UI" panose="020B0502040204020203" pitchFamily="34" charset="0"/>
              </a:rPr>
              <a:t>אתיקה</a:t>
            </a:r>
          </a:p>
        </p:txBody>
      </p:sp>
      <p:sp>
        <p:nvSpPr>
          <p:cNvPr id="20" name="תיבת טקסט 19">
            <a:extLst>
              <a:ext uri="{FF2B5EF4-FFF2-40B4-BE49-F238E27FC236}">
                <a16:creationId xmlns:a16="http://schemas.microsoft.com/office/drawing/2014/main" id="{9879989E-F86A-915D-03B7-FF7AF14E2742}"/>
              </a:ext>
            </a:extLst>
          </p:cNvPr>
          <p:cNvSpPr txBox="1"/>
          <p:nvPr/>
        </p:nvSpPr>
        <p:spPr>
          <a:xfrm>
            <a:off x="63760" y="2397540"/>
            <a:ext cx="3339874" cy="5763629"/>
          </a:xfrm>
          <a:prstGeom prst="rect">
            <a:avLst/>
          </a:prstGeom>
          <a:noFill/>
        </p:spPr>
        <p:txBody>
          <a:bodyPr wrap="square">
            <a:spAutoFit/>
          </a:bodyPr>
          <a:lstStyle/>
          <a:p>
            <a:pPr marR="0" lvl="0" algn="just" defTabSz="914400" rtl="1" eaLnBrk="1" fontAlgn="auto" latinLnBrk="0" hangingPunct="1">
              <a:lnSpc>
                <a:spcPts val="1700"/>
              </a:lnSpc>
              <a:spcBef>
                <a:spcPts val="0"/>
              </a:spcBef>
              <a:spcAft>
                <a:spcPts val="800"/>
              </a:spcAft>
              <a:buClrTx/>
              <a:buSzTx/>
              <a:tabLst/>
              <a:defRPr/>
            </a:pPr>
            <a:r>
              <a:rPr lang="he-IL" sz="1100" b="0" dirty="0">
                <a:solidFill>
                  <a:srgbClr val="002060"/>
                </a:solidFill>
                <a:latin typeface="Segoe UI" panose="020B0502040204020203" pitchFamily="34" charset="0"/>
                <a:cs typeface="Segoe UI" panose="020B0502040204020203" pitchFamily="34" charset="0"/>
                <a:sym typeface="Wingdings" panose="05000000000000000000" pitchFamily="2" charset="2"/>
              </a:rPr>
              <a:t>🧠  </a:t>
            </a: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אוטונומיה והסכמה מדעת</a:t>
            </a:r>
          </a:p>
          <a:p>
            <a:pPr marL="171450" marR="0" lvl="0" indent="-171450" algn="just" defTabSz="914400" rtl="1" eaLnBrk="1" fontAlgn="auto" latinLnBrk="0" hangingPunct="1">
              <a:lnSpc>
                <a:spcPts val="1700"/>
              </a:lnSpc>
              <a:spcBef>
                <a:spcPts val="0"/>
              </a:spcBef>
              <a:spcAft>
                <a:spcPts val="800"/>
              </a:spcAft>
              <a:buClrTx/>
              <a:buSzTx/>
              <a:buFont typeface="Wingdings" panose="05000000000000000000" pitchFamily="2" charset="2"/>
              <a:buChar char="q"/>
              <a:tabLst/>
              <a:defRPr/>
            </a:pPr>
            <a:r>
              <a:rPr lang="he-IL" sz="1100" b="0" dirty="0">
                <a:solidFill>
                  <a:srgbClr val="002060"/>
                </a:solidFill>
                <a:latin typeface="Segoe UI" panose="020B0502040204020203" pitchFamily="34" charset="0"/>
                <a:cs typeface="Segoe UI" panose="020B0502040204020203" pitchFamily="34" charset="0"/>
                <a:sym typeface="Wingdings" panose="05000000000000000000" pitchFamily="2" charset="2"/>
              </a:rPr>
              <a:t>האם הספורטאי מבין באמת את המשמעויות והחלופות?</a:t>
            </a:r>
          </a:p>
          <a:p>
            <a:pPr marL="171450" marR="0" lvl="0" indent="-171450" algn="just" defTabSz="914400" rtl="1" eaLnBrk="1" fontAlgn="auto" latinLnBrk="0" hangingPunct="1">
              <a:lnSpc>
                <a:spcPts val="1700"/>
              </a:lnSpc>
              <a:spcBef>
                <a:spcPts val="0"/>
              </a:spcBef>
              <a:spcAft>
                <a:spcPts val="800"/>
              </a:spcAft>
              <a:buClrTx/>
              <a:buSzTx/>
              <a:buFont typeface="Wingdings" panose="05000000000000000000" pitchFamily="2" charset="2"/>
              <a:buChar char="q"/>
              <a:tabLst/>
              <a:defRPr/>
            </a:pPr>
            <a:r>
              <a:rPr lang="he-IL" sz="1100" b="0" dirty="0">
                <a:solidFill>
                  <a:srgbClr val="002060"/>
                </a:solidFill>
                <a:latin typeface="Segoe UI" panose="020B0502040204020203" pitchFamily="34" charset="0"/>
                <a:cs typeface="Segoe UI" panose="020B0502040204020203" pitchFamily="34" charset="0"/>
                <a:sym typeface="Wingdings" panose="05000000000000000000" pitchFamily="2" charset="2"/>
              </a:rPr>
              <a:t>האם ההחלטה התקבלה ללא לחץ סמוי, תלות או חשש לאבד מקום בסגל?</a:t>
            </a:r>
          </a:p>
          <a:p>
            <a:pPr marL="171450" marR="0" lvl="0" indent="-171450" algn="just" defTabSz="914400" rtl="1" eaLnBrk="1" fontAlgn="auto" latinLnBrk="0" hangingPunct="1">
              <a:lnSpc>
                <a:spcPts val="1700"/>
              </a:lnSpc>
              <a:spcBef>
                <a:spcPts val="0"/>
              </a:spcBef>
              <a:spcAft>
                <a:spcPts val="800"/>
              </a:spcAft>
              <a:buClrTx/>
              <a:buSzTx/>
              <a:buFont typeface="Wingdings" panose="05000000000000000000" pitchFamily="2" charset="2"/>
              <a:buChar char="q"/>
              <a:tabLst/>
              <a:defRPr/>
            </a:pPr>
            <a:r>
              <a:rPr lang="he-IL" sz="1100" b="0" dirty="0">
                <a:solidFill>
                  <a:srgbClr val="002060"/>
                </a:solidFill>
                <a:latin typeface="Segoe UI" panose="020B0502040204020203" pitchFamily="34" charset="0"/>
                <a:cs typeface="Segoe UI" panose="020B0502040204020203" pitchFamily="34" charset="0"/>
                <a:sym typeface="Wingdings" panose="05000000000000000000" pitchFamily="2" charset="2"/>
              </a:rPr>
              <a:t>האם ניתנה לספורטאי האפשרות לומר “לא”?</a:t>
            </a:r>
          </a:p>
          <a:p>
            <a:pPr marL="171450" marR="0" lvl="0" indent="-171450" algn="just" defTabSz="914400" rtl="1" eaLnBrk="1" fontAlgn="auto" latinLnBrk="0" hangingPunct="1">
              <a:lnSpc>
                <a:spcPts val="1700"/>
              </a:lnSpc>
              <a:spcBef>
                <a:spcPts val="0"/>
              </a:spcBef>
              <a:spcAft>
                <a:spcPts val="800"/>
              </a:spcAft>
              <a:buClrTx/>
              <a:buSzTx/>
              <a:buFont typeface="Wingdings" panose="05000000000000000000" pitchFamily="2" charset="2"/>
              <a:buChar char="q"/>
              <a:tabLst/>
              <a:defRPr/>
            </a:pPr>
            <a:endParaRPr lang="he-IL" sz="1100" b="0" dirty="0">
              <a:solidFill>
                <a:srgbClr val="002060"/>
              </a:solidFill>
              <a:latin typeface="Segoe UI" panose="020B0502040204020203" pitchFamily="34" charset="0"/>
              <a:cs typeface="Segoe UI" panose="020B0502040204020203" pitchFamily="34" charset="0"/>
              <a:sym typeface="Wingdings" panose="05000000000000000000" pitchFamily="2" charset="2"/>
            </a:endParaRPr>
          </a:p>
          <a:p>
            <a:pPr marR="0" lvl="0" algn="just" defTabSz="914400" rtl="1" eaLnBrk="1" fontAlgn="auto" latinLnBrk="0" hangingPunct="1">
              <a:lnSpc>
                <a:spcPts val="1700"/>
              </a:lnSpc>
              <a:spcBef>
                <a:spcPts val="0"/>
              </a:spcBef>
              <a:spcAft>
                <a:spcPts val="800"/>
              </a:spcAft>
              <a:buClrTx/>
              <a:buSzTx/>
              <a:tabLst/>
              <a:defRPr/>
            </a:pPr>
            <a:r>
              <a:rPr lang="he-IL" sz="1100" b="0" dirty="0">
                <a:solidFill>
                  <a:srgbClr val="002060"/>
                </a:solidFill>
                <a:latin typeface="Segoe UI" panose="020B0502040204020203" pitchFamily="34" charset="0"/>
                <a:cs typeface="Segoe UI" panose="020B0502040204020203" pitchFamily="34" charset="0"/>
                <a:sym typeface="Wingdings" panose="05000000000000000000" pitchFamily="2" charset="2"/>
              </a:rPr>
              <a:t>🤝  </a:t>
            </a: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אמון ותרבות מקצועית</a:t>
            </a:r>
          </a:p>
          <a:p>
            <a:pPr marL="171450" marR="0" lvl="0" indent="-171450" algn="just" defTabSz="914400" rtl="1" eaLnBrk="1" fontAlgn="auto" latinLnBrk="0" hangingPunct="1">
              <a:lnSpc>
                <a:spcPts val="1700"/>
              </a:lnSpc>
              <a:spcBef>
                <a:spcPts val="0"/>
              </a:spcBef>
              <a:spcAft>
                <a:spcPts val="800"/>
              </a:spcAft>
              <a:buClrTx/>
              <a:buSzTx/>
              <a:buFont typeface="Wingdings" panose="05000000000000000000" pitchFamily="2" charset="2"/>
              <a:buChar char="q"/>
              <a:tabLst/>
              <a:defRPr/>
            </a:pPr>
            <a:r>
              <a:rPr lang="he-IL" sz="1100" b="0" dirty="0">
                <a:solidFill>
                  <a:srgbClr val="002060"/>
                </a:solidFill>
                <a:latin typeface="Segoe UI" panose="020B0502040204020203" pitchFamily="34" charset="0"/>
                <a:cs typeface="Segoe UI" panose="020B0502040204020203" pitchFamily="34" charset="0"/>
                <a:sym typeface="Wingdings" panose="05000000000000000000" pitchFamily="2" charset="2"/>
              </a:rPr>
              <a:t>האם מתקיים שיח פתוח בין המאמן, הספורטאי והצוות?</a:t>
            </a:r>
          </a:p>
          <a:p>
            <a:pPr marL="171450" marR="0" lvl="0" indent="-171450" algn="just" defTabSz="914400" rtl="1" eaLnBrk="1" fontAlgn="auto" latinLnBrk="0" hangingPunct="1">
              <a:lnSpc>
                <a:spcPts val="1700"/>
              </a:lnSpc>
              <a:spcBef>
                <a:spcPts val="0"/>
              </a:spcBef>
              <a:spcAft>
                <a:spcPts val="800"/>
              </a:spcAft>
              <a:buClrTx/>
              <a:buSzTx/>
              <a:buFont typeface="Wingdings" panose="05000000000000000000" pitchFamily="2" charset="2"/>
              <a:buChar char="q"/>
              <a:tabLst/>
              <a:defRPr/>
            </a:pPr>
            <a:r>
              <a:rPr lang="he-IL" sz="1100" b="0" dirty="0">
                <a:solidFill>
                  <a:srgbClr val="002060"/>
                </a:solidFill>
                <a:latin typeface="Segoe UI" panose="020B0502040204020203" pitchFamily="34" charset="0"/>
                <a:cs typeface="Segoe UI" panose="020B0502040204020203" pitchFamily="34" charset="0"/>
                <a:sym typeface="Wingdings" panose="05000000000000000000" pitchFamily="2" charset="2"/>
              </a:rPr>
              <a:t>האם יש תיעוד, שקיפות וקבלת החלטות משותפת?</a:t>
            </a:r>
          </a:p>
          <a:p>
            <a:pPr marL="171450" marR="0" lvl="0" indent="-171450" algn="just" defTabSz="914400" rtl="1" eaLnBrk="1" fontAlgn="auto" latinLnBrk="0" hangingPunct="1">
              <a:lnSpc>
                <a:spcPts val="1700"/>
              </a:lnSpc>
              <a:spcBef>
                <a:spcPts val="0"/>
              </a:spcBef>
              <a:spcAft>
                <a:spcPts val="800"/>
              </a:spcAft>
              <a:buClrTx/>
              <a:buSzTx/>
              <a:buFont typeface="Wingdings" panose="05000000000000000000" pitchFamily="2" charset="2"/>
              <a:buChar char="q"/>
              <a:tabLst/>
              <a:defRPr/>
            </a:pPr>
            <a:r>
              <a:rPr lang="he-IL" sz="1100" b="0" dirty="0">
                <a:solidFill>
                  <a:srgbClr val="002060"/>
                </a:solidFill>
                <a:latin typeface="Segoe UI" panose="020B0502040204020203" pitchFamily="34" charset="0"/>
                <a:cs typeface="Segoe UI" panose="020B0502040204020203" pitchFamily="34" charset="0"/>
                <a:sym typeface="Wingdings" panose="05000000000000000000" pitchFamily="2" charset="2"/>
              </a:rPr>
              <a:t>האם אנחנו מחזקים תרבות של ערכים – ולא רק של תוצאות?</a:t>
            </a:r>
          </a:p>
          <a:p>
            <a:pPr marR="0" lvl="0" algn="just" defTabSz="914400" rtl="1" eaLnBrk="1" fontAlgn="auto" latinLnBrk="0" hangingPunct="1">
              <a:lnSpc>
                <a:spcPts val="1700"/>
              </a:lnSpc>
              <a:spcBef>
                <a:spcPts val="0"/>
              </a:spcBef>
              <a:spcAft>
                <a:spcPts val="800"/>
              </a:spcAft>
              <a:buClrTx/>
              <a:buSzTx/>
              <a:tabLst/>
              <a:defRPr/>
            </a:pPr>
            <a:endParaRPr lang="he-IL" sz="1100" b="0" dirty="0">
              <a:solidFill>
                <a:srgbClr val="002060"/>
              </a:solidFill>
              <a:latin typeface="Segoe UI" panose="020B0502040204020203" pitchFamily="34" charset="0"/>
              <a:cs typeface="Segoe UI" panose="020B0502040204020203" pitchFamily="34" charset="0"/>
              <a:sym typeface="Wingdings" panose="05000000000000000000" pitchFamily="2" charset="2"/>
            </a:endParaRPr>
          </a:p>
          <a:p>
            <a:pPr marR="0" lvl="0" algn="just" defTabSz="914400" rtl="1" eaLnBrk="1" fontAlgn="auto" latinLnBrk="0" hangingPunct="1">
              <a:lnSpc>
                <a:spcPts val="1700"/>
              </a:lnSpc>
              <a:spcBef>
                <a:spcPts val="0"/>
              </a:spcBef>
              <a:spcAft>
                <a:spcPts val="800"/>
              </a:spcAft>
              <a:buClrTx/>
              <a:buSzTx/>
              <a:tabLst/>
              <a:defRPr/>
            </a:pPr>
            <a:r>
              <a:rPr lang="he-IL" sz="1100" b="0" dirty="0">
                <a:solidFill>
                  <a:srgbClr val="002060"/>
                </a:solidFill>
                <a:latin typeface="Segoe UI" panose="020B0502040204020203" pitchFamily="34" charset="0"/>
                <a:cs typeface="Segoe UI" panose="020B0502040204020203" pitchFamily="34" charset="0"/>
                <a:sym typeface="Wingdings" panose="05000000000000000000" pitchFamily="2" charset="2"/>
              </a:rPr>
              <a:t>🎯  </a:t>
            </a: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מבט קדימה</a:t>
            </a:r>
          </a:p>
          <a:p>
            <a:pPr marL="171450" marR="0" lvl="0" indent="-171450" algn="just" defTabSz="914400" rtl="1" eaLnBrk="1" fontAlgn="auto" latinLnBrk="0" hangingPunct="1">
              <a:lnSpc>
                <a:spcPts val="1700"/>
              </a:lnSpc>
              <a:spcBef>
                <a:spcPts val="0"/>
              </a:spcBef>
              <a:spcAft>
                <a:spcPts val="800"/>
              </a:spcAft>
              <a:buClrTx/>
              <a:buSzTx/>
              <a:buFont typeface="Wingdings" panose="05000000000000000000" pitchFamily="2" charset="2"/>
              <a:buChar char="q"/>
              <a:tabLst/>
              <a:defRPr/>
            </a:pPr>
            <a:r>
              <a:rPr lang="he-IL" sz="1100" b="0" dirty="0">
                <a:solidFill>
                  <a:srgbClr val="002060"/>
                </a:solidFill>
                <a:latin typeface="Segoe UI" panose="020B0502040204020203" pitchFamily="34" charset="0"/>
                <a:cs typeface="Segoe UI" panose="020B0502040204020203" pitchFamily="34" charset="0"/>
                <a:sym typeface="Wingdings" panose="05000000000000000000" pitchFamily="2" charset="2"/>
              </a:rPr>
              <a:t>האם ההחלטה תורמת לקריירה בריאה וארוכת טווח של הספורטאי?</a:t>
            </a:r>
          </a:p>
          <a:p>
            <a:pPr marL="171450" marR="0" lvl="0" indent="-171450" algn="just" defTabSz="914400" rtl="1" eaLnBrk="1" fontAlgn="auto" latinLnBrk="0" hangingPunct="1">
              <a:lnSpc>
                <a:spcPts val="1700"/>
              </a:lnSpc>
              <a:spcBef>
                <a:spcPts val="0"/>
              </a:spcBef>
              <a:spcAft>
                <a:spcPts val="800"/>
              </a:spcAft>
              <a:buClrTx/>
              <a:buSzTx/>
              <a:buFont typeface="Wingdings" panose="05000000000000000000" pitchFamily="2" charset="2"/>
              <a:buChar char="q"/>
              <a:tabLst/>
              <a:defRPr/>
            </a:pPr>
            <a:r>
              <a:rPr lang="he-IL" sz="1100" b="0" dirty="0">
                <a:solidFill>
                  <a:srgbClr val="002060"/>
                </a:solidFill>
                <a:latin typeface="Segoe UI" panose="020B0502040204020203" pitchFamily="34" charset="0"/>
                <a:cs typeface="Segoe UI" panose="020B0502040204020203" pitchFamily="34" charset="0"/>
                <a:sym typeface="Wingdings" panose="05000000000000000000" pitchFamily="2" charset="2"/>
              </a:rPr>
              <a:t>האם היא מחזקת את אמון הציבור והקהילה בספורט הפראלימפי?</a:t>
            </a:r>
          </a:p>
          <a:p>
            <a:pPr marL="0" marR="0" lvl="0" indent="0" algn="just" defTabSz="914400" rtl="1" eaLnBrk="1" fontAlgn="auto" latinLnBrk="0" hangingPunct="1">
              <a:lnSpc>
                <a:spcPts val="1700"/>
              </a:lnSpc>
              <a:spcBef>
                <a:spcPts val="0"/>
              </a:spcBef>
              <a:spcAft>
                <a:spcPts val="800"/>
              </a:spcAft>
              <a:buClrTx/>
              <a:buSzTx/>
              <a:tabLst/>
              <a:defRPr/>
            </a:pPr>
            <a:endPar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endParaRPr>
          </a:p>
        </p:txBody>
      </p:sp>
      <p:sp>
        <p:nvSpPr>
          <p:cNvPr id="9" name="תיבת טקסט 8">
            <a:extLst>
              <a:ext uri="{FF2B5EF4-FFF2-40B4-BE49-F238E27FC236}">
                <a16:creationId xmlns:a16="http://schemas.microsoft.com/office/drawing/2014/main" id="{C0874A51-3B90-132F-BA4A-665A0001619F}"/>
              </a:ext>
            </a:extLst>
          </p:cNvPr>
          <p:cNvSpPr txBox="1"/>
          <p:nvPr/>
        </p:nvSpPr>
        <p:spPr>
          <a:xfrm>
            <a:off x="-26916" y="1906209"/>
            <a:ext cx="3500438" cy="307777"/>
          </a:xfrm>
          <a:prstGeom prst="rect">
            <a:avLst/>
          </a:prstGeom>
          <a:solidFill>
            <a:srgbClr val="00B0F0">
              <a:alpha val="58000"/>
            </a:srgbClr>
          </a:solidFill>
        </p:spPr>
        <p:txBody>
          <a:bodyPr wrap="square" lIns="0" rIns="0" rtlCol="0">
            <a:spAutoFit/>
          </a:bodyPr>
          <a:lstStyle/>
          <a:p>
            <a:pPr algn="ctr"/>
            <a:r>
              <a:rPr lang="he-IL" sz="1400" b="1" dirty="0">
                <a:solidFill>
                  <a:srgbClr val="002060"/>
                </a:solidFill>
                <a:latin typeface="Calibri" panose="020F0502020204030204" pitchFamily="34" charset="0"/>
                <a:cs typeface="Calibri" panose="020F0502020204030204" pitchFamily="34" charset="0"/>
              </a:rPr>
              <a:t>אל על </a:t>
            </a:r>
            <a:r>
              <a:rPr lang="he-IL" sz="1400" dirty="0">
                <a:solidFill>
                  <a:srgbClr val="002060"/>
                </a:solidFill>
                <a:latin typeface="Calibri" panose="020F0502020204030204" pitchFamily="34" charset="0"/>
                <a:cs typeface="Calibri" panose="020F0502020204030204" pitchFamily="34" charset="0"/>
              </a:rPr>
              <a:t>שותפים לקידום הספורט הפראלימפי</a:t>
            </a:r>
            <a:endParaRPr lang="x-none" sz="1400" dirty="0">
              <a:solidFill>
                <a:srgbClr val="002060"/>
              </a:solidFill>
              <a:latin typeface="Calibri" panose="020F0502020204030204" pitchFamily="34" charset="0"/>
              <a:cs typeface="Calibri" panose="020F0502020204030204" pitchFamily="34" charset="0"/>
            </a:endParaRPr>
          </a:p>
        </p:txBody>
      </p:sp>
      <p:pic>
        <p:nvPicPr>
          <p:cNvPr id="10" name="Picture 8" descr="elal logo">
            <a:extLst>
              <a:ext uri="{FF2B5EF4-FFF2-40B4-BE49-F238E27FC236}">
                <a16:creationId xmlns:a16="http://schemas.microsoft.com/office/drawing/2014/main" id="{7C963825-0360-8BDB-F4FB-8980A8A7832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3374" y="1314841"/>
            <a:ext cx="3184219" cy="384610"/>
          </a:xfrm>
          <a:prstGeom prst="rect">
            <a:avLst/>
          </a:prstGeom>
          <a:noFill/>
          <a:extLst>
            <a:ext uri="{909E8E84-426E-40DD-AFC4-6F175D3DCCD1}">
              <a14:hiddenFill xmlns:a14="http://schemas.microsoft.com/office/drawing/2010/main">
                <a:solidFill>
                  <a:srgbClr val="FFFFFF"/>
                </a:solidFill>
              </a14:hiddenFill>
            </a:ext>
          </a:extLst>
        </p:spPr>
      </p:pic>
      <p:pic>
        <p:nvPicPr>
          <p:cNvPr id="11" name="תמונה 10" descr="איזון אבנים ב-עץ">
            <a:extLst>
              <a:ext uri="{FF2B5EF4-FFF2-40B4-BE49-F238E27FC236}">
                <a16:creationId xmlns:a16="http://schemas.microsoft.com/office/drawing/2014/main" id="{262EB09C-840F-BBBF-BECD-73B1CD568F8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3626" y="7800278"/>
            <a:ext cx="3165518" cy="1903667"/>
          </a:xfrm>
          <a:prstGeom prst="rect">
            <a:avLst/>
          </a:prstGeom>
        </p:spPr>
      </p:pic>
      <p:sp>
        <p:nvSpPr>
          <p:cNvPr id="12" name="מקבילית 11">
            <a:extLst>
              <a:ext uri="{FF2B5EF4-FFF2-40B4-BE49-F238E27FC236}">
                <a16:creationId xmlns:a16="http://schemas.microsoft.com/office/drawing/2014/main" id="{16B357C2-3711-6915-4C34-30EB98E7A77A}"/>
              </a:ext>
            </a:extLst>
          </p:cNvPr>
          <p:cNvSpPr/>
          <p:nvPr/>
        </p:nvSpPr>
        <p:spPr>
          <a:xfrm>
            <a:off x="14991" y="9531705"/>
            <a:ext cx="4197245" cy="390592"/>
          </a:xfrm>
          <a:prstGeom prst="parallelogram">
            <a:avLst>
              <a:gd name="adj" fmla="val 49635"/>
            </a:avLst>
          </a:prstGeom>
          <a:solidFill>
            <a:srgbClr val="9AD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1200" cap="none" spc="0" normalizeH="0" baseline="0" noProof="0" dirty="0">
                <a:ln>
                  <a:noFill/>
                </a:ln>
                <a:solidFill>
                  <a:srgbClr val="001F7A"/>
                </a:solidFill>
                <a:effectLst/>
                <a:uLnTx/>
                <a:uFillTx/>
                <a:latin typeface="Segoe UI" panose="020B0502040204020203" pitchFamily="34" charset="0"/>
                <a:ea typeface="+mn-ea"/>
                <a:cs typeface="Segoe UI" panose="020B0502040204020203" pitchFamily="34" charset="0"/>
              </a:rPr>
              <a:t>ינואר 2026 גיליון 123</a:t>
            </a:r>
            <a:endParaRPr kumimoji="0" lang="x-none" sz="1600" b="1" i="0" u="none" strike="noStrike" kern="1200" cap="none" spc="0" normalizeH="0" baseline="0" noProof="0" dirty="0">
              <a:ln>
                <a:noFill/>
              </a:ln>
              <a:solidFill>
                <a:srgbClr val="001F7A"/>
              </a:solidFill>
              <a:effectLst/>
              <a:uLnTx/>
              <a:uFillTx/>
              <a:latin typeface="Segoe UI" panose="020B0502040204020203" pitchFamily="34" charset="0"/>
              <a:ea typeface="+mn-ea"/>
              <a:cs typeface="Segoe UI" panose="020B0502040204020203" pitchFamily="34" charset="0"/>
            </a:endParaRPr>
          </a:p>
        </p:txBody>
      </p:sp>
      <p:pic>
        <p:nvPicPr>
          <p:cNvPr id="14" name="תמונה 13">
            <a:extLst>
              <a:ext uri="{FF2B5EF4-FFF2-40B4-BE49-F238E27FC236}">
                <a16:creationId xmlns:a16="http://schemas.microsoft.com/office/drawing/2014/main" id="{32386988-23F5-708B-E040-B5F1CAE3F1DE}"/>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39836" y="8544252"/>
            <a:ext cx="3657917" cy="1950889"/>
          </a:xfrm>
          <a:prstGeom prst="rect">
            <a:avLst/>
          </a:prstGeom>
        </p:spPr>
      </p:pic>
    </p:spTree>
    <p:extLst>
      <p:ext uri="{BB962C8B-B14F-4D97-AF65-F5344CB8AC3E}">
        <p14:creationId xmlns:p14="http://schemas.microsoft.com/office/powerpoint/2010/main" val="3868148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EE20EA-3042-68CC-CFF0-FE03B6C5C6E4}"/>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8D5A2760-3EC0-0C73-9ADF-8EF11927E5F6}"/>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6858000" cy="1470012"/>
          </a:xfrm>
          <a:prstGeom prst="rect">
            <a:avLst/>
          </a:prstGeom>
        </p:spPr>
      </p:pic>
      <p:sp>
        <p:nvSpPr>
          <p:cNvPr id="5" name="TextBox 4">
            <a:extLst>
              <a:ext uri="{FF2B5EF4-FFF2-40B4-BE49-F238E27FC236}">
                <a16:creationId xmlns:a16="http://schemas.microsoft.com/office/drawing/2014/main" id="{85FFF90E-2FDF-1402-614E-8B2AAE7C4578}"/>
              </a:ext>
            </a:extLst>
          </p:cNvPr>
          <p:cNvSpPr txBox="1"/>
          <p:nvPr/>
        </p:nvSpPr>
        <p:spPr>
          <a:xfrm>
            <a:off x="2580724" y="371959"/>
            <a:ext cx="4230705" cy="523220"/>
          </a:xfrm>
          <a:prstGeom prst="rect">
            <a:avLst/>
          </a:prstGeom>
          <a:noFill/>
        </p:spPr>
        <p:txBody>
          <a:bodyPr wrap="square" rtlCol="1">
            <a:spAutoFit/>
          </a:bodyPr>
          <a:lstStyle/>
          <a:p>
            <a:r>
              <a:rPr lang="he-IL" sz="2800" b="1" dirty="0">
                <a:solidFill>
                  <a:schemeClr val="bg1"/>
                </a:solidFill>
                <a:latin typeface="Segoe UI Semilight" panose="020B0402040204020203" pitchFamily="34" charset="0"/>
                <a:cs typeface="Segoe UI Semilight" panose="020B0402040204020203" pitchFamily="34" charset="0"/>
              </a:rPr>
              <a:t>31 הארכיון זוכר</a:t>
            </a:r>
          </a:p>
        </p:txBody>
      </p:sp>
      <p:sp>
        <p:nvSpPr>
          <p:cNvPr id="7" name="TextBox 15">
            <a:extLst>
              <a:ext uri="{FF2B5EF4-FFF2-40B4-BE49-F238E27FC236}">
                <a16:creationId xmlns:a16="http://schemas.microsoft.com/office/drawing/2014/main" id="{8270848A-B631-F448-6677-CCA175EF17F2}"/>
              </a:ext>
            </a:extLst>
          </p:cNvPr>
          <p:cNvSpPr txBox="1"/>
          <p:nvPr/>
        </p:nvSpPr>
        <p:spPr>
          <a:xfrm>
            <a:off x="3382429" y="1110324"/>
            <a:ext cx="3475571" cy="338554"/>
          </a:xfrm>
          <a:prstGeom prst="rect">
            <a:avLst/>
          </a:prstGeom>
          <a:noFill/>
        </p:spPr>
        <p:txBody>
          <a:bodyPr wrap="square" rtlCol="1">
            <a:spAutoFit/>
          </a:bodyPr>
          <a:lstStyle/>
          <a:p>
            <a:r>
              <a:rPr lang="he-IL" sz="1600" b="1" spc="3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 </a:t>
            </a:r>
          </a:p>
        </p:txBody>
      </p:sp>
      <p:sp>
        <p:nvSpPr>
          <p:cNvPr id="8" name="מלבן 7">
            <a:extLst>
              <a:ext uri="{FF2B5EF4-FFF2-40B4-BE49-F238E27FC236}">
                <a16:creationId xmlns:a16="http://schemas.microsoft.com/office/drawing/2014/main" id="{072001F7-4472-EFAC-498F-7AD9A8E8B497}"/>
              </a:ext>
            </a:extLst>
          </p:cNvPr>
          <p:cNvSpPr/>
          <p:nvPr/>
        </p:nvSpPr>
        <p:spPr>
          <a:xfrm>
            <a:off x="3472550" y="1070529"/>
            <a:ext cx="3392487" cy="375359"/>
          </a:xfrm>
          <a:prstGeom prst="rect">
            <a:avLst/>
          </a:prstGeom>
          <a:noFill/>
        </p:spPr>
        <p:txBody>
          <a:bodyPr wrap="square">
            <a:spAutoFit/>
          </a:bodyPr>
          <a:lstStyle/>
          <a:p>
            <a:pPr lvl="0" algn="just">
              <a:lnSpc>
                <a:spcPct val="150000"/>
              </a:lnSpc>
              <a:spcAft>
                <a:spcPts val="800"/>
              </a:spcAft>
            </a:pPr>
            <a:r>
              <a:rPr lang="he-IL" sz="1400" b="1" dirty="0">
                <a:solidFill>
                  <a:srgbClr val="002060"/>
                </a:solidFill>
                <a:latin typeface="Segoe UI" panose="020B0502040204020203" pitchFamily="34" charset="0"/>
                <a:cs typeface="Segoe UI" panose="020B0502040204020203" pitchFamily="34" charset="0"/>
              </a:rPr>
              <a:t>כתבה שפורסמה ב 27.9.1960</a:t>
            </a:r>
          </a:p>
        </p:txBody>
      </p:sp>
      <p:sp>
        <p:nvSpPr>
          <p:cNvPr id="6" name="כותרת 5">
            <a:extLst>
              <a:ext uri="{FF2B5EF4-FFF2-40B4-BE49-F238E27FC236}">
                <a16:creationId xmlns:a16="http://schemas.microsoft.com/office/drawing/2014/main" id="{98539B7A-0904-BAC9-E8E6-3EF81AA3DA6E}"/>
              </a:ext>
            </a:extLst>
          </p:cNvPr>
          <p:cNvSpPr>
            <a:spLocks noGrp="1"/>
          </p:cNvSpPr>
          <p:nvPr>
            <p:ph type="title"/>
          </p:nvPr>
        </p:nvSpPr>
        <p:spPr>
          <a:xfrm>
            <a:off x="471488" y="-1914702"/>
            <a:ext cx="5915025" cy="1914702"/>
          </a:xfrm>
        </p:spPr>
        <p:txBody>
          <a:bodyPr vert="horz" lIns="91440" tIns="45720" rIns="91440" bIns="45720" rtlCol="0" anchor="b">
            <a:normAutofit/>
          </a:bodyPr>
          <a:lstStyle/>
          <a:p>
            <a:r>
              <a:rPr lang="he-IL" dirty="0"/>
              <a:t>הארכיון זוכר</a:t>
            </a:r>
          </a:p>
        </p:txBody>
      </p:sp>
      <p:sp>
        <p:nvSpPr>
          <p:cNvPr id="10" name="תיבת טקסט 9">
            <a:extLst>
              <a:ext uri="{FF2B5EF4-FFF2-40B4-BE49-F238E27FC236}">
                <a16:creationId xmlns:a16="http://schemas.microsoft.com/office/drawing/2014/main" id="{0C5054D1-0F9C-FB36-AA1B-1AC5E2701A0B}"/>
              </a:ext>
            </a:extLst>
          </p:cNvPr>
          <p:cNvSpPr txBox="1"/>
          <p:nvPr/>
        </p:nvSpPr>
        <p:spPr>
          <a:xfrm>
            <a:off x="84868" y="9134338"/>
            <a:ext cx="3361737" cy="261610"/>
          </a:xfrm>
          <a:prstGeom prst="rect">
            <a:avLst/>
          </a:prstGeom>
          <a:noFill/>
        </p:spPr>
        <p:txBody>
          <a:bodyPr wrap="square">
            <a:spAutoFit/>
          </a:bodyPr>
          <a:lstStyle/>
          <a:p>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 </a:t>
            </a:r>
            <a:endParaRPr lang="he-IL" dirty="0">
              <a:cs typeface="Segoe UI" panose="020B0502040204020203" pitchFamily="34" charset="0"/>
            </a:endParaRPr>
          </a:p>
        </p:txBody>
      </p:sp>
      <p:sp>
        <p:nvSpPr>
          <p:cNvPr id="13" name="מקבילית 12">
            <a:extLst>
              <a:ext uri="{FF2B5EF4-FFF2-40B4-BE49-F238E27FC236}">
                <a16:creationId xmlns:a16="http://schemas.microsoft.com/office/drawing/2014/main" id="{212A4A53-8966-93BC-C646-066300AD9CFC}"/>
              </a:ext>
            </a:extLst>
          </p:cNvPr>
          <p:cNvSpPr/>
          <p:nvPr/>
        </p:nvSpPr>
        <p:spPr>
          <a:xfrm>
            <a:off x="14991" y="9531705"/>
            <a:ext cx="4197245" cy="390592"/>
          </a:xfrm>
          <a:prstGeom prst="parallelogram">
            <a:avLst>
              <a:gd name="adj" fmla="val 49635"/>
            </a:avLst>
          </a:prstGeom>
          <a:solidFill>
            <a:srgbClr val="9AD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he-IL" sz="1600" b="1" dirty="0">
                <a:solidFill>
                  <a:srgbClr val="001F7A"/>
                </a:solidFill>
                <a:latin typeface="Segoe UI" panose="020B0502040204020203" pitchFamily="34" charset="0"/>
                <a:cs typeface="Segoe UI" panose="020B0502040204020203" pitchFamily="34" charset="0"/>
              </a:rPr>
              <a:t>ינואר 2026 גיליון 123</a:t>
            </a:r>
          </a:p>
        </p:txBody>
      </p:sp>
      <p:pic>
        <p:nvPicPr>
          <p:cNvPr id="16" name="תמונה 15">
            <a:extLst>
              <a:ext uri="{FF2B5EF4-FFF2-40B4-BE49-F238E27FC236}">
                <a16:creationId xmlns:a16="http://schemas.microsoft.com/office/drawing/2014/main" id="{23A6A1B6-E622-D9ED-A164-B57F6B45823D}"/>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39836" y="8544252"/>
            <a:ext cx="3657917" cy="1950889"/>
          </a:xfrm>
          <a:prstGeom prst="rect">
            <a:avLst/>
          </a:prstGeom>
        </p:spPr>
      </p:pic>
      <p:sp>
        <p:nvSpPr>
          <p:cNvPr id="11" name="מלבן 10">
            <a:extLst>
              <a:ext uri="{FF2B5EF4-FFF2-40B4-BE49-F238E27FC236}">
                <a16:creationId xmlns:a16="http://schemas.microsoft.com/office/drawing/2014/main" id="{637765DE-D1E1-459E-27CD-F9649245C23D}"/>
              </a:ext>
            </a:extLst>
          </p:cNvPr>
          <p:cNvSpPr/>
          <p:nvPr/>
        </p:nvSpPr>
        <p:spPr>
          <a:xfrm>
            <a:off x="219188" y="182880"/>
            <a:ext cx="1163313" cy="5736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5" name="תמונה 14" descr="תמונה שמכילה טקסט, גופן, גרפיקה, לוגו&#10;&#10;תוכן שנוצר על-ידי בינה מלאכותית עשוי להיות שגוי.">
            <a:extLst>
              <a:ext uri="{FF2B5EF4-FFF2-40B4-BE49-F238E27FC236}">
                <a16:creationId xmlns:a16="http://schemas.microsoft.com/office/drawing/2014/main" id="{FA0B7B47-A10F-BDF9-EA5B-61FFA3B3D852}"/>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92600" y="409695"/>
            <a:ext cx="1277469" cy="239188"/>
          </a:xfrm>
          <a:prstGeom prst="rect">
            <a:avLst/>
          </a:prstGeom>
        </p:spPr>
      </p:pic>
      <p:sp>
        <p:nvSpPr>
          <p:cNvPr id="17" name="תיבת טקסט 16">
            <a:extLst>
              <a:ext uri="{FF2B5EF4-FFF2-40B4-BE49-F238E27FC236}">
                <a16:creationId xmlns:a16="http://schemas.microsoft.com/office/drawing/2014/main" id="{A31B2B7A-F23A-4A47-C514-C135A35EB814}"/>
              </a:ext>
            </a:extLst>
          </p:cNvPr>
          <p:cNvSpPr txBox="1"/>
          <p:nvPr/>
        </p:nvSpPr>
        <p:spPr>
          <a:xfrm>
            <a:off x="-65269" y="1853159"/>
            <a:ext cx="3500438" cy="307777"/>
          </a:xfrm>
          <a:prstGeom prst="rect">
            <a:avLst/>
          </a:prstGeom>
          <a:solidFill>
            <a:srgbClr val="00B0F0">
              <a:alpha val="58000"/>
            </a:srgbClr>
          </a:solidFill>
        </p:spPr>
        <p:txBody>
          <a:bodyPr wrap="square" lIns="0" rIns="0"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פנגו </a:t>
            </a:r>
            <a:r>
              <a:rPr kumimoji="0" lang="he-IL"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שותפים לקידום הספורט הפראלימפי</a:t>
            </a:r>
            <a:endParaRPr kumimoji="0" lang="x-none"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2" name="תמונה 1" descr="לוגו פנגו">
            <a:extLst>
              <a:ext uri="{FF2B5EF4-FFF2-40B4-BE49-F238E27FC236}">
                <a16:creationId xmlns:a16="http://schemas.microsoft.com/office/drawing/2014/main" id="{A385E066-5A65-DBB9-6227-12F47EDAD96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7206" y="1222289"/>
            <a:ext cx="2440174" cy="602532"/>
          </a:xfrm>
          <a:prstGeom prst="rect">
            <a:avLst/>
          </a:prstGeom>
        </p:spPr>
      </p:pic>
      <p:sp>
        <p:nvSpPr>
          <p:cNvPr id="12" name="מלבן 11">
            <a:extLst>
              <a:ext uri="{FF2B5EF4-FFF2-40B4-BE49-F238E27FC236}">
                <a16:creationId xmlns:a16="http://schemas.microsoft.com/office/drawing/2014/main" id="{AC5C8212-38F7-9F12-D4A7-1415FF1564C3}"/>
              </a:ext>
            </a:extLst>
          </p:cNvPr>
          <p:cNvSpPr/>
          <p:nvPr/>
        </p:nvSpPr>
        <p:spPr>
          <a:xfrm>
            <a:off x="3791415" y="3166946"/>
            <a:ext cx="2230244" cy="2177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9" name="תמונה 8" descr="קטע מעיתון. כותרת: ננעלה אולימפיאדת הנכים ותמונה של משחק כדורסל בכיסאות גלגלים ">
            <a:extLst>
              <a:ext uri="{FF2B5EF4-FFF2-40B4-BE49-F238E27FC236}">
                <a16:creationId xmlns:a16="http://schemas.microsoft.com/office/drawing/2014/main" id="{1B1CFA0A-733D-B29C-8EBA-CBA800A9E9C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72648" y="3063608"/>
            <a:ext cx="3238781" cy="5982218"/>
          </a:xfrm>
          <a:prstGeom prst="rect">
            <a:avLst/>
          </a:prstGeom>
        </p:spPr>
      </p:pic>
      <p:pic>
        <p:nvPicPr>
          <p:cNvPr id="18" name="תמונה 17" descr="כותרת של עיתון בשם: למרחב">
            <a:extLst>
              <a:ext uri="{FF2B5EF4-FFF2-40B4-BE49-F238E27FC236}">
                <a16:creationId xmlns:a16="http://schemas.microsoft.com/office/drawing/2014/main" id="{A3682A54-5BD5-31D2-7579-0290919874DE}"/>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3744998" y="1523555"/>
            <a:ext cx="3066431" cy="1454792"/>
          </a:xfrm>
          <a:prstGeom prst="rect">
            <a:avLst/>
          </a:prstGeom>
        </p:spPr>
      </p:pic>
      <p:pic>
        <p:nvPicPr>
          <p:cNvPr id="14" name="תמונה 13" descr="פוסט מלפני 8 שנים בפייסבוק: &#10;פולינה כצמן מבית הלוחם ירושלים ומאמנה ולרי טומילוב לאחר שחזרו מאליפות העולם בהרמת כח, שם הגיעה פולינה למקום השביעי.&#10;תמונה של אישה עם זר פרחים וגבר עומד לידה&#10;">
            <a:extLst>
              <a:ext uri="{FF2B5EF4-FFF2-40B4-BE49-F238E27FC236}">
                <a16:creationId xmlns:a16="http://schemas.microsoft.com/office/drawing/2014/main" id="{1D0DD4C3-1612-445D-85B2-487D06C1824A}"/>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157745" y="2257733"/>
            <a:ext cx="3076094" cy="2705402"/>
          </a:xfrm>
          <a:prstGeom prst="rect">
            <a:avLst/>
          </a:prstGeom>
          <a:ln w="28575">
            <a:solidFill>
              <a:srgbClr val="2BB4DD"/>
            </a:solidFill>
          </a:ln>
        </p:spPr>
      </p:pic>
      <p:pic>
        <p:nvPicPr>
          <p:cNvPr id="19" name="תמונה 18" descr=" פוסט בפייסבוק עם כיתוב - לפני 4 שנים:&#10;אסף יסעור ברוך הבא למועדון היוקרתי והייחודי של אלופי העולם!&#10;אסף אשר מתאמן אצל יחיעם שרעבי במועדון שרעבי אומנויות לחימה זכה היום במדליית הזהב באליפות העולם שנערכה בטורקיה לאחר שניצח את המתחרה הטורקי 42-57.&#10;אסף, נקלע בדקה הראשונה לפיגור 8-3 אך הצליח לצמצם ואף להוביל לפרקים בנקודה, כאשר היתרון עובר מצד לצד.&#10;כדקה וחצי לסיום במצב של שוויון הגביר אסף את הקצב כאשר כ 40 שניות לסיום הוביל 33-40. הטורקי ניסה לתקוף אך חשף את עצמו להתקפות, אסף ניצל זאת, העלה את היתרון וניצח 42-57.&#10;כל הכבוד, איזה דרך נהדרת לפתוח שבוע.&#10;בדרך ניצח אסף יריבים מהודו, גואטמלה, מונגוליה ורוסיה.&#10;הניקוד אותו צבר אסף, נחשב להשגת הקריטריון למשחקים הפראלימפיים בפאריז 2024. &#10;צילום: יאיר גלזר באדיבות התאחדות הטקוואנדו&#10;שרעבי אומנויות לחימה">
            <a:extLst>
              <a:ext uri="{FF2B5EF4-FFF2-40B4-BE49-F238E27FC236}">
                <a16:creationId xmlns:a16="http://schemas.microsoft.com/office/drawing/2014/main" id="{BA3A6A4B-4588-5A1E-EA5D-6E369272E06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53654" y="5194889"/>
            <a:ext cx="3131699" cy="4201059"/>
          </a:xfrm>
          <a:prstGeom prst="rect">
            <a:avLst/>
          </a:prstGeom>
          <a:ln w="28575">
            <a:solidFill>
              <a:srgbClr val="2BB4DD"/>
            </a:solidFill>
          </a:ln>
        </p:spPr>
      </p:pic>
    </p:spTree>
    <p:extLst>
      <p:ext uri="{BB962C8B-B14F-4D97-AF65-F5344CB8AC3E}">
        <p14:creationId xmlns:p14="http://schemas.microsoft.com/office/powerpoint/2010/main" val="25618678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ADF7C-9FEB-53C5-5A68-02C00903880E}"/>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6B9A6C94-7CAD-AC8A-0DA9-10EAC62769F8}"/>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920" y="-2243"/>
            <a:ext cx="6858000" cy="1973212"/>
          </a:xfrm>
          <a:prstGeom prst="rect">
            <a:avLst/>
          </a:prstGeom>
        </p:spPr>
      </p:pic>
      <p:sp>
        <p:nvSpPr>
          <p:cNvPr id="11" name="מלבן 10">
            <a:extLst>
              <a:ext uri="{FF2B5EF4-FFF2-40B4-BE49-F238E27FC236}">
                <a16:creationId xmlns:a16="http://schemas.microsoft.com/office/drawing/2014/main" id="{2ADD2DC5-1EF7-3033-7242-A2F5A4060130}"/>
              </a:ext>
            </a:extLst>
          </p:cNvPr>
          <p:cNvSpPr/>
          <p:nvPr/>
        </p:nvSpPr>
        <p:spPr>
          <a:xfrm>
            <a:off x="0" y="700686"/>
            <a:ext cx="2402014" cy="507831"/>
          </a:xfrm>
          <a:prstGeom prst="rect">
            <a:avLst/>
          </a:prstGeom>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kumimoji="0" lang="he-IL" sz="1800" b="1" i="0" u="none" strike="noStrike" kern="1200" cap="none" spc="0" normalizeH="0" baseline="0" noProof="0" dirty="0">
                <a:ln>
                  <a:noFill/>
                </a:ln>
                <a:solidFill>
                  <a:prstClr val="white"/>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רכילות פראלימפית</a:t>
            </a:r>
            <a:endParaRPr kumimoji="0" lang="en-US" sz="1800" b="1" i="0" u="none" strike="noStrike" kern="1200" cap="none" spc="0" normalizeH="0" baseline="0" noProof="0" dirty="0">
              <a:ln>
                <a:noFill/>
              </a:ln>
              <a:solidFill>
                <a:prstClr val="white"/>
              </a:solidFill>
              <a:effectLst/>
              <a:uLnTx/>
              <a:uFillTx/>
              <a:latin typeface="Segoe UI Semilight" panose="020B0402040204020203" pitchFamily="34" charset="0"/>
              <a:ea typeface="Tahoma" panose="020B0604030504040204" pitchFamily="34" charset="0"/>
              <a:cs typeface="Segoe UI Semilight" panose="020B0402040204020203" pitchFamily="34" charset="0"/>
            </a:endParaRPr>
          </a:p>
        </p:txBody>
      </p:sp>
      <p:sp>
        <p:nvSpPr>
          <p:cNvPr id="5" name="TextBox 4">
            <a:extLst>
              <a:ext uri="{FF2B5EF4-FFF2-40B4-BE49-F238E27FC236}">
                <a16:creationId xmlns:a16="http://schemas.microsoft.com/office/drawing/2014/main" id="{FC7D8806-47C5-3CB6-C205-7928CA9CD3F3}"/>
              </a:ext>
            </a:extLst>
          </p:cNvPr>
          <p:cNvSpPr txBox="1"/>
          <p:nvPr/>
        </p:nvSpPr>
        <p:spPr>
          <a:xfrm>
            <a:off x="2402015" y="371959"/>
            <a:ext cx="4455986" cy="523220"/>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rPr>
              <a:t>32  'על רגל אחת'</a:t>
            </a:r>
          </a:p>
        </p:txBody>
      </p:sp>
      <p:sp>
        <p:nvSpPr>
          <p:cNvPr id="2" name="תיבת טקסט 1">
            <a:extLst>
              <a:ext uri="{FF2B5EF4-FFF2-40B4-BE49-F238E27FC236}">
                <a16:creationId xmlns:a16="http://schemas.microsoft.com/office/drawing/2014/main" id="{BA10B34B-56A0-E6A5-06EE-7BA1E228462F}"/>
              </a:ext>
            </a:extLst>
          </p:cNvPr>
          <p:cNvSpPr txBox="1"/>
          <p:nvPr/>
        </p:nvSpPr>
        <p:spPr>
          <a:xfrm>
            <a:off x="3532473" y="3405971"/>
            <a:ext cx="3299221" cy="1584280"/>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lang="he-IL" sz="1100" dirty="0" err="1">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הקיאקיסטית</a:t>
            </a:r>
            <a:r>
              <a:rPr lang="he-IL" sz="11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 </a:t>
            </a:r>
            <a:r>
              <a:rPr lang="he-IL" sz="1100" b="1"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טליה אילת</a:t>
            </a:r>
            <a:r>
              <a:rPr lang="he-IL" sz="11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 העלתה סטורי עם: ומה התגובה ההגיונית שהוועד הפראלימפי יכתוב לי: </a:t>
            </a:r>
          </a:p>
          <a:p>
            <a:pPr marL="0" marR="0" lvl="0" indent="0" algn="just" defTabSz="914400" rtl="1" eaLnBrk="1" fontAlgn="auto" latinLnBrk="0" hangingPunct="1">
              <a:lnSpc>
                <a:spcPct val="150000"/>
              </a:lnSpc>
              <a:spcBef>
                <a:spcPts val="0"/>
              </a:spcBef>
              <a:spcAft>
                <a:spcPts val="0"/>
              </a:spcAft>
              <a:buClrTx/>
              <a:buSzTx/>
              <a:buFontTx/>
              <a:buNone/>
              <a:tabLst/>
              <a:defRPr/>
            </a:pPr>
            <a:r>
              <a:rPr lang="he-IL" sz="11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התגובה – ישר בדקנו וזה שבועיים אחרי אליפות העולם – בהצלחה ומזל טוב. </a:t>
            </a:r>
          </a:p>
          <a:p>
            <a:pPr marL="0" marR="0" lvl="0" indent="0" algn="just" defTabSz="914400" rtl="1" eaLnBrk="1" fontAlgn="auto" latinLnBrk="0" hangingPunct="1">
              <a:lnSpc>
                <a:spcPct val="150000"/>
              </a:lnSpc>
              <a:spcBef>
                <a:spcPts val="0"/>
              </a:spcBef>
              <a:spcAft>
                <a:spcPts val="0"/>
              </a:spcAft>
              <a:buClrTx/>
              <a:buSzTx/>
              <a:buFontTx/>
              <a:buNone/>
              <a:tabLst/>
              <a:defRPr/>
            </a:pPr>
            <a:r>
              <a:rPr lang="he-IL" sz="11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הפוסט המקורי – טליה העלתה פוסט על תאריך החתונה שלה.</a:t>
            </a:r>
          </a:p>
        </p:txBody>
      </p:sp>
      <p:sp>
        <p:nvSpPr>
          <p:cNvPr id="6" name="כותרת 5">
            <a:extLst>
              <a:ext uri="{FF2B5EF4-FFF2-40B4-BE49-F238E27FC236}">
                <a16:creationId xmlns:a16="http://schemas.microsoft.com/office/drawing/2014/main" id="{4144503F-1B1B-FD1E-CDFB-B117F43A2AB2}"/>
              </a:ext>
            </a:extLst>
          </p:cNvPr>
          <p:cNvSpPr>
            <a:spLocks noGrp="1"/>
          </p:cNvSpPr>
          <p:nvPr>
            <p:ph type="title"/>
          </p:nvPr>
        </p:nvSpPr>
        <p:spPr>
          <a:xfrm>
            <a:off x="471488" y="-1914702"/>
            <a:ext cx="5915025" cy="1914702"/>
          </a:xfrm>
        </p:spPr>
        <p:txBody>
          <a:bodyPr vert="horz" lIns="91440" tIns="45720" rIns="91440" bIns="45720" rtlCol="0" anchor="b">
            <a:normAutofit/>
          </a:bodyPr>
          <a:lstStyle/>
          <a:p>
            <a:r>
              <a:rPr lang="he-IL" dirty="0"/>
              <a:t>על רגל אחת</a:t>
            </a:r>
          </a:p>
        </p:txBody>
      </p:sp>
      <p:sp>
        <p:nvSpPr>
          <p:cNvPr id="15" name="תיבת טקסט 14" descr="2 ילדים קטנים צופים בטלויזיה במשחק כדורשער, על התמונה הכיתוב: קדימה אבא התגעגענו">
            <a:extLst>
              <a:ext uri="{FF2B5EF4-FFF2-40B4-BE49-F238E27FC236}">
                <a16:creationId xmlns:a16="http://schemas.microsoft.com/office/drawing/2014/main" id="{2718C380-C8B4-4CEF-34E1-1598349A5376}"/>
              </a:ext>
            </a:extLst>
          </p:cNvPr>
          <p:cNvSpPr txBox="1"/>
          <p:nvPr/>
        </p:nvSpPr>
        <p:spPr>
          <a:xfrm>
            <a:off x="8920" y="9083467"/>
            <a:ext cx="3379929" cy="822533"/>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lang="he-IL" sz="1100" b="1"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ד"ר אסנת פליס דואר</a:t>
            </a:r>
            <a:r>
              <a:rPr lang="he-IL" sz="11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 מראה </a:t>
            </a:r>
            <a:r>
              <a:rPr lang="he-IL" sz="1100" b="1"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לד״ר יפי לבנון</a:t>
            </a:r>
            <a:r>
              <a:rPr lang="he-IL" sz="11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 מרפאה בעיסוק בשיבא שהיא מופיעה </a:t>
            </a:r>
            <a:r>
              <a:rPr lang="he-IL" sz="1100" dirty="0" err="1">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בפראתון</a:t>
            </a:r>
            <a:r>
              <a:rPr lang="he-IL" sz="11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 באירוע למען פצועי צה״ל של עמותת </a:t>
            </a:r>
            <a:r>
              <a:rPr lang="he-IL" sz="1100" dirty="0" err="1">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ריסטארט</a:t>
            </a:r>
            <a:r>
              <a:rPr lang="he-IL" sz="11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a:t>
            </a:r>
          </a:p>
        </p:txBody>
      </p:sp>
      <p:sp>
        <p:nvSpPr>
          <p:cNvPr id="13" name="תיבת טקסט 12">
            <a:extLst>
              <a:ext uri="{FF2B5EF4-FFF2-40B4-BE49-F238E27FC236}">
                <a16:creationId xmlns:a16="http://schemas.microsoft.com/office/drawing/2014/main" id="{B4B319EB-F111-952D-8DC6-2418028018C7}"/>
              </a:ext>
            </a:extLst>
          </p:cNvPr>
          <p:cNvSpPr txBox="1"/>
          <p:nvPr/>
        </p:nvSpPr>
        <p:spPr>
          <a:xfrm>
            <a:off x="3467009" y="9240817"/>
            <a:ext cx="3430148" cy="822533"/>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lang="he-IL" sz="11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בעלה של השופטת </a:t>
            </a:r>
            <a:r>
              <a:rPr lang="he-IL" sz="1100" b="1"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נטע </a:t>
            </a:r>
            <a:r>
              <a:rPr lang="he-IL" sz="1100" b="1" dirty="0" err="1">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גרימברג</a:t>
            </a:r>
            <a:r>
              <a:rPr lang="he-IL" sz="1100" b="1"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 יעקובי</a:t>
            </a:r>
            <a:r>
              <a:rPr lang="he-IL" sz="11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 הגיע למשחק אלוף האלופים והעלה פוסט תמיכה באשתו.</a:t>
            </a:r>
            <a:endParaRPr lang="he-IL" sz="1100" b="1"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endParaRPr>
          </a:p>
          <a:p>
            <a:pPr marL="0" marR="0" lvl="0" indent="0" algn="just" defTabSz="914400" rtl="1" eaLnBrk="1" fontAlgn="auto" latinLnBrk="0" hangingPunct="1">
              <a:lnSpc>
                <a:spcPct val="150000"/>
              </a:lnSpc>
              <a:spcBef>
                <a:spcPts val="0"/>
              </a:spcBef>
              <a:spcAft>
                <a:spcPts val="0"/>
              </a:spcAft>
              <a:buClrTx/>
              <a:buSzTx/>
              <a:buFontTx/>
              <a:buNone/>
              <a:tabLst/>
              <a:defRPr/>
            </a:pPr>
            <a:endParaRPr lang="he-IL" sz="11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endParaRPr>
          </a:p>
        </p:txBody>
      </p:sp>
      <p:sp>
        <p:nvSpPr>
          <p:cNvPr id="3" name="מלבן 2">
            <a:extLst>
              <a:ext uri="{FF2B5EF4-FFF2-40B4-BE49-F238E27FC236}">
                <a16:creationId xmlns:a16="http://schemas.microsoft.com/office/drawing/2014/main" id="{E0870D76-D863-89A5-AFA4-4D8CF192BFEC}"/>
              </a:ext>
            </a:extLst>
          </p:cNvPr>
          <p:cNvSpPr/>
          <p:nvPr/>
        </p:nvSpPr>
        <p:spPr>
          <a:xfrm>
            <a:off x="219188" y="182880"/>
            <a:ext cx="1163313" cy="5736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 name="תמונה 6" descr="תמונה שמכילה טקסט, גופן, גרפיקה, לוגו&#10;&#10;תוכן שנוצר על-ידי בינה מלאכותית עשוי להיות שגוי.">
            <a:extLst>
              <a:ext uri="{FF2B5EF4-FFF2-40B4-BE49-F238E27FC236}">
                <a16:creationId xmlns:a16="http://schemas.microsoft.com/office/drawing/2014/main" id="{35A9E72F-E8F6-ABD6-849B-56FCF885E95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2600" y="409695"/>
            <a:ext cx="1277469" cy="239188"/>
          </a:xfrm>
          <a:prstGeom prst="rect">
            <a:avLst/>
          </a:prstGeom>
        </p:spPr>
      </p:pic>
      <p:pic>
        <p:nvPicPr>
          <p:cNvPr id="9" name="תמונה 8" descr="2 נשים עם טלפון נייד">
            <a:extLst>
              <a:ext uri="{FF2B5EF4-FFF2-40B4-BE49-F238E27FC236}">
                <a16:creationId xmlns:a16="http://schemas.microsoft.com/office/drawing/2014/main" id="{7C0D9141-6195-D4C5-6018-5B5C7F150927}"/>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371964" y="5144281"/>
            <a:ext cx="2786063" cy="3939186"/>
          </a:xfrm>
          <a:prstGeom prst="rect">
            <a:avLst/>
          </a:prstGeom>
        </p:spPr>
      </p:pic>
      <p:pic>
        <p:nvPicPr>
          <p:cNvPr id="14" name="תמונה 13" descr="תמונה שמכילה טקסט, חשמל, צילום מסך, מולטימדיה&#10;&#10;תוכן בינה מלאכותית גנרטיבית עשוי להיות שגוי.">
            <a:extLst>
              <a:ext uri="{FF2B5EF4-FFF2-40B4-BE49-F238E27FC236}">
                <a16:creationId xmlns:a16="http://schemas.microsoft.com/office/drawing/2014/main" id="{3BB02797-BB3F-B855-E7BC-7EB45B38024F}"/>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3627257" y="1100980"/>
            <a:ext cx="3162263" cy="2265511"/>
          </a:xfrm>
          <a:prstGeom prst="rect">
            <a:avLst/>
          </a:prstGeom>
        </p:spPr>
      </p:pic>
      <p:pic>
        <p:nvPicPr>
          <p:cNvPr id="10" name="תמונה 9" descr="שופטת רצה במשחק כדורסל בכיסאות גלגלים ברקע כתוב השופטת אישתי">
            <a:extLst>
              <a:ext uri="{FF2B5EF4-FFF2-40B4-BE49-F238E27FC236}">
                <a16:creationId xmlns:a16="http://schemas.microsoft.com/office/drawing/2014/main" id="{A1F94B77-092B-0F96-F311-1AFE334944D1}"/>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3646811" y="5029731"/>
            <a:ext cx="3184883" cy="4211086"/>
          </a:xfrm>
          <a:prstGeom prst="rect">
            <a:avLst/>
          </a:prstGeom>
        </p:spPr>
      </p:pic>
      <p:pic>
        <p:nvPicPr>
          <p:cNvPr id="23" name="תמונה 22" descr="איש על כיסא גלגלים לידו אישה מחזיקה סופגניה לידה אדם נוסף">
            <a:extLst>
              <a:ext uri="{FF2B5EF4-FFF2-40B4-BE49-F238E27FC236}">
                <a16:creationId xmlns:a16="http://schemas.microsoft.com/office/drawing/2014/main" id="{1C961ACC-F523-5937-00E0-091CDD37A82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63264" y="1223906"/>
            <a:ext cx="3175671" cy="2381754"/>
          </a:xfrm>
          <a:prstGeom prst="rect">
            <a:avLst/>
          </a:prstGeom>
        </p:spPr>
      </p:pic>
      <p:sp>
        <p:nvSpPr>
          <p:cNvPr id="8" name="תיבת טקסט 7" descr="2 ילדים קטנים צופים בטלויזיה במשחק כדורשער, על התמונה הכיתוב: קדימה אבא התגעגענו">
            <a:extLst>
              <a:ext uri="{FF2B5EF4-FFF2-40B4-BE49-F238E27FC236}">
                <a16:creationId xmlns:a16="http://schemas.microsoft.com/office/drawing/2014/main" id="{D44E6436-F729-0B59-2480-54B5DF22B703}"/>
              </a:ext>
            </a:extLst>
          </p:cNvPr>
          <p:cNvSpPr txBox="1"/>
          <p:nvPr/>
        </p:nvSpPr>
        <p:spPr>
          <a:xfrm>
            <a:off x="26306" y="3653166"/>
            <a:ext cx="3379929" cy="1330364"/>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lang="he-IL" sz="11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ניצלנו את מפגש הרגולציה בבית ספר שמיר לסגלים הפראלימפיים, לחגוג </a:t>
            </a:r>
            <a:r>
              <a:rPr lang="he-IL" sz="1100" b="1"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לניסים סספורטס </a:t>
            </a:r>
            <a:r>
              <a:rPr lang="he-IL" sz="11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המנכ"ל, יום הולדת. בתמונה, </a:t>
            </a:r>
            <a:r>
              <a:rPr lang="he-IL" sz="1100" b="1"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משה מוץ מטלון </a:t>
            </a:r>
            <a:r>
              <a:rPr lang="he-IL" sz="11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היו"ר, </a:t>
            </a:r>
            <a:r>
              <a:rPr lang="he-IL" sz="1100" b="1"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איריס אורן </a:t>
            </a:r>
            <a:r>
              <a:rPr lang="he-IL" sz="11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מנהלת בית הספר עם </a:t>
            </a:r>
            <a:r>
              <a:rPr lang="he-IL" sz="1100" dirty="0" err="1">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הסופגניית</a:t>
            </a:r>
            <a:r>
              <a:rPr lang="he-IL" sz="11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 מתנה של ניסים וניסים.</a:t>
            </a:r>
          </a:p>
        </p:txBody>
      </p:sp>
    </p:spTree>
    <p:extLst>
      <p:ext uri="{BB962C8B-B14F-4D97-AF65-F5344CB8AC3E}">
        <p14:creationId xmlns:p14="http://schemas.microsoft.com/office/powerpoint/2010/main" val="1399279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6858000" cy="1470012"/>
          </a:xfrm>
          <a:prstGeom prst="rect">
            <a:avLst/>
          </a:prstGeom>
        </p:spPr>
      </p:pic>
      <p:sp>
        <p:nvSpPr>
          <p:cNvPr id="5" name="TextBox 4"/>
          <p:cNvSpPr txBox="1"/>
          <p:nvPr/>
        </p:nvSpPr>
        <p:spPr>
          <a:xfrm>
            <a:off x="2580724" y="371959"/>
            <a:ext cx="4230705" cy="523220"/>
          </a:xfrm>
          <a:prstGeom prst="rect">
            <a:avLst/>
          </a:prstGeom>
          <a:noFill/>
        </p:spPr>
        <p:txBody>
          <a:bodyPr wrap="square" rtlCol="1">
            <a:spAutoFit/>
          </a:bodyPr>
          <a:lstStyle/>
          <a:p>
            <a:r>
              <a:rPr lang="he-IL" sz="2800" b="1" dirty="0">
                <a:solidFill>
                  <a:schemeClr val="bg1"/>
                </a:solidFill>
                <a:latin typeface="Segoe UI Semilight" panose="020B0402040204020203" pitchFamily="34" charset="0"/>
                <a:cs typeface="Segoe UI Semilight" panose="020B0402040204020203" pitchFamily="34" charset="0"/>
              </a:rPr>
              <a:t>04 משולחן היו"ר </a:t>
            </a:r>
          </a:p>
        </p:txBody>
      </p:sp>
      <p:sp>
        <p:nvSpPr>
          <p:cNvPr id="13" name="מקבילית 12">
            <a:extLst>
              <a:ext uri="{FF2B5EF4-FFF2-40B4-BE49-F238E27FC236}">
                <a16:creationId xmlns:a16="http://schemas.microsoft.com/office/drawing/2014/main" id="{6D133414-D48A-47CB-B048-128B3267B0D7}"/>
              </a:ext>
            </a:extLst>
          </p:cNvPr>
          <p:cNvSpPr/>
          <p:nvPr/>
        </p:nvSpPr>
        <p:spPr>
          <a:xfrm>
            <a:off x="14991" y="9531705"/>
            <a:ext cx="4197245" cy="390592"/>
          </a:xfrm>
          <a:prstGeom prst="parallelogram">
            <a:avLst>
              <a:gd name="adj" fmla="val 49635"/>
            </a:avLst>
          </a:prstGeom>
          <a:solidFill>
            <a:srgbClr val="9AD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he-IL" sz="1600" b="1" dirty="0">
                <a:solidFill>
                  <a:srgbClr val="001F7A"/>
                </a:solidFill>
                <a:latin typeface="Segoe UI" panose="020B0502040204020203" pitchFamily="34" charset="0"/>
                <a:cs typeface="Segoe UI" panose="020B0502040204020203" pitchFamily="34" charset="0"/>
              </a:rPr>
              <a:t>ינואר 2026 גיליון 123</a:t>
            </a:r>
          </a:p>
        </p:txBody>
      </p:sp>
      <p:pic>
        <p:nvPicPr>
          <p:cNvPr id="16" name="תמונה 15">
            <a:extLst>
              <a:ext uri="{FF2B5EF4-FFF2-40B4-BE49-F238E27FC236}">
                <a16:creationId xmlns:a16="http://schemas.microsoft.com/office/drawing/2014/main" id="{ECA80486-C07B-48CE-9791-CEC2FC3A2916}"/>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39836" y="8544252"/>
            <a:ext cx="3657917" cy="1950889"/>
          </a:xfrm>
          <a:prstGeom prst="rect">
            <a:avLst/>
          </a:prstGeom>
        </p:spPr>
      </p:pic>
      <p:sp>
        <p:nvSpPr>
          <p:cNvPr id="8" name="מלבן 7">
            <a:extLst>
              <a:ext uri="{FF2B5EF4-FFF2-40B4-BE49-F238E27FC236}">
                <a16:creationId xmlns:a16="http://schemas.microsoft.com/office/drawing/2014/main" id="{205197DF-ECBB-4F6B-83FA-67EB9E39FE38}"/>
              </a:ext>
            </a:extLst>
          </p:cNvPr>
          <p:cNvSpPr/>
          <p:nvPr/>
        </p:nvSpPr>
        <p:spPr>
          <a:xfrm>
            <a:off x="3500438" y="987453"/>
            <a:ext cx="3357562" cy="7937301"/>
          </a:xfrm>
          <a:prstGeom prst="rect">
            <a:avLst/>
          </a:prstGeom>
          <a:noFill/>
        </p:spPr>
        <p:txBody>
          <a:bodyPr wrap="square">
            <a:spAutoFit/>
          </a:bodyPr>
          <a:lstStyle/>
          <a:p>
            <a:pPr algn="just">
              <a:lnSpc>
                <a:spcPts val="2300"/>
              </a:lnSpc>
              <a:spcAft>
                <a:spcPts val="800"/>
              </a:spcAft>
            </a:pPr>
            <a:r>
              <a:rPr lang="he-IL" sz="1100" dirty="0">
                <a:solidFill>
                  <a:srgbClr val="002060"/>
                </a:solidFill>
                <a:latin typeface="Segoe UI" panose="020B0502040204020203" pitchFamily="34" charset="0"/>
                <a:cs typeface="Segoe UI" panose="020B0502040204020203" pitchFamily="34" charset="0"/>
              </a:rPr>
              <a:t>קוראים יקרים,</a:t>
            </a:r>
          </a:p>
          <a:p>
            <a:pPr algn="just">
              <a:lnSpc>
                <a:spcPts val="2300"/>
              </a:lnSpc>
              <a:spcAft>
                <a:spcPts val="800"/>
              </a:spcAft>
            </a:pPr>
            <a:r>
              <a:rPr lang="he-IL" sz="1100" dirty="0">
                <a:solidFill>
                  <a:srgbClr val="002060"/>
                </a:solidFill>
                <a:latin typeface="Segoe UI" panose="020B0502040204020203" pitchFamily="34" charset="0"/>
                <a:cs typeface="Segoe UI" panose="020B0502040204020203" pitchFamily="34" charset="0"/>
              </a:rPr>
              <a:t>שנת 2025, </a:t>
            </a:r>
            <a:r>
              <a:rPr lang="he-IL" sz="1100" dirty="0" err="1">
                <a:solidFill>
                  <a:srgbClr val="002060"/>
                </a:solidFill>
                <a:latin typeface="Segoe UI" panose="020B0502040204020203" pitchFamily="34" charset="0"/>
                <a:cs typeface="Segoe UI" panose="020B0502040204020203" pitchFamily="34" charset="0"/>
              </a:rPr>
              <a:t>שהיתה</a:t>
            </a:r>
            <a:r>
              <a:rPr lang="he-IL" sz="1100" dirty="0">
                <a:solidFill>
                  <a:srgbClr val="002060"/>
                </a:solidFill>
                <a:latin typeface="Segoe UI" panose="020B0502040204020203" pitchFamily="34" charset="0"/>
                <a:cs typeface="Segoe UI" panose="020B0502040204020203" pitchFamily="34" charset="0"/>
              </a:rPr>
              <a:t> מאתגרת מאוד, הסתיימה  וכולי תקווה שבשנת 2026 נוכל להתמקד אך ורק בספורט ולא בשיקולי ביטחון, ביטולי טיסות והיעדרויות מתחרויות חשובות.</a:t>
            </a:r>
          </a:p>
          <a:p>
            <a:pPr algn="just">
              <a:lnSpc>
                <a:spcPts val="2300"/>
              </a:lnSpc>
              <a:spcAft>
                <a:spcPts val="800"/>
              </a:spcAft>
            </a:pPr>
            <a:r>
              <a:rPr lang="he-IL" sz="1100" dirty="0">
                <a:solidFill>
                  <a:srgbClr val="002060"/>
                </a:solidFill>
                <a:latin typeface="Segoe UI" panose="020B0502040204020203" pitchFamily="34" charset="0"/>
                <a:cs typeface="Segoe UI" panose="020B0502040204020203" pitchFamily="34" charset="0"/>
              </a:rPr>
              <a:t>ברצוני להביע תודה עמוקה למנכ"ל הוועד האולימפי היוצא – </a:t>
            </a:r>
            <a:r>
              <a:rPr lang="he-IL" sz="1100" b="1" dirty="0">
                <a:solidFill>
                  <a:srgbClr val="002060"/>
                </a:solidFill>
                <a:latin typeface="Segoe UI" panose="020B0502040204020203" pitchFamily="34" charset="0"/>
                <a:cs typeface="Segoe UI" panose="020B0502040204020203" pitchFamily="34" charset="0"/>
              </a:rPr>
              <a:t>גילי </a:t>
            </a:r>
            <a:r>
              <a:rPr lang="he-IL" sz="1100" b="1" dirty="0" err="1">
                <a:solidFill>
                  <a:srgbClr val="002060"/>
                </a:solidFill>
                <a:latin typeface="Segoe UI" panose="020B0502040204020203" pitchFamily="34" charset="0"/>
                <a:cs typeface="Segoe UI" panose="020B0502040204020203" pitchFamily="34" charset="0"/>
              </a:rPr>
              <a:t>לוסטיג</a:t>
            </a:r>
            <a:r>
              <a:rPr lang="he-IL" sz="1100" dirty="0">
                <a:solidFill>
                  <a:srgbClr val="002060"/>
                </a:solidFill>
                <a:latin typeface="Segoe UI" panose="020B0502040204020203" pitchFamily="34" charset="0"/>
                <a:cs typeface="Segoe UI" panose="020B0502040204020203" pitchFamily="34" charset="0"/>
              </a:rPr>
              <a:t>, ידיד אמת לספורט הפראלימפי, עוד מימיו ביחידה לספורט הישגי, ולאחל למנכ"לית החדשה </a:t>
            </a:r>
            <a:r>
              <a:rPr lang="he-IL" sz="1100" b="1" dirty="0">
                <a:solidFill>
                  <a:srgbClr val="002060"/>
                </a:solidFill>
                <a:latin typeface="Segoe UI" panose="020B0502040204020203" pitchFamily="34" charset="0"/>
                <a:cs typeface="Segoe UI" panose="020B0502040204020203" pitchFamily="34" charset="0"/>
              </a:rPr>
              <a:t>עדי </a:t>
            </a:r>
            <a:r>
              <a:rPr lang="he-IL" sz="1100" b="1" dirty="0" err="1">
                <a:solidFill>
                  <a:srgbClr val="002060"/>
                </a:solidFill>
                <a:latin typeface="Segoe UI" panose="020B0502040204020203" pitchFamily="34" charset="0"/>
                <a:cs typeface="Segoe UI" panose="020B0502040204020203" pitchFamily="34" charset="0"/>
              </a:rPr>
              <a:t>ביכמן</a:t>
            </a:r>
            <a:r>
              <a:rPr lang="he-IL" sz="1100" dirty="0">
                <a:solidFill>
                  <a:srgbClr val="002060"/>
                </a:solidFill>
                <a:latin typeface="Segoe UI" panose="020B0502040204020203" pitchFamily="34" charset="0"/>
                <a:cs typeface="Segoe UI" panose="020B0502040204020203" pitchFamily="34" charset="0"/>
              </a:rPr>
              <a:t>, הצלחה בתפקידה והצלחה במשחקים האולימפיים בלוס אנג'לס.</a:t>
            </a:r>
          </a:p>
          <a:p>
            <a:pPr algn="just">
              <a:lnSpc>
                <a:spcPts val="2300"/>
              </a:lnSpc>
              <a:spcAft>
                <a:spcPts val="800"/>
              </a:spcAft>
            </a:pPr>
            <a:r>
              <a:rPr lang="he-IL" sz="1100" dirty="0">
                <a:solidFill>
                  <a:srgbClr val="002060"/>
                </a:solidFill>
                <a:latin typeface="Segoe UI" panose="020B0502040204020203" pitchFamily="34" charset="0"/>
                <a:cs typeface="Segoe UI" panose="020B0502040204020203" pitchFamily="34" charset="0"/>
              </a:rPr>
              <a:t>לאחר 20 שנה, החליטה </a:t>
            </a:r>
            <a:r>
              <a:rPr lang="he-IL" sz="1100" b="1" dirty="0">
                <a:solidFill>
                  <a:srgbClr val="002060"/>
                </a:solidFill>
                <a:latin typeface="Segoe UI" panose="020B0502040204020203" pitchFamily="34" charset="0"/>
                <a:cs typeface="Segoe UI" panose="020B0502040204020203" pitchFamily="34" charset="0"/>
              </a:rPr>
              <a:t>הדס חפץ</a:t>
            </a:r>
            <a:r>
              <a:rPr lang="he-IL" sz="1100" dirty="0">
                <a:solidFill>
                  <a:srgbClr val="002060"/>
                </a:solidFill>
                <a:latin typeface="Segoe UI" panose="020B0502040204020203" pitchFamily="34" charset="0"/>
                <a:cs typeface="Segoe UI" panose="020B0502040204020203" pitchFamily="34" charset="0"/>
              </a:rPr>
              <a:t>, מנהלת הכספים, לצאת לדרך חדשה. מי שמכיר  את מאחורי הקלעים שלנו, יודע כמה השפיעה הדס על הספורט הפראלימפי ואיזה חלק יש לה בצמיחתו. הדס יקרה, תמיד נראה בך בת בית וחלק מהמשפחה, בהצלחה בכל אשר תפני.</a:t>
            </a:r>
          </a:p>
          <a:p>
            <a:pPr algn="just">
              <a:lnSpc>
                <a:spcPts val="2300"/>
              </a:lnSpc>
              <a:spcAft>
                <a:spcPts val="800"/>
              </a:spcAft>
            </a:pPr>
            <a:r>
              <a:rPr lang="he-IL" sz="1100" dirty="0">
                <a:solidFill>
                  <a:srgbClr val="002060"/>
                </a:solidFill>
                <a:latin typeface="Segoe UI" panose="020B0502040204020203" pitchFamily="34" charset="0"/>
                <a:cs typeface="Segoe UI" panose="020B0502040204020203" pitchFamily="34" charset="0"/>
              </a:rPr>
              <a:t>את הדס תחליף </a:t>
            </a:r>
            <a:r>
              <a:rPr lang="he-IL" sz="1100" b="1" dirty="0">
                <a:solidFill>
                  <a:srgbClr val="002060"/>
                </a:solidFill>
                <a:latin typeface="Segoe UI" panose="020B0502040204020203" pitchFamily="34" charset="0"/>
                <a:cs typeface="Segoe UI" panose="020B0502040204020203" pitchFamily="34" charset="0"/>
              </a:rPr>
              <a:t>אור </a:t>
            </a:r>
            <a:r>
              <a:rPr lang="he-IL" sz="1100" b="1" dirty="0" err="1">
                <a:solidFill>
                  <a:srgbClr val="002060"/>
                </a:solidFill>
                <a:latin typeface="Segoe UI" panose="020B0502040204020203" pitchFamily="34" charset="0"/>
                <a:cs typeface="Segoe UI" panose="020B0502040204020203" pitchFamily="34" charset="0"/>
              </a:rPr>
              <a:t>ליטמן</a:t>
            </a:r>
            <a:r>
              <a:rPr lang="he-IL" sz="1100" dirty="0">
                <a:solidFill>
                  <a:srgbClr val="002060"/>
                </a:solidFill>
                <a:latin typeface="Segoe UI" panose="020B0502040204020203" pitchFamily="34" charset="0"/>
                <a:cs typeface="Segoe UI" panose="020B0502040204020203" pitchFamily="34" charset="0"/>
              </a:rPr>
              <a:t>, אשת מקצוע,  העובדת גם כמאמנת שחייה לשחיינים פראלימפיים צעירים.</a:t>
            </a:r>
          </a:p>
          <a:p>
            <a:pPr algn="just">
              <a:lnSpc>
                <a:spcPts val="2300"/>
              </a:lnSpc>
              <a:spcAft>
                <a:spcPts val="800"/>
              </a:spcAft>
            </a:pPr>
            <a:r>
              <a:rPr lang="he-IL" sz="1100" dirty="0">
                <a:solidFill>
                  <a:srgbClr val="002060"/>
                </a:solidFill>
                <a:latin typeface="Segoe UI" panose="020B0502040204020203" pitchFamily="34" charset="0"/>
                <a:cs typeface="Segoe UI" panose="020B0502040204020203" pitchFamily="34" charset="0"/>
              </a:rPr>
              <a:t>העולם העסקי, מכיר יותר ויותר בספורט הפראלימפי כמותג מוביל, איכותי וייחודי בחברה הישראלית. לאחרונה הצטרפה חברת ההשקעות </a:t>
            </a:r>
            <a:r>
              <a:rPr lang="he-IL" sz="1100" dirty="0" err="1">
                <a:solidFill>
                  <a:srgbClr val="002060"/>
                </a:solidFill>
                <a:latin typeface="Segoe UI" panose="020B0502040204020203" pitchFamily="34" charset="0"/>
                <a:cs typeface="Segoe UI" panose="020B0502040204020203" pitchFamily="34" charset="0"/>
              </a:rPr>
              <a:t>אלטשולר</a:t>
            </a:r>
            <a:r>
              <a:rPr lang="he-IL" sz="1100" dirty="0">
                <a:solidFill>
                  <a:srgbClr val="002060"/>
                </a:solidFill>
                <a:latin typeface="Segoe UI" panose="020B0502040204020203" pitchFamily="34" charset="0"/>
                <a:cs typeface="Segoe UI" panose="020B0502040204020203" pitchFamily="34" charset="0"/>
              </a:rPr>
              <a:t> שחם  למשפחה הפראלימפית בפרויקט 'זהב של לוחמים', שמטרתו לאתר את פצועי 'חרבות הברזל' היכולים להפוך את הבלתי אפשרי לאפשרי ולייצג את מדינת ישראל במשחקים הפראלימפיים בלוס אנג'לס 2028 </a:t>
            </a:r>
            <a:r>
              <a:rPr lang="he-IL" sz="1100" dirty="0" err="1">
                <a:solidFill>
                  <a:srgbClr val="002060"/>
                </a:solidFill>
                <a:latin typeface="Segoe UI" panose="020B0502040204020203" pitchFamily="34" charset="0"/>
                <a:cs typeface="Segoe UI" panose="020B0502040204020203" pitchFamily="34" charset="0"/>
              </a:rPr>
              <a:t>ובריסביין</a:t>
            </a:r>
            <a:r>
              <a:rPr lang="he-IL" sz="1100" dirty="0">
                <a:solidFill>
                  <a:srgbClr val="002060"/>
                </a:solidFill>
                <a:latin typeface="Segoe UI" panose="020B0502040204020203" pitchFamily="34" charset="0"/>
                <a:cs typeface="Segoe UI" panose="020B0502040204020203" pitchFamily="34" charset="0"/>
              </a:rPr>
              <a:t> 2032.</a:t>
            </a:r>
          </a:p>
        </p:txBody>
      </p:sp>
      <p:sp>
        <p:nvSpPr>
          <p:cNvPr id="10" name="תיבת טקסט 9">
            <a:extLst>
              <a:ext uri="{FF2B5EF4-FFF2-40B4-BE49-F238E27FC236}">
                <a16:creationId xmlns:a16="http://schemas.microsoft.com/office/drawing/2014/main" id="{76667F32-2C18-49F1-4580-E7565EE1D5B3}"/>
              </a:ext>
            </a:extLst>
          </p:cNvPr>
          <p:cNvSpPr txBox="1"/>
          <p:nvPr/>
        </p:nvSpPr>
        <p:spPr>
          <a:xfrm>
            <a:off x="84868" y="9134338"/>
            <a:ext cx="3361737" cy="261610"/>
          </a:xfrm>
          <a:prstGeom prst="rect">
            <a:avLst/>
          </a:prstGeom>
          <a:noFill/>
        </p:spPr>
        <p:txBody>
          <a:bodyPr wrap="square">
            <a:spAutoFit/>
          </a:bodyPr>
          <a:lstStyle/>
          <a:p>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 </a:t>
            </a:r>
            <a:endParaRPr lang="he-IL" dirty="0">
              <a:cs typeface="Segoe UI" panose="020B0502040204020203" pitchFamily="34" charset="0"/>
            </a:endParaRPr>
          </a:p>
        </p:txBody>
      </p:sp>
      <p:sp>
        <p:nvSpPr>
          <p:cNvPr id="2" name="כותרת 1">
            <a:extLst>
              <a:ext uri="{FF2B5EF4-FFF2-40B4-BE49-F238E27FC236}">
                <a16:creationId xmlns:a16="http://schemas.microsoft.com/office/drawing/2014/main" id="{CAEB5C2A-F71E-4032-6572-004B5571C13E}"/>
              </a:ext>
            </a:extLst>
          </p:cNvPr>
          <p:cNvSpPr>
            <a:spLocks noGrp="1"/>
          </p:cNvSpPr>
          <p:nvPr>
            <p:ph type="title"/>
          </p:nvPr>
        </p:nvSpPr>
        <p:spPr>
          <a:xfrm>
            <a:off x="471488" y="-1914702"/>
            <a:ext cx="5915025" cy="1914702"/>
          </a:xfrm>
        </p:spPr>
        <p:txBody>
          <a:bodyPr vert="horz" lIns="91440" tIns="45720" rIns="91440" bIns="45720" rtlCol="0" anchor="b">
            <a:normAutofit/>
          </a:bodyPr>
          <a:lstStyle/>
          <a:p>
            <a:r>
              <a:rPr lang="he-IL" dirty="0"/>
              <a:t>משולחן היו"ר</a:t>
            </a:r>
          </a:p>
        </p:txBody>
      </p:sp>
      <p:sp>
        <p:nvSpPr>
          <p:cNvPr id="19" name="תיבת טקסט 18">
            <a:extLst>
              <a:ext uri="{FF2B5EF4-FFF2-40B4-BE49-F238E27FC236}">
                <a16:creationId xmlns:a16="http://schemas.microsoft.com/office/drawing/2014/main" id="{2E8E7BFF-D584-11B9-F478-69018B54D0C5}"/>
              </a:ext>
            </a:extLst>
          </p:cNvPr>
          <p:cNvSpPr txBox="1"/>
          <p:nvPr/>
        </p:nvSpPr>
        <p:spPr>
          <a:xfrm>
            <a:off x="14991" y="2413842"/>
            <a:ext cx="3450522" cy="6225294"/>
          </a:xfrm>
          <a:prstGeom prst="rect">
            <a:avLst/>
          </a:prstGeom>
          <a:noFill/>
        </p:spPr>
        <p:txBody>
          <a:bodyPr wrap="square">
            <a:spAutoFit/>
          </a:bodyPr>
          <a:lstStyle/>
          <a:p>
            <a:pPr marL="0" marR="0" lvl="0" indent="0" algn="just" defTabSz="914400" rtl="1" eaLnBrk="1" fontAlgn="auto" latinLnBrk="0" hangingPunct="1">
              <a:lnSpc>
                <a:spcPts val="2500"/>
              </a:lnSpc>
              <a:spcBef>
                <a:spcPts val="0"/>
              </a:spcBef>
              <a:spcAft>
                <a:spcPts val="80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 חברת סונול יוצאת בפרויקט תמיכה כלל ארצי המאפשר לקהל הרחב לתרום עבור פרויקט האופניים שלנו 'מעזה ללוס אנג'לס', שגם בו משתתפים פצועי המלחמה, ומתחילת השנה גם רשת  ארומה תצטרף אל המשפחה הפראלימפית, כשהביטוי לחסות יתמקד ביוזמה מקורית שרובה תתבצע בסניפי הרשת וברשתות החברתיות.</a:t>
            </a:r>
          </a:p>
          <a:p>
            <a:pPr marL="0" marR="0" lvl="0" indent="0" algn="just" defTabSz="914400" rtl="1" eaLnBrk="1" fontAlgn="auto" latinLnBrk="0" hangingPunct="1">
              <a:lnSpc>
                <a:spcPts val="2500"/>
              </a:lnSpc>
              <a:spcBef>
                <a:spcPts val="0"/>
              </a:spcBef>
              <a:spcAft>
                <a:spcPts val="80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החודש התקיים היום הבינלאומי למודעות זכויות של אנשים עם מוגבלויות, ואין כמו הספורט הפראלימפי לקדם את המודעות. אני גאה בספורטאים שלנו המוכיחים מידי יום מה היא נחישות ומה היא מסוגלות.</a:t>
            </a:r>
          </a:p>
          <a:p>
            <a:pPr marL="0" marR="0" lvl="0" indent="0" algn="just" defTabSz="914400" rtl="1" eaLnBrk="1" fontAlgn="auto" latinLnBrk="0" hangingPunct="1">
              <a:lnSpc>
                <a:spcPts val="2500"/>
              </a:lnSpc>
              <a:spcBef>
                <a:spcPts val="0"/>
              </a:spcBef>
              <a:spcAft>
                <a:spcPts val="80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ולפני סיום, תודה לארגון נכי צה"ל, ליו"ר </a:t>
            </a:r>
            <a:r>
              <a:rPr lang="he-IL" sz="1100" b="1" dirty="0">
                <a:solidFill>
                  <a:srgbClr val="002060"/>
                </a:solidFill>
                <a:latin typeface="Segoe UI" panose="020B0502040204020203" pitchFamily="34" charset="0"/>
                <a:cs typeface="Segoe UI" panose="020B0502040204020203" pitchFamily="34" charset="0"/>
              </a:rPr>
              <a:t>עידן קליימן </a:t>
            </a:r>
            <a:r>
              <a:rPr lang="he-IL" sz="1100" dirty="0">
                <a:solidFill>
                  <a:srgbClr val="002060"/>
                </a:solidFill>
                <a:latin typeface="Segoe UI" panose="020B0502040204020203" pitchFamily="34" charset="0"/>
                <a:cs typeface="Segoe UI" panose="020B0502040204020203" pitchFamily="34" charset="0"/>
              </a:rPr>
              <a:t>ולמנכ"ל הארגון </a:t>
            </a:r>
            <a:r>
              <a:rPr lang="he-IL" sz="1100" b="1" dirty="0">
                <a:solidFill>
                  <a:srgbClr val="002060"/>
                </a:solidFill>
                <a:latin typeface="Segoe UI" panose="020B0502040204020203" pitchFamily="34" charset="0"/>
                <a:cs typeface="Segoe UI" panose="020B0502040204020203" pitchFamily="34" charset="0"/>
              </a:rPr>
              <a:t>יוסי מתתיהו</a:t>
            </a:r>
            <a:r>
              <a:rPr lang="he-IL" sz="1100" dirty="0">
                <a:solidFill>
                  <a:srgbClr val="002060"/>
                </a:solidFill>
                <a:latin typeface="Segoe UI" panose="020B0502040204020203" pitchFamily="34" charset="0"/>
                <a:cs typeface="Segoe UI" panose="020B0502040204020203" pitchFamily="34" charset="0"/>
              </a:rPr>
              <a:t>, על היענותם לבקשתי לתרומה כספית משמעותית לוועד הפראלימפי. יישר כוח!</a:t>
            </a:r>
          </a:p>
          <a:p>
            <a:pPr marL="0" marR="0" lvl="0" indent="0" algn="just" defTabSz="914400" rtl="1" eaLnBrk="1" fontAlgn="auto" latinLnBrk="0" hangingPunct="1">
              <a:lnSpc>
                <a:spcPts val="2500"/>
              </a:lnSpc>
              <a:spcBef>
                <a:spcPts val="0"/>
              </a:spcBef>
              <a:spcAft>
                <a:spcPts val="80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בקריאה לשובו המיידי של החטוף האחרון </a:t>
            </a:r>
            <a:r>
              <a:rPr lang="he-IL" sz="1100" b="1" dirty="0">
                <a:solidFill>
                  <a:srgbClr val="002060"/>
                </a:solidFill>
                <a:latin typeface="Segoe UI" panose="020B0502040204020203" pitchFamily="34" charset="0"/>
                <a:cs typeface="Segoe UI" panose="020B0502040204020203" pitchFamily="34" charset="0"/>
              </a:rPr>
              <a:t>רן </a:t>
            </a:r>
            <a:r>
              <a:rPr lang="he-IL" sz="1100" b="1" dirty="0" err="1">
                <a:solidFill>
                  <a:srgbClr val="002060"/>
                </a:solidFill>
                <a:latin typeface="Segoe UI" panose="020B0502040204020203" pitchFamily="34" charset="0"/>
                <a:cs typeface="Segoe UI" panose="020B0502040204020203" pitchFamily="34" charset="0"/>
              </a:rPr>
              <a:t>גואילי</a:t>
            </a:r>
            <a:r>
              <a:rPr lang="he-IL" sz="1100" dirty="0">
                <a:solidFill>
                  <a:srgbClr val="002060"/>
                </a:solidFill>
                <a:latin typeface="Segoe UI" panose="020B0502040204020203" pitchFamily="34" charset="0"/>
                <a:cs typeface="Segoe UI" panose="020B0502040204020203" pitchFamily="34" charset="0"/>
              </a:rPr>
              <a:t>.</a:t>
            </a:r>
          </a:p>
          <a:p>
            <a:pPr marL="0" marR="0" lvl="0" indent="0" algn="just" defTabSz="914400" rtl="1" eaLnBrk="1" fontAlgn="auto" latinLnBrk="0" hangingPunct="1">
              <a:lnSpc>
                <a:spcPts val="2500"/>
              </a:lnSpc>
              <a:spcBef>
                <a:spcPts val="0"/>
              </a:spcBef>
              <a:spcAft>
                <a:spcPts val="800"/>
              </a:spcAft>
              <a:buClrTx/>
              <a:buSzTx/>
              <a:buFontTx/>
              <a:buNone/>
              <a:tabLst/>
              <a:defRPr/>
            </a:pPr>
            <a:r>
              <a:rPr lang="he-IL" sz="1100" b="1" dirty="0">
                <a:solidFill>
                  <a:srgbClr val="002060"/>
                </a:solidFill>
                <a:latin typeface="Segoe UI" panose="020B0502040204020203" pitchFamily="34" charset="0"/>
                <a:cs typeface="Segoe UI" panose="020B0502040204020203" pitchFamily="34" charset="0"/>
              </a:rPr>
              <a:t>משה מוץ מטלון </a:t>
            </a:r>
            <a:r>
              <a:rPr lang="he-IL" sz="1100" dirty="0">
                <a:solidFill>
                  <a:srgbClr val="002060"/>
                </a:solidFill>
                <a:latin typeface="Segoe UI" panose="020B0502040204020203" pitchFamily="34" charset="0"/>
                <a:cs typeface="Segoe UI" panose="020B0502040204020203" pitchFamily="34" charset="0"/>
              </a:rPr>
              <a:t>– יו"ר הוועד הפראלימפי הישראלי וההתאחדות הישראלית לספורט נכים.</a:t>
            </a:r>
          </a:p>
        </p:txBody>
      </p:sp>
      <p:sp>
        <p:nvSpPr>
          <p:cNvPr id="3" name="מלבן 2">
            <a:extLst>
              <a:ext uri="{FF2B5EF4-FFF2-40B4-BE49-F238E27FC236}">
                <a16:creationId xmlns:a16="http://schemas.microsoft.com/office/drawing/2014/main" id="{08CB96F9-04FF-226C-9DCF-C9EDA0B52FB6}"/>
              </a:ext>
            </a:extLst>
          </p:cNvPr>
          <p:cNvSpPr/>
          <p:nvPr/>
        </p:nvSpPr>
        <p:spPr>
          <a:xfrm>
            <a:off x="219188" y="182880"/>
            <a:ext cx="1163313" cy="5736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5" descr="תמונה שמכילה טקסט, גופן, גרפיקה, לוגו&#10;&#10;תוכן שנוצר על-ידי בינה מלאכותית עשוי להיות שגוי.">
            <a:extLst>
              <a:ext uri="{FF2B5EF4-FFF2-40B4-BE49-F238E27FC236}">
                <a16:creationId xmlns:a16="http://schemas.microsoft.com/office/drawing/2014/main" id="{4112CE75-4561-1CAD-8FE5-33BC6635C38C}"/>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92600" y="409695"/>
            <a:ext cx="1277469" cy="239188"/>
          </a:xfrm>
          <a:prstGeom prst="rect">
            <a:avLst/>
          </a:prstGeom>
        </p:spPr>
      </p:pic>
      <p:sp>
        <p:nvSpPr>
          <p:cNvPr id="9" name="תיבת טקסט 8">
            <a:extLst>
              <a:ext uri="{FF2B5EF4-FFF2-40B4-BE49-F238E27FC236}">
                <a16:creationId xmlns:a16="http://schemas.microsoft.com/office/drawing/2014/main" id="{41D284E3-359B-8198-98D0-BC7C659574EB}"/>
              </a:ext>
            </a:extLst>
          </p:cNvPr>
          <p:cNvSpPr txBox="1"/>
          <p:nvPr/>
        </p:nvSpPr>
        <p:spPr>
          <a:xfrm>
            <a:off x="14991" y="2022599"/>
            <a:ext cx="3500438" cy="307777"/>
          </a:xfrm>
          <a:prstGeom prst="rect">
            <a:avLst/>
          </a:prstGeom>
          <a:solidFill>
            <a:srgbClr val="00B0F0">
              <a:alpha val="58000"/>
            </a:srgbClr>
          </a:solidFill>
        </p:spPr>
        <p:txBody>
          <a:bodyPr wrap="square" lIns="0" rIns="0"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קרן עזריאלי </a:t>
            </a:r>
            <a:r>
              <a:rPr kumimoji="0" lang="he-IL"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שותפים לקידום הספורט הפראלימפי</a:t>
            </a:r>
            <a:endParaRPr kumimoji="0" lang="en-IL"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14" name="תמונה 13" descr="תמונה שמכילה גופן, טקסט, גרפיקה, תרשים&#10;&#10;תוכן בינה מלאכותית גנרטיבית עשוי להיות שגוי.">
            <a:extLst>
              <a:ext uri="{FF2B5EF4-FFF2-40B4-BE49-F238E27FC236}">
                <a16:creationId xmlns:a16="http://schemas.microsoft.com/office/drawing/2014/main" id="{80C170D2-EB6A-9F17-9585-0036E3A941F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07573" y="1182173"/>
            <a:ext cx="1507380" cy="781216"/>
          </a:xfrm>
          <a:prstGeom prst="rect">
            <a:avLst/>
          </a:prstGeom>
        </p:spPr>
      </p:pic>
    </p:spTree>
    <p:extLst>
      <p:ext uri="{BB962C8B-B14F-4D97-AF65-F5344CB8AC3E}">
        <p14:creationId xmlns:p14="http://schemas.microsoft.com/office/powerpoint/2010/main" val="1771849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2C5F8-5506-8DD7-1B92-12346025E294}"/>
            </a:ext>
          </a:extLst>
        </p:cNvPr>
        <p:cNvGrpSpPr/>
        <p:nvPr/>
      </p:nvGrpSpPr>
      <p:grpSpPr>
        <a:xfrm>
          <a:off x="0" y="0"/>
          <a:ext cx="0" cy="0"/>
          <a:chOff x="0" y="0"/>
          <a:chExt cx="0" cy="0"/>
        </a:xfrm>
      </p:grpSpPr>
      <p:pic>
        <p:nvPicPr>
          <p:cNvPr id="9" name="תמונה 8" descr="כדורסלן על כיסא גלגלים מקבל גביע מאיש עומד">
            <a:extLst>
              <a:ext uri="{FF2B5EF4-FFF2-40B4-BE49-F238E27FC236}">
                <a16:creationId xmlns:a16="http://schemas.microsoft.com/office/drawing/2014/main" id="{20E55B52-99B1-B5EB-59C0-862D1155F6E4}"/>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3598450" y="7274144"/>
            <a:ext cx="3236892" cy="2121804"/>
          </a:xfrm>
          <a:prstGeom prst="rect">
            <a:avLst/>
          </a:prstGeom>
        </p:spPr>
      </p:pic>
      <p:sp>
        <p:nvSpPr>
          <p:cNvPr id="11" name="תיבת טקסט 10">
            <a:extLst>
              <a:ext uri="{FF2B5EF4-FFF2-40B4-BE49-F238E27FC236}">
                <a16:creationId xmlns:a16="http://schemas.microsoft.com/office/drawing/2014/main" id="{43257BB6-6CA0-C868-0196-6037A629E792}"/>
              </a:ext>
            </a:extLst>
          </p:cNvPr>
          <p:cNvSpPr txBox="1"/>
          <p:nvPr/>
        </p:nvSpPr>
        <p:spPr>
          <a:xfrm>
            <a:off x="0" y="2484437"/>
            <a:ext cx="3428999" cy="7035259"/>
          </a:xfrm>
          <a:prstGeom prst="rect">
            <a:avLst/>
          </a:prstGeom>
          <a:solidFill>
            <a:schemeClr val="accent1">
              <a:lumMod val="20000"/>
              <a:lumOff val="80000"/>
            </a:schemeClr>
          </a:solidFill>
        </p:spPr>
        <p:txBody>
          <a:bodyPr wrap="square">
            <a:spAutoFit/>
          </a:bodyPr>
          <a:lstStyle/>
          <a:p>
            <a:pPr algn="just">
              <a:lnSpc>
                <a:spcPct val="150000"/>
              </a:lnSpc>
            </a:pP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כנס המאמנים השנתי של היחידה לספורט הישגי ואקדמיית וינגייט למצוינות בספורט</a:t>
            </a:r>
          </a:p>
          <a:p>
            <a:pPr algn="just">
              <a:lnSpc>
                <a:spcPct val="150000"/>
              </a:lnSpc>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המאמנים הפראלימפיים הבכירים השתתפו בכנס שנשא את השם: 'להתחזק מהשיבוש'.</a:t>
            </a:r>
          </a:p>
          <a:p>
            <a:pPr algn="just">
              <a:lnSpc>
                <a:spcPct val="150000"/>
              </a:lnSpc>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הכנס התמקד במנהיגות המאמן ובכלים פרקטיים להתמודדות עם לחץ ושיבושים. ההרצאה המרכזית היתה של </a:t>
            </a: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ד"ר מיכל פז שמעוני </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על פסיכולוגיה חיובית וכלים פרקטיים לניהול לחצים.​ </a:t>
            </a: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שני הרשקו</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 מאמן נבחרת הנשים של ישראל בג'ודו, חלק מהניסיון העצום שלו בנושא.</a:t>
            </a:r>
          </a:p>
          <a:p>
            <a:pPr algn="just">
              <a:lnSpc>
                <a:spcPct val="150000"/>
              </a:lnSpc>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המאמנים בחרו בין מספר סדנאות חווייתיות כמו: אמבטיית קרח להתמודדות עם כאב, מיינדפולנס במציאות מדומה ונשימות, וסדנה מעשית בפסיכולוגיה חיובית.​ </a:t>
            </a:r>
          </a:p>
          <a:p>
            <a:pPr algn="just">
              <a:lnSpc>
                <a:spcPct val="150000"/>
              </a:lnSpc>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אחד החלקים המשמעותיים היה </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למידת עמיתים, דרך שיח ושולחנות עגולים שיצרו חיבורים ודיונים מקצועיים מעמיקים.</a:t>
            </a:r>
          </a:p>
          <a:p>
            <a:pPr algn="just">
              <a:lnSpc>
                <a:spcPct val="150000"/>
              </a:lnSpc>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בתמונה אורנה </a:t>
            </a:r>
            <a:r>
              <a:rPr lang="he-IL" sz="1100" dirty="0" err="1">
                <a:solidFill>
                  <a:srgbClr val="002060"/>
                </a:solidFill>
                <a:latin typeface="Segoe UI" panose="020B0502040204020203" pitchFamily="34" charset="0"/>
                <a:cs typeface="Segoe UI" panose="020B0502040204020203" pitchFamily="34" charset="0"/>
                <a:sym typeface="Wingdings" panose="05000000000000000000" pitchFamily="2" charset="2"/>
              </a:rPr>
              <a:t>וייסבך</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 מאמנת הבוצ'ה הלאומית שהתנסתה באמבטיית קרח. </a:t>
            </a:r>
          </a:p>
          <a:p>
            <a:pPr algn="just">
              <a:lnSpc>
                <a:spcPct val="150000"/>
              </a:lnSpc>
            </a:pPr>
            <a:endPar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endParaRPr>
          </a:p>
          <a:p>
            <a:pPr algn="just">
              <a:lnSpc>
                <a:spcPct val="150000"/>
              </a:lnSpc>
            </a:pPr>
            <a:endPar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endParaRPr>
          </a:p>
          <a:p>
            <a:pPr marL="285750" indent="-285750" algn="just">
              <a:lnSpc>
                <a:spcPct val="150000"/>
              </a:lnSpc>
              <a:buFont typeface="Wingdings" panose="05000000000000000000" pitchFamily="2" charset="2"/>
              <a:buChar char="§"/>
            </a:pPr>
            <a:endParaRPr lang="he-IL" dirty="0">
              <a:solidFill>
                <a:srgbClr val="002060"/>
              </a:solidFill>
            </a:endParaRPr>
          </a:p>
          <a:p>
            <a:pPr marL="285750" indent="-285750" algn="just">
              <a:lnSpc>
                <a:spcPct val="150000"/>
              </a:lnSpc>
              <a:buFont typeface="Wingdings" panose="05000000000000000000" pitchFamily="2" charset="2"/>
              <a:buChar char="§"/>
            </a:pPr>
            <a:endParaRPr lang="he-IL" dirty="0">
              <a:solidFill>
                <a:srgbClr val="002060"/>
              </a:solidFill>
            </a:endParaRPr>
          </a:p>
          <a:p>
            <a:pPr marL="285750" indent="-285750" algn="just">
              <a:lnSpc>
                <a:spcPct val="150000"/>
              </a:lnSpc>
              <a:buFont typeface="Wingdings" panose="05000000000000000000" pitchFamily="2" charset="2"/>
              <a:buChar char="§"/>
            </a:pPr>
            <a:endParaRPr lang="he-IL" dirty="0">
              <a:solidFill>
                <a:srgbClr val="002060"/>
              </a:solidFill>
            </a:endParaRPr>
          </a:p>
          <a:p>
            <a:pPr marL="285750" indent="-285750" algn="just">
              <a:lnSpc>
                <a:spcPct val="150000"/>
              </a:lnSpc>
              <a:buFont typeface="Wingdings" panose="05000000000000000000" pitchFamily="2" charset="2"/>
              <a:buChar char="§"/>
            </a:pPr>
            <a:endParaRPr lang="he-IL" dirty="0">
              <a:solidFill>
                <a:srgbClr val="002060"/>
              </a:solidFill>
            </a:endParaRPr>
          </a:p>
        </p:txBody>
      </p:sp>
      <p:pic>
        <p:nvPicPr>
          <p:cNvPr id="4" name="תמונה 3">
            <a:extLst>
              <a:ext uri="{FF2B5EF4-FFF2-40B4-BE49-F238E27FC236}">
                <a16:creationId xmlns:a16="http://schemas.microsoft.com/office/drawing/2014/main" id="{88ACE4E0-54FF-A66E-735B-4A6760186D43}"/>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6858000" cy="1470012"/>
          </a:xfrm>
          <a:prstGeom prst="rect">
            <a:avLst/>
          </a:prstGeom>
        </p:spPr>
      </p:pic>
      <p:sp>
        <p:nvSpPr>
          <p:cNvPr id="5" name="TextBox 4">
            <a:extLst>
              <a:ext uri="{FF2B5EF4-FFF2-40B4-BE49-F238E27FC236}">
                <a16:creationId xmlns:a16="http://schemas.microsoft.com/office/drawing/2014/main" id="{797A245E-C58C-E0D2-A367-2AA27B47FA81}"/>
              </a:ext>
            </a:extLst>
          </p:cNvPr>
          <p:cNvSpPr txBox="1"/>
          <p:nvPr/>
        </p:nvSpPr>
        <p:spPr>
          <a:xfrm>
            <a:off x="2580724" y="371959"/>
            <a:ext cx="4230705" cy="523220"/>
          </a:xfrm>
          <a:prstGeom prst="rect">
            <a:avLst/>
          </a:prstGeom>
          <a:noFill/>
        </p:spPr>
        <p:txBody>
          <a:bodyPr wrap="square" rtlCol="1">
            <a:spAutoFit/>
          </a:bodyPr>
          <a:lstStyle/>
          <a:p>
            <a:r>
              <a:rPr lang="he-IL" sz="2800" b="1" dirty="0">
                <a:solidFill>
                  <a:schemeClr val="bg1"/>
                </a:solidFill>
                <a:latin typeface="Segoe UI Semilight" panose="020B0402040204020203" pitchFamily="34" charset="0"/>
                <a:cs typeface="Segoe UI Semilight" panose="020B0402040204020203" pitchFamily="34" charset="0"/>
              </a:rPr>
              <a:t>05 סקירת המנכ"ל</a:t>
            </a:r>
          </a:p>
        </p:txBody>
      </p:sp>
      <p:sp>
        <p:nvSpPr>
          <p:cNvPr id="13" name="מקבילית 12">
            <a:extLst>
              <a:ext uri="{FF2B5EF4-FFF2-40B4-BE49-F238E27FC236}">
                <a16:creationId xmlns:a16="http://schemas.microsoft.com/office/drawing/2014/main" id="{CA951217-01C5-8DA3-200D-F5EE7469F193}"/>
              </a:ext>
            </a:extLst>
          </p:cNvPr>
          <p:cNvSpPr/>
          <p:nvPr/>
        </p:nvSpPr>
        <p:spPr>
          <a:xfrm>
            <a:off x="14991" y="9531705"/>
            <a:ext cx="4197245" cy="390592"/>
          </a:xfrm>
          <a:prstGeom prst="parallelogram">
            <a:avLst>
              <a:gd name="adj" fmla="val 49635"/>
            </a:avLst>
          </a:prstGeom>
          <a:solidFill>
            <a:srgbClr val="9AD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he-IL" sz="1600" b="1" dirty="0">
                <a:solidFill>
                  <a:srgbClr val="001F7A"/>
                </a:solidFill>
                <a:latin typeface="Segoe UI" panose="020B0502040204020203" pitchFamily="34" charset="0"/>
                <a:cs typeface="Segoe UI" panose="020B0502040204020203" pitchFamily="34" charset="0"/>
              </a:rPr>
              <a:t>ינואר 2026 גיליון 123</a:t>
            </a:r>
          </a:p>
        </p:txBody>
      </p:sp>
      <p:pic>
        <p:nvPicPr>
          <p:cNvPr id="16" name="תמונה 15">
            <a:extLst>
              <a:ext uri="{FF2B5EF4-FFF2-40B4-BE49-F238E27FC236}">
                <a16:creationId xmlns:a16="http://schemas.microsoft.com/office/drawing/2014/main" id="{8B84DDE1-7E93-CFC7-76CD-7AA50BE3ADAA}"/>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39836" y="8544252"/>
            <a:ext cx="3657917" cy="1950889"/>
          </a:xfrm>
          <a:prstGeom prst="rect">
            <a:avLst/>
          </a:prstGeom>
        </p:spPr>
      </p:pic>
      <p:sp>
        <p:nvSpPr>
          <p:cNvPr id="10" name="תיבת טקסט 9">
            <a:extLst>
              <a:ext uri="{FF2B5EF4-FFF2-40B4-BE49-F238E27FC236}">
                <a16:creationId xmlns:a16="http://schemas.microsoft.com/office/drawing/2014/main" id="{6A223FDA-351C-9148-1E4D-C0B2F9723685}"/>
              </a:ext>
            </a:extLst>
          </p:cNvPr>
          <p:cNvSpPr txBox="1"/>
          <p:nvPr/>
        </p:nvSpPr>
        <p:spPr>
          <a:xfrm>
            <a:off x="84868" y="9134338"/>
            <a:ext cx="3361737" cy="261610"/>
          </a:xfrm>
          <a:prstGeom prst="rect">
            <a:avLst/>
          </a:prstGeom>
          <a:noFill/>
        </p:spPr>
        <p:txBody>
          <a:bodyPr wrap="square">
            <a:spAutoFit/>
          </a:bodyPr>
          <a:lstStyle/>
          <a:p>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 </a:t>
            </a:r>
            <a:endParaRPr lang="he-IL" dirty="0">
              <a:cs typeface="Segoe UI" panose="020B0502040204020203" pitchFamily="34" charset="0"/>
            </a:endParaRPr>
          </a:p>
        </p:txBody>
      </p:sp>
      <p:sp>
        <p:nvSpPr>
          <p:cNvPr id="2" name="כותרת 1">
            <a:extLst>
              <a:ext uri="{FF2B5EF4-FFF2-40B4-BE49-F238E27FC236}">
                <a16:creationId xmlns:a16="http://schemas.microsoft.com/office/drawing/2014/main" id="{FDEF9921-C0D2-30BE-C74C-A94E5D6D0F72}"/>
              </a:ext>
            </a:extLst>
          </p:cNvPr>
          <p:cNvSpPr>
            <a:spLocks noGrp="1"/>
          </p:cNvSpPr>
          <p:nvPr>
            <p:ph type="title"/>
          </p:nvPr>
        </p:nvSpPr>
        <p:spPr>
          <a:xfrm>
            <a:off x="471488" y="-1914702"/>
            <a:ext cx="5915025" cy="1914702"/>
          </a:xfrm>
        </p:spPr>
        <p:txBody>
          <a:bodyPr vert="horz" lIns="91440" tIns="45720" rIns="91440" bIns="45720" rtlCol="0" anchor="b">
            <a:normAutofit/>
          </a:bodyPr>
          <a:lstStyle/>
          <a:p>
            <a:r>
              <a:rPr lang="he-IL" dirty="0"/>
              <a:t>סקירת מנכ"ל</a:t>
            </a:r>
          </a:p>
        </p:txBody>
      </p:sp>
      <p:sp>
        <p:nvSpPr>
          <p:cNvPr id="3" name="מלבן 2">
            <a:extLst>
              <a:ext uri="{FF2B5EF4-FFF2-40B4-BE49-F238E27FC236}">
                <a16:creationId xmlns:a16="http://schemas.microsoft.com/office/drawing/2014/main" id="{DE1C93E1-17BE-CE1F-FB73-541E328CBA6B}"/>
              </a:ext>
            </a:extLst>
          </p:cNvPr>
          <p:cNvSpPr/>
          <p:nvPr/>
        </p:nvSpPr>
        <p:spPr>
          <a:xfrm>
            <a:off x="219188" y="182880"/>
            <a:ext cx="1163313" cy="5736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5" descr="תמונה שמכילה טקסט, גופן, גרפיקה, לוגו&#10;&#10;תוכן שנוצר על-ידי בינה מלאכותית עשוי להיות שגוי.">
            <a:extLst>
              <a:ext uri="{FF2B5EF4-FFF2-40B4-BE49-F238E27FC236}">
                <a16:creationId xmlns:a16="http://schemas.microsoft.com/office/drawing/2014/main" id="{5491C808-F6EF-EB8A-63CF-7A1DC3FA94EF}"/>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92600" y="409695"/>
            <a:ext cx="1277469" cy="239188"/>
          </a:xfrm>
          <a:prstGeom prst="rect">
            <a:avLst/>
          </a:prstGeom>
        </p:spPr>
      </p:pic>
      <p:sp>
        <p:nvSpPr>
          <p:cNvPr id="7" name="מלבן 6">
            <a:extLst>
              <a:ext uri="{FF2B5EF4-FFF2-40B4-BE49-F238E27FC236}">
                <a16:creationId xmlns:a16="http://schemas.microsoft.com/office/drawing/2014/main" id="{99DF3406-3FC4-013A-A2BC-B3BD6EE373D3}"/>
              </a:ext>
            </a:extLst>
          </p:cNvPr>
          <p:cNvSpPr/>
          <p:nvPr/>
        </p:nvSpPr>
        <p:spPr>
          <a:xfrm>
            <a:off x="3446605" y="981143"/>
            <a:ext cx="3388737" cy="6735049"/>
          </a:xfrm>
          <a:prstGeom prst="rect">
            <a:avLst/>
          </a:prstGeom>
          <a:noFill/>
        </p:spPr>
        <p:txBody>
          <a:bodyPr wrap="square">
            <a:spAutoFit/>
          </a:bodyPr>
          <a:lstStyle/>
          <a:p>
            <a:pPr lvl="0" algn="just">
              <a:lnSpc>
                <a:spcPts val="1800"/>
              </a:lnSpc>
              <a:spcAft>
                <a:spcPts val="800"/>
              </a:spcAft>
            </a:pP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למשפחה הפראלימפית שלום,</a:t>
            </a:r>
            <a:endPar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endParaRPr>
          </a:p>
          <a:p>
            <a:pPr lvl="0" algn="just">
              <a:lnSpc>
                <a:spcPts val="1800"/>
              </a:lnSpc>
              <a:spcAft>
                <a:spcPts val="800"/>
              </a:spcAft>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אנו נמצאים בתקופה של פעילות שוטפת בכל ענפי הספורט הפראלימפיים בארץ. בענף הכדורסל בכיסאות גלגלים קיימנו את משחק אלוף האלופים.</a:t>
            </a:r>
          </a:p>
          <a:p>
            <a:pPr lvl="0" algn="just">
              <a:lnSpc>
                <a:spcPts val="1800"/>
              </a:lnSpc>
              <a:spcAft>
                <a:spcPts val="800"/>
              </a:spcAft>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אנו ממשיכים ליטול חלק באירועים בינלאומיים שונים.</a:t>
            </a:r>
          </a:p>
          <a:p>
            <a:pPr lvl="0" algn="just">
              <a:lnSpc>
                <a:spcPts val="1800"/>
              </a:lnSpc>
              <a:spcAft>
                <a:spcPts val="800"/>
              </a:spcAft>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החודש קיימנו מקבץ השתלמויות חשובות:</a:t>
            </a:r>
          </a:p>
          <a:p>
            <a:pPr marL="171450" lvl="0" indent="-171450" algn="just">
              <a:lnSpc>
                <a:spcPts val="1800"/>
              </a:lnSpc>
              <a:spcAft>
                <a:spcPts val="800"/>
              </a:spcAft>
              <a:buFont typeface="Arial" panose="020B0604020202020204" pitchFamily="34" charset="0"/>
              <a:buChar char="•"/>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השתלמות בנושא מוגנות ומניעת הטרדות מיניות יחד עם נושא האתיקה בספורט. היה מעניין ומעורר דילמות חשובות לדיון.</a:t>
            </a:r>
          </a:p>
          <a:p>
            <a:pPr marL="171450" lvl="0" indent="-171450" algn="just">
              <a:lnSpc>
                <a:spcPts val="1800"/>
              </a:lnSpc>
              <a:spcAft>
                <a:spcPts val="800"/>
              </a:spcAft>
              <a:buFont typeface="Arial" panose="020B0604020202020204" pitchFamily="34" charset="0"/>
              <a:buChar char="•"/>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השתלמות נוספת בנושא המוגנות ומניעת הטרדה קיימנו לספורטאים בסגלים הצעירים וחברי המעטפת המקצועית שלהם במסגרת קרן דניאל </a:t>
            </a:r>
            <a:r>
              <a:rPr lang="he-IL" sz="1100" dirty="0" err="1">
                <a:solidFill>
                  <a:srgbClr val="002060"/>
                </a:solidFill>
                <a:latin typeface="Segoe UI" panose="020B0502040204020203" pitchFamily="34" charset="0"/>
                <a:cs typeface="Segoe UI" panose="020B0502040204020203" pitchFamily="34" charset="0"/>
                <a:sym typeface="Wingdings" panose="05000000000000000000" pitchFamily="2" charset="2"/>
              </a:rPr>
              <a:t>האוורד</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a:t>
            </a:r>
          </a:p>
          <a:p>
            <a:pPr marL="171450" indent="-171450" algn="just">
              <a:lnSpc>
                <a:spcPts val="1800"/>
              </a:lnSpc>
              <a:spcAft>
                <a:spcPts val="800"/>
              </a:spcAft>
              <a:buFont typeface="Arial" panose="020B0604020202020204" pitchFamily="34" charset="0"/>
              <a:buChar char="•"/>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בענף טניס השולחן קיימנו השתלמות מאמנים אליה הגיע מאמן בכיר מחו"ל. ההשתלמות התקיימה בשיתוף איגוד טניס השולחן.</a:t>
            </a:r>
          </a:p>
          <a:p>
            <a:pPr marL="171450" lvl="0" indent="-171450" algn="just">
              <a:lnSpc>
                <a:spcPts val="1800"/>
              </a:lnSpc>
              <a:spcAft>
                <a:spcPts val="800"/>
              </a:spcAft>
              <a:buFont typeface="Arial" panose="020B0604020202020204" pitchFamily="34" charset="0"/>
              <a:buChar char="•"/>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כמו כן לקחנו חלק בהשתלמות שארגנה היחידה לספורט השגי במכון וינגייט.</a:t>
            </a:r>
          </a:p>
          <a:p>
            <a:pPr lvl="0" algn="just">
              <a:lnSpc>
                <a:spcPts val="1800"/>
              </a:lnSpc>
              <a:spcAft>
                <a:spcPts val="800"/>
              </a:spcAft>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בברכה</a:t>
            </a:r>
            <a:endPar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endParaRPr>
          </a:p>
          <a:p>
            <a:pPr lvl="0" algn="just">
              <a:lnSpc>
                <a:spcPts val="1800"/>
              </a:lnSpc>
              <a:spcAft>
                <a:spcPts val="800"/>
              </a:spcAft>
            </a:pP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ניסים סספורטס</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 מנכ"ל ההתאחדות הישראלית לספורט נכים.</a:t>
            </a:r>
          </a:p>
          <a:p>
            <a:pPr lvl="0" algn="just">
              <a:lnSpc>
                <a:spcPts val="1800"/>
              </a:lnSpc>
              <a:spcAft>
                <a:spcPts val="800"/>
              </a:spcAft>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בתמונה, פלג </a:t>
            </a:r>
            <a:r>
              <a:rPr lang="he-IL" sz="1100" dirty="0" err="1">
                <a:solidFill>
                  <a:srgbClr val="002060"/>
                </a:solidFill>
                <a:latin typeface="Segoe UI" panose="020B0502040204020203" pitchFamily="34" charset="0"/>
                <a:cs typeface="Segoe UI" panose="020B0502040204020203" pitchFamily="34" charset="0"/>
                <a:sym typeface="Wingdings" panose="05000000000000000000" pitchFamily="2" charset="2"/>
              </a:rPr>
              <a:t>זלצמן</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 מבית הלוחם תל אביב מקבל את גביע אלוף האלופים</a:t>
            </a:r>
          </a:p>
          <a:p>
            <a:pPr lvl="0" algn="just">
              <a:lnSpc>
                <a:spcPts val="1800"/>
              </a:lnSpc>
              <a:spcAft>
                <a:spcPts val="800"/>
              </a:spcAft>
            </a:pPr>
            <a:endPar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endParaRPr>
          </a:p>
        </p:txBody>
      </p:sp>
      <p:sp>
        <p:nvSpPr>
          <p:cNvPr id="12" name="תיבת טקסט 11">
            <a:extLst>
              <a:ext uri="{FF2B5EF4-FFF2-40B4-BE49-F238E27FC236}">
                <a16:creationId xmlns:a16="http://schemas.microsoft.com/office/drawing/2014/main" id="{0C82B623-6A04-9739-72D7-EB148B916350}"/>
              </a:ext>
            </a:extLst>
          </p:cNvPr>
          <p:cNvSpPr txBox="1"/>
          <p:nvPr/>
        </p:nvSpPr>
        <p:spPr>
          <a:xfrm>
            <a:off x="-46467" y="2117036"/>
            <a:ext cx="3500438" cy="307777"/>
          </a:xfrm>
          <a:prstGeom prst="rect">
            <a:avLst/>
          </a:prstGeom>
          <a:solidFill>
            <a:srgbClr val="00B0F0">
              <a:alpha val="58000"/>
            </a:srgbClr>
          </a:solidFill>
        </p:spPr>
        <p:txBody>
          <a:bodyPr wrap="square" lIns="0" rIns="0"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רשת מלונות דן </a:t>
            </a:r>
            <a:r>
              <a:rPr kumimoji="0" lang="he-IL"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שותפים לקידום הספורט הפראלימפי</a:t>
            </a:r>
            <a:endParaRPr kumimoji="0" lang="x-none"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17" name="תמונה 16" descr="לוגו רשת מלונות דן">
            <a:extLst>
              <a:ext uri="{FF2B5EF4-FFF2-40B4-BE49-F238E27FC236}">
                <a16:creationId xmlns:a16="http://schemas.microsoft.com/office/drawing/2014/main" id="{506CE144-5666-6616-F9CC-B3EE958EA10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70915" y="1210904"/>
            <a:ext cx="1093776" cy="838254"/>
          </a:xfrm>
          <a:prstGeom prst="rect">
            <a:avLst/>
          </a:prstGeom>
        </p:spPr>
      </p:pic>
      <p:pic>
        <p:nvPicPr>
          <p:cNvPr id="14" name="תמונה 13" descr="בחורה מחייכת בתוך אמבטיית קרח">
            <a:extLst>
              <a:ext uri="{FF2B5EF4-FFF2-40B4-BE49-F238E27FC236}">
                <a16:creationId xmlns:a16="http://schemas.microsoft.com/office/drawing/2014/main" id="{1605AB91-91B8-07DC-6A3C-30C0F3F08E22}"/>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268708" y="7303046"/>
            <a:ext cx="3047104" cy="2092902"/>
          </a:xfrm>
          <a:prstGeom prst="rect">
            <a:avLst/>
          </a:prstGeom>
        </p:spPr>
      </p:pic>
    </p:spTree>
    <p:extLst>
      <p:ext uri="{BB962C8B-B14F-4D97-AF65-F5344CB8AC3E}">
        <p14:creationId xmlns:p14="http://schemas.microsoft.com/office/powerpoint/2010/main" val="1192250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FC67C-BC88-94F6-4A8C-1A576E47C79E}"/>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96FAF8E7-F43D-DE1E-0DA7-8716065CA91E}"/>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6858000" cy="1470012"/>
          </a:xfrm>
          <a:prstGeom prst="rect">
            <a:avLst/>
          </a:prstGeom>
        </p:spPr>
      </p:pic>
      <p:sp>
        <p:nvSpPr>
          <p:cNvPr id="5" name="TextBox 4">
            <a:extLst>
              <a:ext uri="{FF2B5EF4-FFF2-40B4-BE49-F238E27FC236}">
                <a16:creationId xmlns:a16="http://schemas.microsoft.com/office/drawing/2014/main" id="{33906BAA-DCF8-918F-FE61-8FEF07BE5D39}"/>
              </a:ext>
            </a:extLst>
          </p:cNvPr>
          <p:cNvSpPr txBox="1"/>
          <p:nvPr/>
        </p:nvSpPr>
        <p:spPr>
          <a:xfrm>
            <a:off x="2580724" y="371959"/>
            <a:ext cx="4230705" cy="523220"/>
          </a:xfrm>
          <a:prstGeom prst="rect">
            <a:avLst/>
          </a:prstGeom>
          <a:noFill/>
        </p:spPr>
        <p:txBody>
          <a:bodyPr wrap="square" rtlCol="1">
            <a:spAutoFit/>
          </a:bodyPr>
          <a:lstStyle/>
          <a:p>
            <a:r>
              <a:rPr lang="he-IL" sz="2800" b="1" dirty="0">
                <a:solidFill>
                  <a:schemeClr val="bg1"/>
                </a:solidFill>
                <a:latin typeface="Segoe UI Semilight" panose="020B0402040204020203" pitchFamily="34" charset="0"/>
                <a:cs typeface="Segoe UI Semilight" panose="020B0402040204020203" pitchFamily="34" charset="0"/>
              </a:rPr>
              <a:t>06 הישג החודש </a:t>
            </a:r>
          </a:p>
        </p:txBody>
      </p:sp>
      <p:sp>
        <p:nvSpPr>
          <p:cNvPr id="13" name="מקבילית 12">
            <a:extLst>
              <a:ext uri="{FF2B5EF4-FFF2-40B4-BE49-F238E27FC236}">
                <a16:creationId xmlns:a16="http://schemas.microsoft.com/office/drawing/2014/main" id="{EF7D89AA-4CCD-58E9-CD7F-A0B1E6B19F2E}"/>
              </a:ext>
            </a:extLst>
          </p:cNvPr>
          <p:cNvSpPr/>
          <p:nvPr/>
        </p:nvSpPr>
        <p:spPr>
          <a:xfrm>
            <a:off x="14991" y="9531705"/>
            <a:ext cx="4197245" cy="390592"/>
          </a:xfrm>
          <a:prstGeom prst="parallelogram">
            <a:avLst>
              <a:gd name="adj" fmla="val 49635"/>
            </a:avLst>
          </a:prstGeom>
          <a:solidFill>
            <a:srgbClr val="9AD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he-IL" sz="1600" b="1" dirty="0">
                <a:solidFill>
                  <a:srgbClr val="001F7A"/>
                </a:solidFill>
                <a:latin typeface="Segoe UI" panose="020B0502040204020203" pitchFamily="34" charset="0"/>
                <a:cs typeface="Segoe UI" panose="020B0502040204020203" pitchFamily="34" charset="0"/>
              </a:rPr>
              <a:t>ינואר 2026 גיליון 123</a:t>
            </a:r>
          </a:p>
        </p:txBody>
      </p:sp>
      <p:pic>
        <p:nvPicPr>
          <p:cNvPr id="16" name="תמונה 15">
            <a:extLst>
              <a:ext uri="{FF2B5EF4-FFF2-40B4-BE49-F238E27FC236}">
                <a16:creationId xmlns:a16="http://schemas.microsoft.com/office/drawing/2014/main" id="{2E14C108-05BE-DC20-B26F-4E25DD2C7310}"/>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39836" y="8544252"/>
            <a:ext cx="3657917" cy="1950889"/>
          </a:xfrm>
          <a:prstGeom prst="rect">
            <a:avLst/>
          </a:prstGeom>
        </p:spPr>
      </p:pic>
      <p:sp>
        <p:nvSpPr>
          <p:cNvPr id="10" name="תיבת טקסט 9">
            <a:extLst>
              <a:ext uri="{FF2B5EF4-FFF2-40B4-BE49-F238E27FC236}">
                <a16:creationId xmlns:a16="http://schemas.microsoft.com/office/drawing/2014/main" id="{CCA11ED9-4E36-7978-4463-25967729C203}"/>
              </a:ext>
            </a:extLst>
          </p:cNvPr>
          <p:cNvSpPr txBox="1"/>
          <p:nvPr/>
        </p:nvSpPr>
        <p:spPr>
          <a:xfrm>
            <a:off x="84868" y="9134338"/>
            <a:ext cx="3361737" cy="261610"/>
          </a:xfrm>
          <a:prstGeom prst="rect">
            <a:avLst/>
          </a:prstGeom>
          <a:noFill/>
        </p:spPr>
        <p:txBody>
          <a:bodyPr wrap="square">
            <a:spAutoFit/>
          </a:bodyPr>
          <a:lstStyle/>
          <a:p>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 </a:t>
            </a:r>
            <a:endParaRPr lang="he-IL" dirty="0">
              <a:cs typeface="Segoe UI" panose="020B0502040204020203" pitchFamily="34" charset="0"/>
            </a:endParaRPr>
          </a:p>
        </p:txBody>
      </p:sp>
      <p:sp>
        <p:nvSpPr>
          <p:cNvPr id="6" name="כותרת 5">
            <a:extLst>
              <a:ext uri="{FF2B5EF4-FFF2-40B4-BE49-F238E27FC236}">
                <a16:creationId xmlns:a16="http://schemas.microsoft.com/office/drawing/2014/main" id="{C5C973F6-EE42-FC73-336C-82675017AEC4}"/>
              </a:ext>
            </a:extLst>
          </p:cNvPr>
          <p:cNvSpPr>
            <a:spLocks noGrp="1"/>
          </p:cNvSpPr>
          <p:nvPr>
            <p:ph type="title"/>
          </p:nvPr>
        </p:nvSpPr>
        <p:spPr>
          <a:xfrm>
            <a:off x="471488" y="-1914702"/>
            <a:ext cx="5915025" cy="1914702"/>
          </a:xfrm>
        </p:spPr>
        <p:txBody>
          <a:bodyPr vert="horz" lIns="91440" tIns="45720" rIns="91440" bIns="45720" rtlCol="0" anchor="b">
            <a:normAutofit/>
          </a:bodyPr>
          <a:lstStyle/>
          <a:p>
            <a:r>
              <a:rPr lang="he-IL" dirty="0"/>
              <a:t>הישג החודש</a:t>
            </a:r>
          </a:p>
        </p:txBody>
      </p:sp>
      <p:sp>
        <p:nvSpPr>
          <p:cNvPr id="2" name="מלבן 1">
            <a:extLst>
              <a:ext uri="{FF2B5EF4-FFF2-40B4-BE49-F238E27FC236}">
                <a16:creationId xmlns:a16="http://schemas.microsoft.com/office/drawing/2014/main" id="{96E32523-E1BC-CFA1-BBBF-4D353E78CB98}"/>
              </a:ext>
            </a:extLst>
          </p:cNvPr>
          <p:cNvSpPr/>
          <p:nvPr/>
        </p:nvSpPr>
        <p:spPr>
          <a:xfrm>
            <a:off x="219188" y="182880"/>
            <a:ext cx="1163313" cy="5736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 name="תמונה 6" descr="תמונה שמכילה טקסט, גופן, גרפיקה, לוגו&#10;&#10;תוכן שנוצר על-ידי בינה מלאכותית עשוי להיות שגוי.">
            <a:extLst>
              <a:ext uri="{FF2B5EF4-FFF2-40B4-BE49-F238E27FC236}">
                <a16:creationId xmlns:a16="http://schemas.microsoft.com/office/drawing/2014/main" id="{A998F09C-4F28-B6DB-03C4-0F386A2957F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92600" y="409695"/>
            <a:ext cx="1277469" cy="239188"/>
          </a:xfrm>
          <a:prstGeom prst="rect">
            <a:avLst/>
          </a:prstGeom>
        </p:spPr>
      </p:pic>
      <p:sp>
        <p:nvSpPr>
          <p:cNvPr id="11" name="תיבת טקסט 10">
            <a:extLst>
              <a:ext uri="{FF2B5EF4-FFF2-40B4-BE49-F238E27FC236}">
                <a16:creationId xmlns:a16="http://schemas.microsoft.com/office/drawing/2014/main" id="{10EA3D45-D594-7213-AD70-29F6930E0914}"/>
              </a:ext>
            </a:extLst>
          </p:cNvPr>
          <p:cNvSpPr txBox="1"/>
          <p:nvPr/>
        </p:nvSpPr>
        <p:spPr>
          <a:xfrm>
            <a:off x="-26916" y="1906209"/>
            <a:ext cx="3500438" cy="307777"/>
          </a:xfrm>
          <a:prstGeom prst="rect">
            <a:avLst/>
          </a:prstGeom>
          <a:solidFill>
            <a:srgbClr val="00B0F0">
              <a:alpha val="58000"/>
            </a:srgbClr>
          </a:solidFill>
        </p:spPr>
        <p:txBody>
          <a:bodyPr wrap="square" lIns="0" rIns="0" rtlCol="0">
            <a:spAutoFit/>
          </a:bodyPr>
          <a:lstStyle/>
          <a:p>
            <a:pPr algn="ctr"/>
            <a:r>
              <a:rPr lang="he-IL" sz="1400" b="1" dirty="0">
                <a:solidFill>
                  <a:srgbClr val="002060"/>
                </a:solidFill>
                <a:latin typeface="Calibri" panose="020F0502020204030204" pitchFamily="34" charset="0"/>
                <a:cs typeface="Calibri" panose="020F0502020204030204" pitchFamily="34" charset="0"/>
              </a:rPr>
              <a:t>אל על </a:t>
            </a:r>
            <a:r>
              <a:rPr lang="he-IL" sz="1400" dirty="0">
                <a:solidFill>
                  <a:srgbClr val="002060"/>
                </a:solidFill>
                <a:latin typeface="Calibri" panose="020F0502020204030204" pitchFamily="34" charset="0"/>
                <a:cs typeface="Calibri" panose="020F0502020204030204" pitchFamily="34" charset="0"/>
              </a:rPr>
              <a:t>שותפים לקידום הספורט הפראלימפי</a:t>
            </a:r>
            <a:endParaRPr lang="x-none" sz="1400" dirty="0">
              <a:solidFill>
                <a:srgbClr val="002060"/>
              </a:solidFill>
              <a:latin typeface="Calibri" panose="020F0502020204030204" pitchFamily="34" charset="0"/>
              <a:cs typeface="Calibri" panose="020F0502020204030204" pitchFamily="34" charset="0"/>
            </a:endParaRPr>
          </a:p>
        </p:txBody>
      </p:sp>
      <p:pic>
        <p:nvPicPr>
          <p:cNvPr id="12" name="Picture 8" descr="elal logo">
            <a:extLst>
              <a:ext uri="{FF2B5EF4-FFF2-40B4-BE49-F238E27FC236}">
                <a16:creationId xmlns:a16="http://schemas.microsoft.com/office/drawing/2014/main" id="{F42DE38C-629D-2279-E85A-7F903DD4D1D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3374" y="1314841"/>
            <a:ext cx="3184219" cy="38461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15">
            <a:extLst>
              <a:ext uri="{FF2B5EF4-FFF2-40B4-BE49-F238E27FC236}">
                <a16:creationId xmlns:a16="http://schemas.microsoft.com/office/drawing/2014/main" id="{0F6E3D9D-5D33-5F96-1E0F-01A84E6F731C}"/>
              </a:ext>
            </a:extLst>
          </p:cNvPr>
          <p:cNvSpPr txBox="1"/>
          <p:nvPr/>
        </p:nvSpPr>
        <p:spPr>
          <a:xfrm>
            <a:off x="3382429" y="1110324"/>
            <a:ext cx="3475571"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1200" cap="none" spc="30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 </a:t>
            </a:r>
          </a:p>
        </p:txBody>
      </p:sp>
      <p:sp>
        <p:nvSpPr>
          <p:cNvPr id="9" name="מקבילית 8">
            <a:extLst>
              <a:ext uri="{FF2B5EF4-FFF2-40B4-BE49-F238E27FC236}">
                <a16:creationId xmlns:a16="http://schemas.microsoft.com/office/drawing/2014/main" id="{FD4F1033-E322-AEF3-0FD0-A6D737445F27}"/>
              </a:ext>
              <a:ext uri="{C183D7F6-B498-43B3-948B-1728B52AA6E4}">
                <adec:decorative xmlns:adec="http://schemas.microsoft.com/office/drawing/2017/decorative" val="1"/>
              </a:ext>
            </a:extLst>
          </p:cNvPr>
          <p:cNvSpPr/>
          <p:nvPr/>
        </p:nvSpPr>
        <p:spPr>
          <a:xfrm>
            <a:off x="3722998" y="1085648"/>
            <a:ext cx="3475570" cy="334900"/>
          </a:xfrm>
          <a:prstGeom prst="parallelogram">
            <a:avLst>
              <a:gd name="adj" fmla="val 7438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Segoe UI" panose="020B0502040204020203" pitchFamily="34" charset="0"/>
            </a:endParaRPr>
          </a:p>
        </p:txBody>
      </p:sp>
      <p:sp>
        <p:nvSpPr>
          <p:cNvPr id="14" name="תיבת טקסט 13">
            <a:extLst>
              <a:ext uri="{FF2B5EF4-FFF2-40B4-BE49-F238E27FC236}">
                <a16:creationId xmlns:a16="http://schemas.microsoft.com/office/drawing/2014/main" id="{17E8E0ED-173D-19A8-3F00-68700107959D}"/>
              </a:ext>
            </a:extLst>
          </p:cNvPr>
          <p:cNvSpPr txBox="1"/>
          <p:nvPr/>
        </p:nvSpPr>
        <p:spPr>
          <a:xfrm>
            <a:off x="3767754" y="994808"/>
            <a:ext cx="3004694" cy="471830"/>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lang="he-IL" b="1" dirty="0">
                <a:solidFill>
                  <a:prstClr val="white"/>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טניס בכיסאות גלגלים</a:t>
            </a:r>
            <a:endParaRPr kumimoji="0" lang="he-IL"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panose="020B0502040204020203" pitchFamily="34" charset="0"/>
              <a:ea typeface="+mn-ea"/>
              <a:cs typeface="Segoe UI" panose="020B0502040204020203" pitchFamily="34" charset="0"/>
            </a:endParaRPr>
          </a:p>
        </p:txBody>
      </p:sp>
      <p:sp>
        <p:nvSpPr>
          <p:cNvPr id="15" name="מלבן 14">
            <a:extLst>
              <a:ext uri="{FF2B5EF4-FFF2-40B4-BE49-F238E27FC236}">
                <a16:creationId xmlns:a16="http://schemas.microsoft.com/office/drawing/2014/main" id="{D5EE1C1B-62E3-6D64-766F-109349B1E266}"/>
              </a:ext>
            </a:extLst>
          </p:cNvPr>
          <p:cNvSpPr/>
          <p:nvPr/>
        </p:nvSpPr>
        <p:spPr>
          <a:xfrm>
            <a:off x="3450522" y="1491314"/>
            <a:ext cx="3392487" cy="7937301"/>
          </a:xfrm>
          <a:prstGeom prst="rect">
            <a:avLst/>
          </a:prstGeom>
          <a:noFill/>
        </p:spPr>
        <p:txBody>
          <a:bodyPr wrap="square">
            <a:spAutoFit/>
          </a:bodyPr>
          <a:lstStyle/>
          <a:p>
            <a:pPr lvl="0" algn="just">
              <a:lnSpc>
                <a:spcPct val="150000"/>
              </a:lnSpc>
              <a:spcAft>
                <a:spcPts val="800"/>
              </a:spcAft>
            </a:pPr>
            <a:r>
              <a:rPr lang="he-IL" sz="1100" dirty="0">
                <a:solidFill>
                  <a:srgbClr val="002060"/>
                </a:solidFill>
                <a:latin typeface="Segoe UI" panose="020B0502040204020203" pitchFamily="34" charset="0"/>
                <a:cs typeface="Segoe UI" panose="020B0502040204020203" pitchFamily="34" charset="0"/>
              </a:rPr>
              <a:t>החודש בחרנו להתמקד בהישג של </a:t>
            </a:r>
            <a:r>
              <a:rPr lang="he-IL" sz="1100" b="1" dirty="0">
                <a:solidFill>
                  <a:srgbClr val="002060"/>
                </a:solidFill>
                <a:latin typeface="Segoe UI" panose="020B0502040204020203" pitchFamily="34" charset="0"/>
                <a:cs typeface="Segoe UI" panose="020B0502040204020203" pitchFamily="34" charset="0"/>
              </a:rPr>
              <a:t>קובי וינר </a:t>
            </a:r>
            <a:r>
              <a:rPr lang="he-IL" sz="1100" dirty="0">
                <a:solidFill>
                  <a:srgbClr val="002060"/>
                </a:solidFill>
                <a:latin typeface="Segoe UI" panose="020B0502040204020203" pitchFamily="34" charset="0"/>
                <a:cs typeface="Segoe UI" panose="020B0502040204020203" pitchFamily="34" charset="0"/>
              </a:rPr>
              <a:t>במישור הבינלאומי.</a:t>
            </a:r>
          </a:p>
          <a:p>
            <a:pPr lvl="0" algn="just">
              <a:lnSpc>
                <a:spcPct val="150000"/>
              </a:lnSpc>
              <a:spcAft>
                <a:spcPts val="800"/>
              </a:spcAft>
            </a:pPr>
            <a:r>
              <a:rPr lang="he-IL" sz="1100" dirty="0">
                <a:solidFill>
                  <a:srgbClr val="002060"/>
                </a:solidFill>
                <a:latin typeface="Segoe UI" panose="020B0502040204020203" pitchFamily="34" charset="0"/>
                <a:cs typeface="Segoe UI" panose="020B0502040204020203" pitchFamily="34" charset="0"/>
              </a:rPr>
              <a:t>קובי, מחלוצי הטניס בכיסאות גלגלים בארץ, לשעבר טניסאי בעצמו ומאמן, נבחר החודש לקדנציה שלישית כחבר ועדת הטניס הבינלאומית, כשעל כתב המינוי  המתייחס לשנים 2026-27, חתום </a:t>
            </a:r>
            <a:r>
              <a:rPr lang="he-IL" sz="1100" b="1" dirty="0">
                <a:solidFill>
                  <a:srgbClr val="002060"/>
                </a:solidFill>
                <a:latin typeface="Segoe UI" panose="020B0502040204020203" pitchFamily="34" charset="0"/>
                <a:cs typeface="Segoe UI" panose="020B0502040204020203" pitchFamily="34" charset="0"/>
              </a:rPr>
              <a:t>דיוויד הגרטי</a:t>
            </a:r>
            <a:r>
              <a:rPr lang="he-IL" sz="1100" dirty="0">
                <a:solidFill>
                  <a:srgbClr val="002060"/>
                </a:solidFill>
                <a:latin typeface="Segoe UI" panose="020B0502040204020203" pitchFamily="34" charset="0"/>
                <a:cs typeface="Segoe UI" panose="020B0502040204020203" pitchFamily="34" charset="0"/>
              </a:rPr>
              <a:t>, נשיא איגוד הטניס הבינלאומי – </a:t>
            </a:r>
            <a:r>
              <a:rPr lang="en-US" sz="1100" dirty="0">
                <a:solidFill>
                  <a:srgbClr val="002060"/>
                </a:solidFill>
                <a:latin typeface="Segoe UI" panose="020B0502040204020203" pitchFamily="34" charset="0"/>
                <a:cs typeface="Segoe UI" panose="020B0502040204020203" pitchFamily="34" charset="0"/>
              </a:rPr>
              <a:t>ITF</a:t>
            </a:r>
            <a:r>
              <a:rPr lang="he-IL" sz="1100" dirty="0">
                <a:solidFill>
                  <a:srgbClr val="002060"/>
                </a:solidFill>
                <a:latin typeface="Segoe UI" panose="020B0502040204020203" pitchFamily="34" charset="0"/>
                <a:cs typeface="Segoe UI" panose="020B0502040204020203" pitchFamily="34" charset="0"/>
              </a:rPr>
              <a:t>. </a:t>
            </a:r>
          </a:p>
          <a:p>
            <a:pPr lvl="0" algn="just">
              <a:lnSpc>
                <a:spcPct val="150000"/>
              </a:lnSpc>
              <a:spcAft>
                <a:spcPts val="800"/>
              </a:spcAft>
            </a:pPr>
            <a:r>
              <a:rPr lang="he-IL" sz="1100" dirty="0">
                <a:solidFill>
                  <a:srgbClr val="002060"/>
                </a:solidFill>
                <a:latin typeface="Segoe UI" panose="020B0502040204020203" pitchFamily="34" charset="0"/>
                <a:cs typeface="Segoe UI" panose="020B0502040204020203" pitchFamily="34" charset="0"/>
              </a:rPr>
              <a:t>בנוסף, נבחר קובי, לחבר בוועדה מצומצמת שתבחר את 50 הטניסאים בכיסאות גלגלים הטובים בעולם.</a:t>
            </a:r>
          </a:p>
          <a:p>
            <a:pPr lvl="0" algn="just">
              <a:lnSpc>
                <a:spcPct val="150000"/>
              </a:lnSpc>
              <a:spcAft>
                <a:spcPts val="800"/>
              </a:spcAft>
            </a:pPr>
            <a:r>
              <a:rPr lang="he-IL" sz="1100" dirty="0">
                <a:solidFill>
                  <a:srgbClr val="002060"/>
                </a:solidFill>
                <a:latin typeface="Segoe UI" panose="020B0502040204020203" pitchFamily="34" charset="0"/>
                <a:cs typeface="Segoe UI" panose="020B0502040204020203" pitchFamily="34" charset="0"/>
              </a:rPr>
              <a:t>בשנה הבאה יחגוג האיגוד הבינ"ל של הטניס בכיסאות גלגלים חמישים שנות פעילות ולרגל שנת היובל הוחלט להקים 'היכל תהילה' אינטרנטי, שיכלול את 50 הטניסאים בעלי ההישגים הבולטים ביותר, שתרמו לפיתוחו וקידומו של הענף.</a:t>
            </a:r>
          </a:p>
          <a:p>
            <a:pPr lvl="0" algn="just">
              <a:lnSpc>
                <a:spcPct val="150000"/>
              </a:lnSpc>
              <a:spcAft>
                <a:spcPts val="800"/>
              </a:spcAft>
            </a:pPr>
            <a:r>
              <a:rPr lang="he-IL" sz="1100" dirty="0">
                <a:solidFill>
                  <a:srgbClr val="002060"/>
                </a:solidFill>
                <a:latin typeface="Segoe UI" panose="020B0502040204020203" pitchFamily="34" charset="0"/>
                <a:cs typeface="Segoe UI" panose="020B0502040204020203" pitchFamily="34" charset="0"/>
              </a:rPr>
              <a:t>קובי אמר על כך: "כישראלי, בתקופה מאתגרת זו, למינוי שלי יש חשיבות גדולה ואינו מובן מאליו. באיגוד מתייחסים אלי כאל איש מקצוע ואינם מערבים פוליטיקה בספורט. בוועדה אני אחראי על החוקה ועל אישור רישומי הטורנירים בכל רחבי העולם". </a:t>
            </a:r>
          </a:p>
          <a:p>
            <a:pPr lvl="0" algn="just">
              <a:lnSpc>
                <a:spcPct val="150000"/>
              </a:lnSpc>
              <a:spcAft>
                <a:spcPts val="800"/>
              </a:spcAft>
            </a:pPr>
            <a:r>
              <a:rPr lang="he-IL" sz="1100" dirty="0">
                <a:solidFill>
                  <a:srgbClr val="002060"/>
                </a:solidFill>
                <a:latin typeface="Segoe UI" panose="020B0502040204020203" pitchFamily="34" charset="0"/>
                <a:cs typeface="Segoe UI" panose="020B0502040204020203" pitchFamily="34" charset="0"/>
              </a:rPr>
              <a:t>בנוסף אמר קובי, כי לאחרונה יש נכונות להחזיר את הטורנירים לארץ, "אני מאמין שההחלטה תיפול בחודש אפריל, רבים עדין זוכרים את אליפות העולם המוצלחת שקיימנו בארץ בשנת 2019". </a:t>
            </a:r>
          </a:p>
          <a:p>
            <a:pPr lvl="0" algn="just">
              <a:lnSpc>
                <a:spcPct val="150000"/>
              </a:lnSpc>
              <a:spcAft>
                <a:spcPts val="800"/>
              </a:spcAft>
            </a:pPr>
            <a:r>
              <a:rPr lang="he-IL" sz="1100" dirty="0">
                <a:solidFill>
                  <a:srgbClr val="002060"/>
                </a:solidFill>
                <a:latin typeface="Segoe UI" panose="020B0502040204020203" pitchFamily="34" charset="0"/>
                <a:cs typeface="Segoe UI" panose="020B0502040204020203" pitchFamily="34" charset="0"/>
              </a:rPr>
              <a:t>גם בארץ זוכה קובי להערכה רבה, ועדה ציבורית בראשה עמד ראש עיריית גבעתיים </a:t>
            </a:r>
            <a:r>
              <a:rPr lang="he-IL" sz="1100" b="1" dirty="0">
                <a:solidFill>
                  <a:srgbClr val="002060"/>
                </a:solidFill>
                <a:latin typeface="Segoe UI" panose="020B0502040204020203" pitchFamily="34" charset="0"/>
                <a:cs typeface="Segoe UI" panose="020B0502040204020203" pitchFamily="34" charset="0"/>
              </a:rPr>
              <a:t>רן </a:t>
            </a:r>
            <a:r>
              <a:rPr lang="he-IL" sz="1100" b="1" dirty="0" err="1">
                <a:solidFill>
                  <a:srgbClr val="002060"/>
                </a:solidFill>
                <a:latin typeface="Segoe UI" panose="020B0502040204020203" pitchFamily="34" charset="0"/>
                <a:cs typeface="Segoe UI" panose="020B0502040204020203" pitchFamily="34" charset="0"/>
              </a:rPr>
              <a:t>קוניק</a:t>
            </a:r>
            <a:r>
              <a:rPr lang="he-IL" sz="1100" b="1" dirty="0">
                <a:solidFill>
                  <a:srgbClr val="002060"/>
                </a:solidFill>
                <a:latin typeface="Segoe UI" panose="020B0502040204020203" pitchFamily="34" charset="0"/>
                <a:cs typeface="Segoe UI" panose="020B0502040204020203" pitchFamily="34" charset="0"/>
              </a:rPr>
              <a:t> </a:t>
            </a:r>
            <a:r>
              <a:rPr lang="he-IL" sz="1100" dirty="0">
                <a:solidFill>
                  <a:srgbClr val="002060"/>
                </a:solidFill>
                <a:latin typeface="Segoe UI" panose="020B0502040204020203" pitchFamily="34" charset="0"/>
                <a:cs typeface="Segoe UI" panose="020B0502040204020203" pitchFamily="34" charset="0"/>
              </a:rPr>
              <a:t>המחזיק את תיק התרבות והספורט במרכז השלטון המקומי, בחרה בו ל'מאמן מצטיין לשנת 2025' על תרומתו לקידום פעילות             חינוכית באמצעות ספורט. </a:t>
            </a:r>
          </a:p>
        </p:txBody>
      </p:sp>
      <p:pic>
        <p:nvPicPr>
          <p:cNvPr id="17" name="תמונה 16" descr="איש עומד לפניו שולחן עם מדליות">
            <a:extLst>
              <a:ext uri="{FF2B5EF4-FFF2-40B4-BE49-F238E27FC236}">
                <a16:creationId xmlns:a16="http://schemas.microsoft.com/office/drawing/2014/main" id="{BB7D5298-B146-D882-294D-8A6FB478ADF2}"/>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53373" y="2317076"/>
            <a:ext cx="3143093" cy="3577538"/>
          </a:xfrm>
          <a:prstGeom prst="rect">
            <a:avLst/>
          </a:prstGeom>
        </p:spPr>
      </p:pic>
      <p:pic>
        <p:nvPicPr>
          <p:cNvPr id="18" name="תמונה 17" descr="איש בכניסה למחסן לידו שלט שולחן הטורניר">
            <a:extLst>
              <a:ext uri="{FF2B5EF4-FFF2-40B4-BE49-F238E27FC236}">
                <a16:creationId xmlns:a16="http://schemas.microsoft.com/office/drawing/2014/main" id="{C1741CDF-0145-3151-9F18-1ECEEE571C65}"/>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153373" y="5971473"/>
            <a:ext cx="3142405" cy="3377632"/>
          </a:xfrm>
          <a:prstGeom prst="rect">
            <a:avLst/>
          </a:prstGeom>
        </p:spPr>
      </p:pic>
    </p:spTree>
    <p:extLst>
      <p:ext uri="{BB962C8B-B14F-4D97-AF65-F5344CB8AC3E}">
        <p14:creationId xmlns:p14="http://schemas.microsoft.com/office/powerpoint/2010/main" val="3097190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1AD85-D444-591E-AAC9-347713B7D9A5}"/>
            </a:ext>
          </a:extLst>
        </p:cNvPr>
        <p:cNvGrpSpPr/>
        <p:nvPr/>
      </p:nvGrpSpPr>
      <p:grpSpPr>
        <a:xfrm>
          <a:off x="0" y="0"/>
          <a:ext cx="0" cy="0"/>
          <a:chOff x="0" y="0"/>
          <a:chExt cx="0" cy="0"/>
        </a:xfrm>
      </p:grpSpPr>
      <p:pic>
        <p:nvPicPr>
          <p:cNvPr id="2" name="תמונה 1">
            <a:extLst>
              <a:ext uri="{FF2B5EF4-FFF2-40B4-BE49-F238E27FC236}">
                <a16:creationId xmlns:a16="http://schemas.microsoft.com/office/drawing/2014/main" id="{A5AE70F2-785B-6F74-364E-1DEDC145A385}"/>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
            <a:ext cx="6858000" cy="1406516"/>
          </a:xfrm>
          <a:prstGeom prst="rect">
            <a:avLst/>
          </a:prstGeom>
        </p:spPr>
      </p:pic>
      <p:sp>
        <p:nvSpPr>
          <p:cNvPr id="5" name="TextBox 4">
            <a:extLst>
              <a:ext uri="{FF2B5EF4-FFF2-40B4-BE49-F238E27FC236}">
                <a16:creationId xmlns:a16="http://schemas.microsoft.com/office/drawing/2014/main" id="{9B974E4F-A315-31F1-1B08-C8FE0EC759AE}"/>
              </a:ext>
            </a:extLst>
          </p:cNvPr>
          <p:cNvSpPr txBox="1"/>
          <p:nvPr/>
        </p:nvSpPr>
        <p:spPr>
          <a:xfrm>
            <a:off x="2402015" y="371959"/>
            <a:ext cx="4455986" cy="523220"/>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rPr>
              <a:t>07 בעולם</a:t>
            </a:r>
          </a:p>
        </p:txBody>
      </p:sp>
      <p:sp>
        <p:nvSpPr>
          <p:cNvPr id="3" name="מקבילית 2">
            <a:extLst>
              <a:ext uri="{FF2B5EF4-FFF2-40B4-BE49-F238E27FC236}">
                <a16:creationId xmlns:a16="http://schemas.microsoft.com/office/drawing/2014/main" id="{F8B5B15F-75C4-BA6F-C2A7-764D13D0D22A}"/>
              </a:ext>
            </a:extLst>
          </p:cNvPr>
          <p:cNvSpPr/>
          <p:nvPr/>
        </p:nvSpPr>
        <p:spPr>
          <a:xfrm>
            <a:off x="14991" y="9531705"/>
            <a:ext cx="4197245" cy="390592"/>
          </a:xfrm>
          <a:prstGeom prst="parallelogram">
            <a:avLst>
              <a:gd name="adj" fmla="val 49635"/>
            </a:avLst>
          </a:prstGeom>
          <a:solidFill>
            <a:srgbClr val="9AD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1200" cap="none" spc="0" normalizeH="0" baseline="0" noProof="0" dirty="0">
                <a:ln>
                  <a:noFill/>
                </a:ln>
                <a:solidFill>
                  <a:srgbClr val="001F7A"/>
                </a:solidFill>
                <a:effectLst/>
                <a:uLnTx/>
                <a:uFillTx/>
                <a:latin typeface="Segoe UI" panose="020B0502040204020203" pitchFamily="34" charset="0"/>
                <a:ea typeface="+mn-ea"/>
                <a:cs typeface="Segoe UI" panose="020B0502040204020203" pitchFamily="34" charset="0"/>
              </a:rPr>
              <a:t>ינואר 2026 גיליון 123</a:t>
            </a:r>
            <a:endParaRPr kumimoji="0" lang="x-none" sz="1600" b="1" i="0" u="none" strike="noStrike" kern="1200" cap="none" spc="0" normalizeH="0" baseline="0" noProof="0" dirty="0">
              <a:ln>
                <a:noFill/>
              </a:ln>
              <a:solidFill>
                <a:srgbClr val="001F7A"/>
              </a:solidFill>
              <a:effectLst/>
              <a:uLnTx/>
              <a:uFillTx/>
              <a:latin typeface="Segoe UI" panose="020B0502040204020203" pitchFamily="34" charset="0"/>
              <a:ea typeface="+mn-ea"/>
              <a:cs typeface="Segoe UI" panose="020B0502040204020203" pitchFamily="34" charset="0"/>
            </a:endParaRPr>
          </a:p>
        </p:txBody>
      </p:sp>
      <p:pic>
        <p:nvPicPr>
          <p:cNvPr id="8" name="תמונה 7">
            <a:extLst>
              <a:ext uri="{FF2B5EF4-FFF2-40B4-BE49-F238E27FC236}">
                <a16:creationId xmlns:a16="http://schemas.microsoft.com/office/drawing/2014/main" id="{204132CC-F674-784E-181F-2FE784D4F938}"/>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39836" y="8544252"/>
            <a:ext cx="3657917" cy="1950889"/>
          </a:xfrm>
          <a:prstGeom prst="rect">
            <a:avLst/>
          </a:prstGeom>
        </p:spPr>
      </p:pic>
      <p:sp>
        <p:nvSpPr>
          <p:cNvPr id="9" name="כותרת 8">
            <a:extLst>
              <a:ext uri="{FF2B5EF4-FFF2-40B4-BE49-F238E27FC236}">
                <a16:creationId xmlns:a16="http://schemas.microsoft.com/office/drawing/2014/main" id="{CCEC70C9-9B5D-3E14-91F3-4F933AE244CF}"/>
              </a:ext>
            </a:extLst>
          </p:cNvPr>
          <p:cNvSpPr>
            <a:spLocks noGrp="1"/>
          </p:cNvSpPr>
          <p:nvPr>
            <p:ph type="title"/>
          </p:nvPr>
        </p:nvSpPr>
        <p:spPr>
          <a:xfrm>
            <a:off x="471488" y="-1914702"/>
            <a:ext cx="5915025" cy="1914702"/>
          </a:xfrm>
        </p:spPr>
        <p:txBody>
          <a:bodyPr vert="horz" lIns="91440" tIns="45720" rIns="91440" bIns="45720" rtlCol="0" anchor="b">
            <a:normAutofit/>
          </a:bodyPr>
          <a:lstStyle/>
          <a:p>
            <a:r>
              <a:rPr lang="he-IL" dirty="0"/>
              <a:t>בעולם</a:t>
            </a:r>
          </a:p>
        </p:txBody>
      </p:sp>
      <p:sp>
        <p:nvSpPr>
          <p:cNvPr id="13" name="תיבת טקסט 12">
            <a:extLst>
              <a:ext uri="{FF2B5EF4-FFF2-40B4-BE49-F238E27FC236}">
                <a16:creationId xmlns:a16="http://schemas.microsoft.com/office/drawing/2014/main" id="{A6D8320D-0BC6-BB76-E3C0-EA8646714248}"/>
              </a:ext>
            </a:extLst>
          </p:cNvPr>
          <p:cNvSpPr txBox="1"/>
          <p:nvPr/>
        </p:nvSpPr>
        <p:spPr>
          <a:xfrm>
            <a:off x="3480504" y="1420548"/>
            <a:ext cx="3377496" cy="7684027"/>
          </a:xfrm>
          <a:prstGeom prst="rect">
            <a:avLst/>
          </a:prstGeom>
          <a:noFill/>
        </p:spPr>
        <p:txBody>
          <a:bodyPr wrap="square">
            <a:spAutoFit/>
          </a:bodyPr>
          <a:lstStyle/>
          <a:p>
            <a:pPr algn="just">
              <a:lnSpc>
                <a:spcPts val="1800"/>
              </a:lnSpc>
            </a:pPr>
            <a:r>
              <a:rPr lang="he-IL" sz="1100" b="1" dirty="0">
                <a:solidFill>
                  <a:srgbClr val="002060"/>
                </a:solidFill>
                <a:latin typeface="Segoe UI" panose="020B0502040204020203" pitchFamily="34" charset="0"/>
                <a:cs typeface="Segoe UI" panose="020B0502040204020203" pitchFamily="34" charset="0"/>
              </a:rPr>
              <a:t>מהפכת הדירוג בטניס שולחן הפראלימפי  </a:t>
            </a:r>
          </a:p>
          <a:p>
            <a:pPr algn="just">
              <a:lnSpc>
                <a:spcPts val="1800"/>
              </a:lnSpc>
            </a:pPr>
            <a:r>
              <a:rPr lang="he-IL" sz="1100" dirty="0">
                <a:solidFill>
                  <a:srgbClr val="002060"/>
                </a:solidFill>
                <a:latin typeface="Segoe UI" panose="020B0502040204020203" pitchFamily="34" charset="0"/>
                <a:cs typeface="Segoe UI" panose="020B0502040204020203" pitchFamily="34" charset="0"/>
              </a:rPr>
              <a:t>ענף טניס השולחן הפראלימפי, ניצל את השנה הפוסט אולימפית – שנת 2025, לעבור משיטת הדירוג הבינלאומי הישנה לשיטה החדשה, במטרה להזרים 'דם חדש', להפוך את השיטה לשקופה יותר ולהעדיף איכות על כמות. </a:t>
            </a:r>
          </a:p>
          <a:p>
            <a:pPr algn="just">
              <a:lnSpc>
                <a:spcPts val="1800"/>
              </a:lnSpc>
            </a:pPr>
            <a:endParaRPr lang="he-IL" sz="1100" dirty="0">
              <a:solidFill>
                <a:srgbClr val="002060"/>
              </a:solidFill>
              <a:latin typeface="Segoe UI" panose="020B0502040204020203" pitchFamily="34" charset="0"/>
              <a:cs typeface="Segoe UI" panose="020B0502040204020203" pitchFamily="34" charset="0"/>
            </a:endParaRPr>
          </a:p>
          <a:p>
            <a:pPr algn="just">
              <a:lnSpc>
                <a:spcPts val="1800"/>
              </a:lnSpc>
            </a:pPr>
            <a:r>
              <a:rPr lang="he-IL" sz="1100" dirty="0">
                <a:solidFill>
                  <a:srgbClr val="002060"/>
                </a:solidFill>
                <a:latin typeface="Segoe UI" panose="020B0502040204020203" pitchFamily="34" charset="0"/>
                <a:cs typeface="Segoe UI" panose="020B0502040204020203" pitchFamily="34" charset="0"/>
              </a:rPr>
              <a:t>בשיטה הישנה, הדירוג התבסס על צבירת נקודות מכלל התחרויות בהן השתתף הספורטאי לאורך כל שנות פעילותו. כך נוצר מצב שספורטאים חדשים התקשו לעקוף ספורטאים וותיקים. גם אם השחקן הצעיר ניצח שחקן ותיק וברור לכולם שבזמן הנוכחי, הוא שחקן טוב יותר, הדבר לא בא לידי ביטוי בדירוג הבינלאומי והשחקנים הוותיקים המשיכו להיות מדורגים גבוה יותר מאיכות המשחק העכשווית שלהם. </a:t>
            </a:r>
          </a:p>
          <a:p>
            <a:pPr algn="just">
              <a:lnSpc>
                <a:spcPts val="1800"/>
              </a:lnSpc>
            </a:pPr>
            <a:endParaRPr lang="he-IL" sz="1100" dirty="0">
              <a:solidFill>
                <a:srgbClr val="002060"/>
              </a:solidFill>
              <a:latin typeface="Segoe UI" panose="020B0502040204020203" pitchFamily="34" charset="0"/>
              <a:cs typeface="Segoe UI" panose="020B0502040204020203" pitchFamily="34" charset="0"/>
            </a:endParaRPr>
          </a:p>
          <a:p>
            <a:pPr algn="just">
              <a:lnSpc>
                <a:spcPts val="1800"/>
              </a:lnSpc>
            </a:pPr>
            <a:r>
              <a:rPr lang="he-IL" sz="1100" dirty="0">
                <a:solidFill>
                  <a:srgbClr val="002060"/>
                </a:solidFill>
                <a:latin typeface="Segoe UI" panose="020B0502040204020203" pitchFamily="34" charset="0"/>
                <a:cs typeface="Segoe UI" panose="020B0502040204020203" pitchFamily="34" charset="0"/>
              </a:rPr>
              <a:t>בשיטה החדשה, הנקודות תקפות רק לשנה ורק ששת הטורנירים עם הניקוד הטוב ביותר נחשבים. שיטה זו משקפת טוב יותר את רמת המשחק של הספורטאי.</a:t>
            </a:r>
          </a:p>
          <a:p>
            <a:pPr algn="just">
              <a:lnSpc>
                <a:spcPts val="1800"/>
              </a:lnSpc>
            </a:pPr>
            <a:endParaRPr lang="he-IL" sz="1100" dirty="0">
              <a:solidFill>
                <a:srgbClr val="002060"/>
              </a:solidFill>
              <a:latin typeface="Segoe UI" panose="020B0502040204020203" pitchFamily="34" charset="0"/>
              <a:cs typeface="Segoe UI" panose="020B0502040204020203" pitchFamily="34" charset="0"/>
            </a:endParaRPr>
          </a:p>
          <a:p>
            <a:pPr algn="just">
              <a:lnSpc>
                <a:spcPts val="1800"/>
              </a:lnSpc>
            </a:pPr>
            <a:r>
              <a:rPr lang="he-IL" sz="1100" dirty="0">
                <a:solidFill>
                  <a:srgbClr val="002060"/>
                </a:solidFill>
                <a:latin typeface="Segoe UI" panose="020B0502040204020203" pitchFamily="34" charset="0"/>
                <a:cs typeface="Segoe UI" panose="020B0502040204020203" pitchFamily="34" charset="0"/>
              </a:rPr>
              <a:t> על מנת לא להחליף שיטה בבת אחת, נוצלה שנת 2025 לשינוי הדרגתי. לאורך השנה חושב הדירוג על ידי שקלול תוצאות לפי השיטה הישנה עם השיטה החדשה וככל שעבר הזמן, ירד המינון של השיטה הישנה בשקלול.</a:t>
            </a:r>
          </a:p>
          <a:p>
            <a:pPr algn="just">
              <a:lnSpc>
                <a:spcPts val="1800"/>
              </a:lnSpc>
            </a:pPr>
            <a:r>
              <a:rPr lang="he-IL" sz="1100" dirty="0">
                <a:solidFill>
                  <a:srgbClr val="002060"/>
                </a:solidFill>
                <a:latin typeface="Segoe UI" panose="020B0502040204020203" pitchFamily="34" charset="0"/>
                <a:cs typeface="Segoe UI" panose="020B0502040204020203" pitchFamily="34" charset="0"/>
              </a:rPr>
              <a:t>על מנת להבין את גודל השינוי הבאנו מספר דוגמאות: </a:t>
            </a:r>
          </a:p>
          <a:p>
            <a:pPr marL="171450" indent="-171450" algn="just">
              <a:lnSpc>
                <a:spcPts val="1800"/>
              </a:lnSpc>
              <a:buFont typeface="Arial" panose="020B0604020202020204" pitchFamily="34" charset="0"/>
              <a:buChar char="•"/>
            </a:pPr>
            <a:r>
              <a:rPr lang="he-IL" sz="1100" dirty="0">
                <a:solidFill>
                  <a:srgbClr val="002060"/>
                </a:solidFill>
                <a:latin typeface="Segoe UI" panose="020B0502040204020203" pitchFamily="34" charset="0"/>
                <a:cs typeface="Segoe UI" panose="020B0502040204020203" pitchFamily="34" charset="0"/>
              </a:rPr>
              <a:t>בקלאס 8 המדורג ראשון לפי השיטה הישנה, יצא מהדירוג בשיטה החדשה והמדורג שני, דורג בשיטה החדשה במקום ה 25.  </a:t>
            </a:r>
          </a:p>
          <a:p>
            <a:pPr marL="171450" indent="-171450" algn="just">
              <a:lnSpc>
                <a:spcPts val="1800"/>
              </a:lnSpc>
              <a:buFont typeface="Arial" panose="020B0604020202020204" pitchFamily="34" charset="0"/>
              <a:buChar char="•"/>
            </a:pPr>
            <a:r>
              <a:rPr lang="he-IL" sz="1100" dirty="0">
                <a:solidFill>
                  <a:srgbClr val="002060"/>
                </a:solidFill>
                <a:latin typeface="Segoe UI" panose="020B0502040204020203" pitchFamily="34" charset="0"/>
                <a:cs typeface="Segoe UI" panose="020B0502040204020203" pitchFamily="34" charset="0"/>
              </a:rPr>
              <a:t>בקלאס 3 המדורג ראשון לפי השיטה הישנה, דורג רק במקום ה 25 בשיטה החדשה והמדורג שני יצא מהדירוג.</a:t>
            </a:r>
          </a:p>
          <a:p>
            <a:pPr algn="just">
              <a:lnSpc>
                <a:spcPts val="1800"/>
              </a:lnSpc>
            </a:pPr>
            <a:endParaRPr lang="he-IL" sz="1100" dirty="0">
              <a:solidFill>
                <a:srgbClr val="002060"/>
              </a:solidFill>
              <a:latin typeface="Segoe UI" panose="020B0502040204020203" pitchFamily="34" charset="0"/>
              <a:cs typeface="Segoe UI" panose="020B0502040204020203" pitchFamily="34" charset="0"/>
            </a:endParaRPr>
          </a:p>
        </p:txBody>
      </p:sp>
      <p:sp>
        <p:nvSpPr>
          <p:cNvPr id="17" name="מלבן 16">
            <a:extLst>
              <a:ext uri="{FF2B5EF4-FFF2-40B4-BE49-F238E27FC236}">
                <a16:creationId xmlns:a16="http://schemas.microsoft.com/office/drawing/2014/main" id="{FCA75084-52C5-5B06-6DCB-297FA88F4636}"/>
              </a:ext>
            </a:extLst>
          </p:cNvPr>
          <p:cNvSpPr/>
          <p:nvPr/>
        </p:nvSpPr>
        <p:spPr>
          <a:xfrm>
            <a:off x="219188" y="182880"/>
            <a:ext cx="1163313" cy="5736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9" name="תמונה 18" descr="תמונה שמכילה טקסט, גופן, גרפיקה, לוגו&#10;&#10;תוכן שנוצר על-ידי בינה מלאכותית עשוי להיות שגוי.">
            <a:extLst>
              <a:ext uri="{FF2B5EF4-FFF2-40B4-BE49-F238E27FC236}">
                <a16:creationId xmlns:a16="http://schemas.microsoft.com/office/drawing/2014/main" id="{12604DD3-6BBF-5227-80B6-0F1BFC9D1D5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92600" y="409695"/>
            <a:ext cx="1277469" cy="239188"/>
          </a:xfrm>
          <a:prstGeom prst="rect">
            <a:avLst/>
          </a:prstGeom>
        </p:spPr>
      </p:pic>
      <p:sp>
        <p:nvSpPr>
          <p:cNvPr id="4" name="מקבילית 3">
            <a:extLst>
              <a:ext uri="{FF2B5EF4-FFF2-40B4-BE49-F238E27FC236}">
                <a16:creationId xmlns:a16="http://schemas.microsoft.com/office/drawing/2014/main" id="{435D4B52-BCCD-9B2E-23B9-C9F533927A78}"/>
              </a:ext>
              <a:ext uri="{C183D7F6-B498-43B3-948B-1728B52AA6E4}">
                <adec:decorative xmlns:adec="http://schemas.microsoft.com/office/drawing/2017/decorative" val="1"/>
              </a:ext>
            </a:extLst>
          </p:cNvPr>
          <p:cNvSpPr/>
          <p:nvPr/>
        </p:nvSpPr>
        <p:spPr>
          <a:xfrm>
            <a:off x="3722998" y="1085648"/>
            <a:ext cx="3475570" cy="334900"/>
          </a:xfrm>
          <a:prstGeom prst="parallelogram">
            <a:avLst>
              <a:gd name="adj" fmla="val 7438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Segoe UI" panose="020B0502040204020203" pitchFamily="34" charset="0"/>
            </a:endParaRPr>
          </a:p>
        </p:txBody>
      </p:sp>
      <p:sp>
        <p:nvSpPr>
          <p:cNvPr id="7" name="תיבת טקסט 6">
            <a:extLst>
              <a:ext uri="{FF2B5EF4-FFF2-40B4-BE49-F238E27FC236}">
                <a16:creationId xmlns:a16="http://schemas.microsoft.com/office/drawing/2014/main" id="{1214DFCF-00FC-77FC-F9E9-672B51A5E624}"/>
              </a:ext>
            </a:extLst>
          </p:cNvPr>
          <p:cNvSpPr txBox="1"/>
          <p:nvPr/>
        </p:nvSpPr>
        <p:spPr>
          <a:xfrm>
            <a:off x="3767754" y="994808"/>
            <a:ext cx="3004694" cy="471830"/>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kumimoji="0" lang="he-IL"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panose="020B0502040204020203" pitchFamily="34" charset="0"/>
                <a:ea typeface="+mn-ea"/>
                <a:cs typeface="Segoe UI" panose="020B0502040204020203" pitchFamily="34" charset="0"/>
              </a:rPr>
              <a:t>טניס שולחן</a:t>
            </a:r>
          </a:p>
        </p:txBody>
      </p:sp>
      <p:sp>
        <p:nvSpPr>
          <p:cNvPr id="12" name="תיבת טקסט 11">
            <a:extLst>
              <a:ext uri="{FF2B5EF4-FFF2-40B4-BE49-F238E27FC236}">
                <a16:creationId xmlns:a16="http://schemas.microsoft.com/office/drawing/2014/main" id="{DD5FDCBC-BADD-E875-B7AB-F740B86CE1E6}"/>
              </a:ext>
            </a:extLst>
          </p:cNvPr>
          <p:cNvSpPr txBox="1"/>
          <p:nvPr/>
        </p:nvSpPr>
        <p:spPr>
          <a:xfrm>
            <a:off x="14990" y="2474199"/>
            <a:ext cx="3465514" cy="3615605"/>
          </a:xfrm>
          <a:prstGeom prst="rect">
            <a:avLst/>
          </a:prstGeom>
          <a:solidFill>
            <a:schemeClr val="accent1">
              <a:lumMod val="20000"/>
              <a:lumOff val="80000"/>
            </a:schemeClr>
          </a:solidFill>
        </p:spPr>
        <p:txBody>
          <a:bodyPr wrap="square">
            <a:spAutoFit/>
          </a:bodyPr>
          <a:lstStyle/>
          <a:p>
            <a:pPr algn="just">
              <a:lnSpc>
                <a:spcPct val="150000"/>
              </a:lnSpc>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דירוגים של ספורטאים ישראלים, נכון לתחילת 2026:</a:t>
            </a:r>
          </a:p>
          <a:p>
            <a:pPr marL="171450" indent="-171450" algn="just">
              <a:lnSpc>
                <a:spcPct val="150000"/>
              </a:lnSpc>
              <a:buFont typeface="Wingdings" panose="05000000000000000000" pitchFamily="2" charset="2"/>
              <a:buChar char="§"/>
            </a:pP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קרולין טביב</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מדורגת שנייה בקלאס 5 - דירוג שיא של קרולין, שהגבירה קצב בשנת 2025 וקצרה הצלחות בטורנירים בהם השתתפה.  </a:t>
            </a:r>
          </a:p>
          <a:p>
            <a:pPr marL="171450" indent="-171450" algn="just">
              <a:lnSpc>
                <a:spcPct val="150000"/>
              </a:lnSpc>
              <a:buFont typeface="Wingdings" panose="05000000000000000000" pitchFamily="2" charset="2"/>
              <a:buChar char="§"/>
            </a:pP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יהונתן לוי</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נכנס לראשונה ל </a:t>
            </a:r>
            <a:r>
              <a:rPr kumimoji="0" lang="en-US"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TOP20 </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העולמי ומדורג 18 בקלאס 8</a:t>
            </a:r>
            <a:r>
              <a:rPr lang="he-IL" sz="1100" dirty="0">
                <a:solidFill>
                  <a:srgbClr val="002060"/>
                </a:solidFill>
                <a:latin typeface="Segoe UI" panose="020B0502040204020203" pitchFamily="34" charset="0"/>
                <a:cs typeface="Segoe UI" panose="020B0502040204020203" pitchFamily="34" charset="0"/>
              </a:rPr>
              <a:t>. </a:t>
            </a:r>
          </a:p>
          <a:p>
            <a:pPr marL="171450" indent="-171450" algn="just">
              <a:lnSpc>
                <a:spcPct val="150000"/>
              </a:lnSpc>
              <a:buFont typeface="Wingdings" panose="05000000000000000000" pitchFamily="2" charset="2"/>
              <a:buChar char="§"/>
            </a:pP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זאב גליקמן </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מדורג 66 בקלאס 8. </a:t>
            </a:r>
          </a:p>
          <a:p>
            <a:pPr marL="171450" indent="-171450" algn="just">
              <a:lnSpc>
                <a:spcPct val="150000"/>
              </a:lnSpc>
              <a:buFont typeface="Wingdings" panose="05000000000000000000" pitchFamily="2" charset="2"/>
              <a:buChar char="§"/>
            </a:pP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עידו חממי</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נכנס לראשונה ל </a:t>
            </a:r>
            <a:r>
              <a:rPr kumimoji="0" lang="en-US"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TOP50</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ומדורג 42 בקלאס 9.  </a:t>
            </a:r>
          </a:p>
          <a:p>
            <a:pPr marL="171450" indent="-171450" algn="just">
              <a:lnSpc>
                <a:spcPct val="150000"/>
              </a:lnSpc>
              <a:buFont typeface="Wingdings" panose="05000000000000000000" pitchFamily="2" charset="2"/>
              <a:buChar char="§"/>
            </a:pP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אביב גורדון</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מדורג מקום אחד מתחת לעידו - במקום ה 43 בקלאס 9.</a:t>
            </a:r>
          </a:p>
          <a:p>
            <a:pPr marL="171450" indent="-171450" algn="just">
              <a:lnSpc>
                <a:spcPct val="150000"/>
              </a:lnSpc>
              <a:buFont typeface="Wingdings" panose="05000000000000000000" pitchFamily="2" charset="2"/>
              <a:buChar char="§"/>
            </a:pPr>
            <a:r>
              <a:rPr lang="he-IL" sz="1100" b="1" dirty="0">
                <a:solidFill>
                  <a:srgbClr val="002060"/>
                </a:solidFill>
                <a:latin typeface="Segoe UI" panose="020B0502040204020203" pitchFamily="34" charset="0"/>
                <a:cs typeface="Segoe UI" panose="020B0502040204020203" pitchFamily="34" charset="0"/>
              </a:rPr>
              <a:t>עומר גדות </a:t>
            </a:r>
            <a:r>
              <a:rPr lang="he-IL" sz="1100" dirty="0">
                <a:solidFill>
                  <a:srgbClr val="002060"/>
                </a:solidFill>
                <a:latin typeface="Segoe UI" panose="020B0502040204020203" pitchFamily="34" charset="0"/>
                <a:cs typeface="Segoe UI" panose="020B0502040204020203" pitchFamily="34" charset="0"/>
              </a:rPr>
              <a:t>הצעיר, מדורג במקום ה 62 בקלאס 9.</a:t>
            </a:r>
            <a:endPar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171450" indent="-171450" algn="just">
              <a:lnSpc>
                <a:spcPct val="150000"/>
              </a:lnSpc>
              <a:buFont typeface="Wingdings" panose="05000000000000000000" pitchFamily="2" charset="2"/>
              <a:buChar char="§"/>
            </a:pPr>
            <a:r>
              <a:rPr lang="he-IL" sz="1100" b="1" dirty="0">
                <a:solidFill>
                  <a:srgbClr val="002060"/>
                </a:solidFill>
                <a:latin typeface="Segoe UI" panose="020B0502040204020203" pitchFamily="34" charset="0"/>
                <a:cs typeface="Segoe UI" panose="020B0502040204020203" pitchFamily="34" charset="0"/>
              </a:rPr>
              <a:t>שמואל שור </a:t>
            </a:r>
            <a:r>
              <a:rPr lang="he-IL" sz="1100" dirty="0">
                <a:solidFill>
                  <a:srgbClr val="002060"/>
                </a:solidFill>
                <a:latin typeface="Segoe UI" panose="020B0502040204020203" pitchFamily="34" charset="0"/>
                <a:cs typeface="Segoe UI" panose="020B0502040204020203" pitchFamily="34" charset="0"/>
              </a:rPr>
              <a:t>מדורג במקום ה 66 בקלאס 7.</a:t>
            </a:r>
          </a:p>
          <a:p>
            <a:pPr marL="171450" indent="-171450" algn="just">
              <a:lnSpc>
                <a:spcPct val="150000"/>
              </a:lnSpc>
              <a:buFont typeface="Wingdings" panose="05000000000000000000" pitchFamily="2" charset="2"/>
              <a:buChar char="§"/>
            </a:pPr>
            <a:r>
              <a:rPr lang="he-IL" sz="1100" b="1" dirty="0">
                <a:solidFill>
                  <a:srgbClr val="002060"/>
                </a:solidFill>
                <a:latin typeface="Segoe UI" panose="020B0502040204020203" pitchFamily="34" charset="0"/>
                <a:cs typeface="Segoe UI" panose="020B0502040204020203" pitchFamily="34" charset="0"/>
              </a:rPr>
              <a:t>הדר בהט </a:t>
            </a:r>
            <a:r>
              <a:rPr lang="he-IL" sz="1100" dirty="0">
                <a:solidFill>
                  <a:srgbClr val="002060"/>
                </a:solidFill>
                <a:latin typeface="Segoe UI" panose="020B0502040204020203" pitchFamily="34" charset="0"/>
                <a:cs typeface="Segoe UI" panose="020B0502040204020203" pitchFamily="34" charset="0"/>
              </a:rPr>
              <a:t>מדורג במקום ה 96 בקלאס 7.</a:t>
            </a:r>
          </a:p>
        </p:txBody>
      </p:sp>
      <p:sp>
        <p:nvSpPr>
          <p:cNvPr id="22" name="תיבת טקסט 21">
            <a:extLst>
              <a:ext uri="{FF2B5EF4-FFF2-40B4-BE49-F238E27FC236}">
                <a16:creationId xmlns:a16="http://schemas.microsoft.com/office/drawing/2014/main" id="{FCE479EC-313B-F9EC-3E33-9BFAF47BAD15}"/>
              </a:ext>
            </a:extLst>
          </p:cNvPr>
          <p:cNvSpPr txBox="1"/>
          <p:nvPr/>
        </p:nvSpPr>
        <p:spPr>
          <a:xfrm>
            <a:off x="34464" y="9102697"/>
            <a:ext cx="3426566" cy="430887"/>
          </a:xfrm>
          <a:prstGeom prst="rect">
            <a:avLst/>
          </a:prstGeom>
          <a:noFill/>
        </p:spPr>
        <p:txBody>
          <a:bodyPr wrap="square">
            <a:spAutoFit/>
          </a:bodyPr>
          <a:lstStyle/>
          <a:p>
            <a:r>
              <a:rPr lang="he-IL" sz="1100" dirty="0">
                <a:solidFill>
                  <a:srgbClr val="002060"/>
                </a:solidFill>
                <a:latin typeface="Segoe UI" panose="020B0502040204020203" pitchFamily="34" charset="0"/>
                <a:cs typeface="Segoe UI" panose="020B0502040204020203" pitchFamily="34" charset="0"/>
              </a:rPr>
              <a:t>הישראלים הבכירים בטניס שולחן: קרולין טביב ויהונתן לוי עם המאמן עידן לוי.</a:t>
            </a:r>
          </a:p>
        </p:txBody>
      </p:sp>
      <p:sp>
        <p:nvSpPr>
          <p:cNvPr id="6" name="תיבת טקסט 5">
            <a:extLst>
              <a:ext uri="{FF2B5EF4-FFF2-40B4-BE49-F238E27FC236}">
                <a16:creationId xmlns:a16="http://schemas.microsoft.com/office/drawing/2014/main" id="{BA7692DB-9720-8146-514B-1B43529465AE}"/>
              </a:ext>
            </a:extLst>
          </p:cNvPr>
          <p:cNvSpPr txBox="1"/>
          <p:nvPr/>
        </p:nvSpPr>
        <p:spPr>
          <a:xfrm>
            <a:off x="14991" y="2060098"/>
            <a:ext cx="3500438" cy="307777"/>
          </a:xfrm>
          <a:prstGeom prst="rect">
            <a:avLst/>
          </a:prstGeom>
          <a:solidFill>
            <a:srgbClr val="00B0F0">
              <a:alpha val="58000"/>
            </a:srgbClr>
          </a:solidFill>
        </p:spPr>
        <p:txBody>
          <a:bodyPr wrap="square" lIns="0" rIns="0" rtlCol="0">
            <a:spAutoFit/>
          </a:bodyPr>
          <a:lstStyle/>
          <a:p>
            <a:pPr algn="ctr"/>
            <a:r>
              <a:rPr lang="he-IL" sz="1400" b="1" dirty="0">
                <a:solidFill>
                  <a:srgbClr val="002060"/>
                </a:solidFill>
                <a:latin typeface="Calibri" panose="020F0502020204030204" pitchFamily="34" charset="0"/>
                <a:cs typeface="Calibri" panose="020F0502020204030204" pitchFamily="34" charset="0"/>
              </a:rPr>
              <a:t>אלביט </a:t>
            </a:r>
            <a:r>
              <a:rPr lang="he-IL" sz="1400" dirty="0">
                <a:solidFill>
                  <a:srgbClr val="002060"/>
                </a:solidFill>
                <a:latin typeface="Calibri" panose="020F0502020204030204" pitchFamily="34" charset="0"/>
                <a:cs typeface="Calibri" panose="020F0502020204030204" pitchFamily="34" charset="0"/>
              </a:rPr>
              <a:t>שותפים לקידום הספורט הפראלימפי</a:t>
            </a:r>
            <a:endParaRPr lang="x-none" sz="1400" dirty="0">
              <a:solidFill>
                <a:srgbClr val="002060"/>
              </a:solidFill>
              <a:latin typeface="Calibri" panose="020F0502020204030204" pitchFamily="34" charset="0"/>
              <a:cs typeface="Calibri" panose="020F0502020204030204" pitchFamily="34" charset="0"/>
            </a:endParaRPr>
          </a:p>
        </p:txBody>
      </p:sp>
      <p:pic>
        <p:nvPicPr>
          <p:cNvPr id="11" name="תמונה 10" descr="תמונה שמכילה גופן, גרפיקה, משולש, לוגו&#10;&#10;התיאור נוצר באופן אוטומטי">
            <a:extLst>
              <a:ext uri="{FF2B5EF4-FFF2-40B4-BE49-F238E27FC236}">
                <a16:creationId xmlns:a16="http://schemas.microsoft.com/office/drawing/2014/main" id="{003089C5-7A7A-E33F-3085-86542956C84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8605" y="1268603"/>
            <a:ext cx="1769114" cy="629275"/>
          </a:xfrm>
          <a:prstGeom prst="rect">
            <a:avLst/>
          </a:prstGeom>
        </p:spPr>
      </p:pic>
      <p:pic>
        <p:nvPicPr>
          <p:cNvPr id="25" name="תמונה 24" descr="בחור ובחורה צעירים יושבים מעליהם בחור מבוגר">
            <a:extLst>
              <a:ext uri="{FF2B5EF4-FFF2-40B4-BE49-F238E27FC236}">
                <a16:creationId xmlns:a16="http://schemas.microsoft.com/office/drawing/2014/main" id="{1E001DFF-D6F6-E97A-E821-4291917DA83E}"/>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34925" y="6170928"/>
            <a:ext cx="3500438" cy="2933647"/>
          </a:xfrm>
          <a:prstGeom prst="rect">
            <a:avLst/>
          </a:prstGeom>
        </p:spPr>
      </p:pic>
    </p:spTree>
    <p:extLst>
      <p:ext uri="{BB962C8B-B14F-4D97-AF65-F5344CB8AC3E}">
        <p14:creationId xmlns:p14="http://schemas.microsoft.com/office/powerpoint/2010/main" val="1465243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DD0EE-30BC-B055-07D9-3127146B1F2D}"/>
            </a:ext>
          </a:extLst>
        </p:cNvPr>
        <p:cNvGrpSpPr/>
        <p:nvPr/>
      </p:nvGrpSpPr>
      <p:grpSpPr>
        <a:xfrm>
          <a:off x="0" y="0"/>
          <a:ext cx="0" cy="0"/>
          <a:chOff x="0" y="0"/>
          <a:chExt cx="0" cy="0"/>
        </a:xfrm>
      </p:grpSpPr>
      <p:sp>
        <p:nvSpPr>
          <p:cNvPr id="4" name="מלבן 3">
            <a:extLst>
              <a:ext uri="{FF2B5EF4-FFF2-40B4-BE49-F238E27FC236}">
                <a16:creationId xmlns:a16="http://schemas.microsoft.com/office/drawing/2014/main" id="{0D9FE245-260A-4318-930B-D718FE5E535D}"/>
              </a:ext>
            </a:extLst>
          </p:cNvPr>
          <p:cNvSpPr/>
          <p:nvPr/>
        </p:nvSpPr>
        <p:spPr>
          <a:xfrm>
            <a:off x="3449400" y="1553902"/>
            <a:ext cx="3395426" cy="3318088"/>
          </a:xfrm>
          <a:prstGeom prst="rect">
            <a:avLst/>
          </a:prstGeom>
          <a:solidFill>
            <a:schemeClr val="bg1"/>
          </a:solidFill>
        </p:spPr>
        <p:txBody>
          <a:bodyPr wrap="square">
            <a:spAutoFit/>
          </a:bodyPr>
          <a:lstStyle/>
          <a:p>
            <a:pPr algn="just">
              <a:lnSpc>
                <a:spcPct val="150000"/>
              </a:lnSpc>
              <a:spcAft>
                <a:spcPts val="800"/>
              </a:spcAft>
            </a:pPr>
            <a:r>
              <a:rPr lang="he-IL" sz="1100" b="1" dirty="0">
                <a:solidFill>
                  <a:srgbClr val="002060"/>
                </a:solidFill>
                <a:latin typeface="Segoe UI" panose="020B0502040204020203" pitchFamily="34" charset="0"/>
                <a:cs typeface="Segoe UI" panose="020B0502040204020203" pitchFamily="34" charset="0"/>
              </a:rPr>
              <a:t>שגרירים</a:t>
            </a:r>
          </a:p>
          <a:p>
            <a:pPr algn="just">
              <a:lnSpc>
                <a:spcPct val="150000"/>
              </a:lnSpc>
              <a:spcAft>
                <a:spcPts val="800"/>
              </a:spcAft>
            </a:pPr>
            <a:r>
              <a:rPr lang="he-IL" sz="1100" b="1" dirty="0">
                <a:solidFill>
                  <a:srgbClr val="002060"/>
                </a:solidFill>
                <a:latin typeface="Segoe UI" panose="020B0502040204020203" pitchFamily="34" charset="0"/>
                <a:cs typeface="Segoe UI" panose="020B0502040204020203" pitchFamily="34" charset="0"/>
              </a:rPr>
              <a:t>ארצות הברית</a:t>
            </a:r>
          </a:p>
          <a:p>
            <a:pPr marL="171450" indent="-171450" algn="just">
              <a:lnSpc>
                <a:spcPct val="150000"/>
              </a:lnSpc>
              <a:spcAft>
                <a:spcPts val="800"/>
              </a:spcAft>
              <a:buFont typeface="Wingdings" panose="05000000000000000000" pitchFamily="2" charset="2"/>
              <a:buChar char="§"/>
            </a:pPr>
            <a:r>
              <a:rPr lang="he-IL" sz="1100" b="1" dirty="0">
                <a:solidFill>
                  <a:srgbClr val="002060"/>
                </a:solidFill>
                <a:latin typeface="Segoe UI" panose="020B0502040204020203" pitchFamily="34" charset="0"/>
                <a:cs typeface="Segoe UI" panose="020B0502040204020203" pitchFamily="34" charset="0"/>
              </a:rPr>
              <a:t>בן רייס - </a:t>
            </a:r>
            <a:r>
              <a:rPr lang="he-IL" sz="1100" dirty="0">
                <a:solidFill>
                  <a:srgbClr val="002060"/>
                </a:solidFill>
                <a:latin typeface="Segoe UI" panose="020B0502040204020203" pitchFamily="34" charset="0"/>
                <a:cs typeface="Segoe UI" panose="020B0502040204020203" pitchFamily="34" charset="0"/>
              </a:rPr>
              <a:t>מיאמי </a:t>
            </a:r>
            <a:r>
              <a:rPr lang="en-US" sz="1100" dirty="0">
                <a:solidFill>
                  <a:srgbClr val="002060"/>
                </a:solidFill>
                <a:latin typeface="Segoe UI" panose="020B0502040204020203" pitchFamily="34" charset="0"/>
                <a:cs typeface="Segoe UI" panose="020B0502040204020203" pitchFamily="34" charset="0"/>
              </a:rPr>
              <a:t>Memorial rehabilitation sharks</a:t>
            </a:r>
            <a:r>
              <a:rPr lang="he-IL" sz="1100" dirty="0">
                <a:solidFill>
                  <a:srgbClr val="002060"/>
                </a:solidFill>
                <a:latin typeface="Segoe UI" panose="020B0502040204020203" pitchFamily="34" charset="0"/>
                <a:cs typeface="Segoe UI" panose="020B0502040204020203" pitchFamily="34" charset="0"/>
              </a:rPr>
              <a:t> בליגה השנייה.  הקבוצה עם 4 משחקים ו 4 </a:t>
            </a:r>
            <a:r>
              <a:rPr lang="he-IL" sz="1100" dirty="0" err="1">
                <a:solidFill>
                  <a:srgbClr val="002060"/>
                </a:solidFill>
                <a:latin typeface="Segoe UI" panose="020B0502040204020203" pitchFamily="34" charset="0"/>
                <a:cs typeface="Segoe UI" panose="020B0502040204020203" pitchFamily="34" charset="0"/>
              </a:rPr>
              <a:t>נצחונות</a:t>
            </a:r>
            <a:r>
              <a:rPr lang="he-IL" sz="1100" dirty="0">
                <a:solidFill>
                  <a:srgbClr val="002060"/>
                </a:solidFill>
                <a:latin typeface="Segoe UI" panose="020B0502040204020203" pitchFamily="34" charset="0"/>
                <a:cs typeface="Segoe UI" panose="020B0502040204020203" pitchFamily="34" charset="0"/>
              </a:rPr>
              <a:t>.</a:t>
            </a:r>
            <a:endPar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171450" indent="-171450" algn="just">
              <a:lnSpc>
                <a:spcPct val="150000"/>
              </a:lnSpc>
              <a:spcAft>
                <a:spcPts val="800"/>
              </a:spcAft>
              <a:buFont typeface="Wingdings" panose="05000000000000000000" pitchFamily="2" charset="2"/>
              <a:buChar char="§"/>
            </a:pPr>
            <a:r>
              <a:rPr lang="he-IL" sz="1100" b="1" dirty="0">
                <a:solidFill>
                  <a:srgbClr val="002060"/>
                </a:solidFill>
                <a:latin typeface="Segoe UI" panose="020B0502040204020203" pitchFamily="34" charset="0"/>
                <a:cs typeface="Segoe UI" panose="020B0502040204020203" pitchFamily="34" charset="0"/>
              </a:rPr>
              <a:t>נדב מנחם </a:t>
            </a:r>
            <a:r>
              <a:rPr lang="he-IL" sz="1100" dirty="0">
                <a:solidFill>
                  <a:srgbClr val="002060"/>
                </a:solidFill>
                <a:latin typeface="Segoe UI" panose="020B0502040204020203" pitchFamily="34" charset="0"/>
                <a:cs typeface="Segoe UI" panose="020B0502040204020203" pitchFamily="34" charset="0"/>
              </a:rPr>
              <a:t>מכללת טקסס ליגת המכללות.  </a:t>
            </a:r>
          </a:p>
          <a:p>
            <a:pPr lvl="0" algn="just">
              <a:lnSpc>
                <a:spcPct val="150000"/>
              </a:lnSpc>
              <a:spcAft>
                <a:spcPts val="800"/>
              </a:spcAft>
              <a:defRPr/>
            </a:pPr>
            <a:r>
              <a:rPr lang="he-IL" sz="1100" b="1" dirty="0">
                <a:solidFill>
                  <a:srgbClr val="002060"/>
                </a:solidFill>
                <a:latin typeface="Segoe UI" panose="020B0502040204020203" pitchFamily="34" charset="0"/>
                <a:cs typeface="Segoe UI" panose="020B0502040204020203" pitchFamily="34" charset="0"/>
              </a:rPr>
              <a:t>ספרד</a:t>
            </a:r>
          </a:p>
          <a:p>
            <a:pPr lvl="0" algn="just">
              <a:lnSpc>
                <a:spcPct val="150000"/>
              </a:lnSpc>
              <a:spcAft>
                <a:spcPts val="800"/>
              </a:spcAft>
              <a:defRPr/>
            </a:pPr>
            <a:r>
              <a:rPr lang="he-IL" sz="1100" b="1" dirty="0">
                <a:solidFill>
                  <a:srgbClr val="002060"/>
                </a:solidFill>
                <a:latin typeface="Segoe UI" panose="020B0502040204020203" pitchFamily="34" charset="0"/>
                <a:cs typeface="Segoe UI" panose="020B0502040204020203" pitchFamily="34" charset="0"/>
              </a:rPr>
              <a:t>שי </a:t>
            </a:r>
            <a:r>
              <a:rPr lang="he-IL" sz="1100" b="1" dirty="0" err="1">
                <a:solidFill>
                  <a:srgbClr val="002060"/>
                </a:solidFill>
                <a:latin typeface="Segoe UI" panose="020B0502040204020203" pitchFamily="34" charset="0"/>
                <a:cs typeface="Segoe UI" panose="020B0502040204020203" pitchFamily="34" charset="0"/>
              </a:rPr>
              <a:t>ברביבאי</a:t>
            </a:r>
            <a:r>
              <a:rPr lang="he-IL" sz="1100" b="1" dirty="0">
                <a:solidFill>
                  <a:srgbClr val="002060"/>
                </a:solidFill>
                <a:latin typeface="Segoe UI" panose="020B0502040204020203" pitchFamily="34" charset="0"/>
                <a:cs typeface="Segoe UI" panose="020B0502040204020203" pitchFamily="34" charset="0"/>
              </a:rPr>
              <a:t> - </a:t>
            </a:r>
            <a:r>
              <a:rPr lang="he-IL" sz="1100" dirty="0">
                <a:solidFill>
                  <a:srgbClr val="002060"/>
                </a:solidFill>
                <a:latin typeface="Segoe UI" panose="020B0502040204020203" pitchFamily="34" charset="0"/>
                <a:cs typeface="Segoe UI" panose="020B0502040204020203" pitchFamily="34" charset="0"/>
              </a:rPr>
              <a:t>קבוצת גראן </a:t>
            </a:r>
            <a:r>
              <a:rPr lang="he-IL" sz="1100" dirty="0" err="1">
                <a:solidFill>
                  <a:srgbClr val="002060"/>
                </a:solidFill>
                <a:latin typeface="Segoe UI" panose="020B0502040204020203" pitchFamily="34" charset="0"/>
                <a:cs typeface="Segoe UI" panose="020B0502040204020203" pitchFamily="34" charset="0"/>
              </a:rPr>
              <a:t>קאנריה</a:t>
            </a:r>
            <a:r>
              <a:rPr lang="he-IL" sz="1100" dirty="0">
                <a:solidFill>
                  <a:srgbClr val="002060"/>
                </a:solidFill>
                <a:latin typeface="Segoe UI" panose="020B0502040204020203" pitchFamily="34" charset="0"/>
                <a:cs typeface="Segoe UI" panose="020B0502040204020203" pitchFamily="34" charset="0"/>
              </a:rPr>
              <a:t> – הליגה הספרדית </a:t>
            </a:r>
          </a:p>
          <a:p>
            <a:pPr lvl="0" algn="just">
              <a:lnSpc>
                <a:spcPct val="150000"/>
              </a:lnSpc>
              <a:spcAft>
                <a:spcPts val="800"/>
              </a:spcAft>
              <a:defRPr/>
            </a:pPr>
            <a:r>
              <a:rPr lang="he-IL" sz="1100" dirty="0">
                <a:solidFill>
                  <a:srgbClr val="002060"/>
                </a:solidFill>
                <a:latin typeface="Segoe UI" panose="020B0502040204020203" pitchFamily="34" charset="0"/>
                <a:cs typeface="Segoe UI" panose="020B0502040204020203" pitchFamily="34" charset="0"/>
              </a:rPr>
              <a:t>הקבוצה מדורגת לאחר 7 משחקים במקום השביעי עם 3 ניצחונות ו 4 הפסדים. </a:t>
            </a:r>
          </a:p>
          <a:p>
            <a:pPr algn="just">
              <a:lnSpc>
                <a:spcPct val="150000"/>
              </a:lnSpc>
              <a:spcAft>
                <a:spcPts val="800"/>
              </a:spcAft>
            </a:pPr>
            <a:endPar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p:txBody>
      </p:sp>
      <p:pic>
        <p:nvPicPr>
          <p:cNvPr id="8" name="תמונה 7">
            <a:extLst>
              <a:ext uri="{FF2B5EF4-FFF2-40B4-BE49-F238E27FC236}">
                <a16:creationId xmlns:a16="http://schemas.microsoft.com/office/drawing/2014/main" id="{6599070A-C834-6CC1-9C8D-F0685911CF26}"/>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39836" y="8544252"/>
            <a:ext cx="3657917" cy="1950889"/>
          </a:xfrm>
          <a:prstGeom prst="rect">
            <a:avLst/>
          </a:prstGeom>
        </p:spPr>
      </p:pic>
      <p:pic>
        <p:nvPicPr>
          <p:cNvPr id="2" name="תמונה 1">
            <a:extLst>
              <a:ext uri="{FF2B5EF4-FFF2-40B4-BE49-F238E27FC236}">
                <a16:creationId xmlns:a16="http://schemas.microsoft.com/office/drawing/2014/main" id="{409C7D3E-F121-139A-99B4-286C089D1CB1}"/>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6858000" cy="1406516"/>
          </a:xfrm>
          <a:prstGeom prst="rect">
            <a:avLst/>
          </a:prstGeom>
        </p:spPr>
      </p:pic>
      <p:sp>
        <p:nvSpPr>
          <p:cNvPr id="5" name="TextBox 4">
            <a:extLst>
              <a:ext uri="{FF2B5EF4-FFF2-40B4-BE49-F238E27FC236}">
                <a16:creationId xmlns:a16="http://schemas.microsoft.com/office/drawing/2014/main" id="{C923A6B9-D13E-7AB0-B899-78391BDFFFED}"/>
              </a:ext>
            </a:extLst>
          </p:cNvPr>
          <p:cNvSpPr txBox="1"/>
          <p:nvPr/>
        </p:nvSpPr>
        <p:spPr>
          <a:xfrm>
            <a:off x="2402015" y="371959"/>
            <a:ext cx="4455986" cy="523220"/>
          </a:xfrm>
          <a:prstGeom prst="rect">
            <a:avLst/>
          </a:prstGeom>
          <a:noFill/>
        </p:spPr>
        <p:txBody>
          <a:bodyPr wrap="square" rtlCol="1">
            <a:spAutoFit/>
          </a:bodyPr>
          <a:lstStyle/>
          <a:p>
            <a:r>
              <a:rPr lang="he-IL" sz="2800" b="1" dirty="0">
                <a:solidFill>
                  <a:schemeClr val="bg1"/>
                </a:solidFill>
                <a:latin typeface="Segoe UI Semilight" panose="020B0402040204020203" pitchFamily="34" charset="0"/>
                <a:cs typeface="Segoe UI Semilight" panose="020B0402040204020203" pitchFamily="34" charset="0"/>
              </a:rPr>
              <a:t>08 בעולם</a:t>
            </a:r>
          </a:p>
        </p:txBody>
      </p:sp>
      <p:sp>
        <p:nvSpPr>
          <p:cNvPr id="10" name="מקבילית 9">
            <a:extLst>
              <a:ext uri="{FF2B5EF4-FFF2-40B4-BE49-F238E27FC236}">
                <a16:creationId xmlns:a16="http://schemas.microsoft.com/office/drawing/2014/main" id="{61A1BBAF-C7F5-F7B3-638A-DAA59EB204CA}"/>
              </a:ext>
              <a:ext uri="{C183D7F6-B498-43B3-948B-1728B52AA6E4}">
                <adec:decorative xmlns:adec="http://schemas.microsoft.com/office/drawing/2017/decorative" val="1"/>
              </a:ext>
            </a:extLst>
          </p:cNvPr>
          <p:cNvSpPr/>
          <p:nvPr/>
        </p:nvSpPr>
        <p:spPr>
          <a:xfrm>
            <a:off x="3796520" y="1172912"/>
            <a:ext cx="3475570" cy="334900"/>
          </a:xfrm>
          <a:prstGeom prst="parallelogram">
            <a:avLst>
              <a:gd name="adj" fmla="val 7438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rgbClr val="7030A0"/>
              </a:solidFill>
              <a:cs typeface="Segoe UI" panose="020B0502040204020203" pitchFamily="34" charset="0"/>
            </a:endParaRPr>
          </a:p>
        </p:txBody>
      </p:sp>
      <p:sp>
        <p:nvSpPr>
          <p:cNvPr id="11" name="תיבת טקסט 10">
            <a:extLst>
              <a:ext uri="{FF2B5EF4-FFF2-40B4-BE49-F238E27FC236}">
                <a16:creationId xmlns:a16="http://schemas.microsoft.com/office/drawing/2014/main" id="{9D344E5A-B48E-A166-67D3-D92340D78DF2}"/>
              </a:ext>
            </a:extLst>
          </p:cNvPr>
          <p:cNvSpPr txBox="1"/>
          <p:nvPr/>
        </p:nvSpPr>
        <p:spPr>
          <a:xfrm>
            <a:off x="3841276" y="1082072"/>
            <a:ext cx="3004694" cy="471830"/>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lang="he-IL" b="1">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כדורסל בכיסאות גלגלים</a:t>
            </a:r>
            <a:endParaRPr kumimoji="0" lang="he-IL"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Segoe UI" panose="020B0502040204020203" pitchFamily="34" charset="0"/>
              <a:cs typeface="Segoe UI" panose="020B0502040204020203" pitchFamily="34" charset="0"/>
            </a:endParaRPr>
          </a:p>
        </p:txBody>
      </p:sp>
      <p:sp>
        <p:nvSpPr>
          <p:cNvPr id="3" name="מקבילית 2">
            <a:extLst>
              <a:ext uri="{FF2B5EF4-FFF2-40B4-BE49-F238E27FC236}">
                <a16:creationId xmlns:a16="http://schemas.microsoft.com/office/drawing/2014/main" id="{70847680-B712-9FCC-B49B-D6B6B4A6B10C}"/>
              </a:ext>
            </a:extLst>
          </p:cNvPr>
          <p:cNvSpPr/>
          <p:nvPr/>
        </p:nvSpPr>
        <p:spPr>
          <a:xfrm>
            <a:off x="14991" y="9531705"/>
            <a:ext cx="4197245" cy="390592"/>
          </a:xfrm>
          <a:prstGeom prst="parallelogram">
            <a:avLst>
              <a:gd name="adj" fmla="val 49635"/>
            </a:avLst>
          </a:prstGeom>
          <a:solidFill>
            <a:srgbClr val="9AD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he-IL" sz="1600" b="1" dirty="0">
                <a:solidFill>
                  <a:srgbClr val="001F7A"/>
                </a:solidFill>
                <a:latin typeface="Segoe UI" panose="020B0502040204020203" pitchFamily="34" charset="0"/>
                <a:cs typeface="Segoe UI" panose="020B0502040204020203" pitchFamily="34" charset="0"/>
              </a:rPr>
              <a:t>ינואר 2026 גיליון 123</a:t>
            </a:r>
            <a:endParaRPr lang="x-none" sz="1600" b="1" dirty="0">
              <a:solidFill>
                <a:srgbClr val="001F7A"/>
              </a:solidFill>
              <a:latin typeface="Segoe UI" panose="020B0502040204020203" pitchFamily="34" charset="0"/>
              <a:cs typeface="Segoe UI" panose="020B0502040204020203" pitchFamily="34" charset="0"/>
            </a:endParaRPr>
          </a:p>
        </p:txBody>
      </p:sp>
      <p:sp>
        <p:nvSpPr>
          <p:cNvPr id="9" name="כותרת 8">
            <a:extLst>
              <a:ext uri="{FF2B5EF4-FFF2-40B4-BE49-F238E27FC236}">
                <a16:creationId xmlns:a16="http://schemas.microsoft.com/office/drawing/2014/main" id="{A771351D-6786-51DF-52E1-B80F842802BD}"/>
              </a:ext>
            </a:extLst>
          </p:cNvPr>
          <p:cNvSpPr>
            <a:spLocks noGrp="1"/>
          </p:cNvSpPr>
          <p:nvPr>
            <p:ph type="title"/>
          </p:nvPr>
        </p:nvSpPr>
        <p:spPr>
          <a:xfrm>
            <a:off x="471488" y="-1914702"/>
            <a:ext cx="5915025" cy="1914702"/>
          </a:xfrm>
        </p:spPr>
        <p:txBody>
          <a:bodyPr vert="horz" lIns="91440" tIns="45720" rIns="91440" bIns="45720" rtlCol="0" anchor="b">
            <a:normAutofit/>
          </a:bodyPr>
          <a:lstStyle/>
          <a:p>
            <a:r>
              <a:rPr lang="he-IL" dirty="0"/>
              <a:t>בעולם</a:t>
            </a:r>
          </a:p>
        </p:txBody>
      </p:sp>
      <p:sp>
        <p:nvSpPr>
          <p:cNvPr id="6" name="מלבן 5">
            <a:extLst>
              <a:ext uri="{FF2B5EF4-FFF2-40B4-BE49-F238E27FC236}">
                <a16:creationId xmlns:a16="http://schemas.microsoft.com/office/drawing/2014/main" id="{BCE15696-EE6A-A367-A735-266A5F9B53F8}"/>
              </a:ext>
            </a:extLst>
          </p:cNvPr>
          <p:cNvSpPr/>
          <p:nvPr/>
        </p:nvSpPr>
        <p:spPr>
          <a:xfrm>
            <a:off x="219188" y="182880"/>
            <a:ext cx="1163313" cy="5736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2" name="תמונה 11" descr="תמונה שמכילה טקסט, גופן, גרפיקה, לוגו&#10;&#10;תוכן שנוצר על-ידי בינה מלאכותית עשוי להיות שגוי.">
            <a:extLst>
              <a:ext uri="{FF2B5EF4-FFF2-40B4-BE49-F238E27FC236}">
                <a16:creationId xmlns:a16="http://schemas.microsoft.com/office/drawing/2014/main" id="{E3425990-191C-2516-32C4-AEF5E7A0F326}"/>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92600" y="409695"/>
            <a:ext cx="1277469" cy="239188"/>
          </a:xfrm>
          <a:prstGeom prst="rect">
            <a:avLst/>
          </a:prstGeom>
        </p:spPr>
      </p:pic>
      <p:sp>
        <p:nvSpPr>
          <p:cNvPr id="14" name="תיבת טקסט 13">
            <a:extLst>
              <a:ext uri="{FF2B5EF4-FFF2-40B4-BE49-F238E27FC236}">
                <a16:creationId xmlns:a16="http://schemas.microsoft.com/office/drawing/2014/main" id="{13F7D653-6854-7BCF-E602-7B18AACAE228}"/>
              </a:ext>
            </a:extLst>
          </p:cNvPr>
          <p:cNvSpPr txBox="1"/>
          <p:nvPr/>
        </p:nvSpPr>
        <p:spPr>
          <a:xfrm>
            <a:off x="3490199" y="4505275"/>
            <a:ext cx="3395427" cy="8255337"/>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800"/>
              </a:spcAft>
              <a:buClrTx/>
              <a:buSzTx/>
              <a:buFontTx/>
              <a:buNone/>
              <a:tabLst/>
              <a:defRPr/>
            </a:pP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איטליה</a:t>
            </a:r>
          </a:p>
          <a:p>
            <a:pPr marL="0" marR="0" lvl="0" indent="0" algn="just" defTabSz="914400" rtl="1" eaLnBrk="1" fontAlgn="auto" latinLnBrk="0" hangingPunct="1">
              <a:lnSpc>
                <a:spcPct val="150000"/>
              </a:lnSpc>
              <a:spcBef>
                <a:spcPts val="0"/>
              </a:spcBef>
              <a:spcAft>
                <a:spcPts val="800"/>
              </a:spcAft>
              <a:buClrTx/>
              <a:buSzTx/>
              <a:buFontTx/>
              <a:buNone/>
              <a:tabLst/>
              <a:defRPr/>
            </a:pPr>
            <a:r>
              <a:rPr lang="he-IL" sz="1100" b="1" dirty="0">
                <a:solidFill>
                  <a:srgbClr val="002060"/>
                </a:solidFill>
                <a:latin typeface="Segoe UI" panose="020B0502040204020203" pitchFamily="34" charset="0"/>
                <a:cs typeface="Segoe UI" panose="020B0502040204020203" pitchFamily="34" charset="0"/>
              </a:rPr>
              <a:t>עמית </a:t>
            </a:r>
            <a:r>
              <a:rPr lang="he-IL" sz="1100" b="1" dirty="0" err="1">
                <a:solidFill>
                  <a:srgbClr val="002060"/>
                </a:solidFill>
                <a:latin typeface="Segoe UI" panose="020B0502040204020203" pitchFamily="34" charset="0"/>
                <a:cs typeface="Segoe UI" panose="020B0502040204020203" pitchFamily="34" charset="0"/>
              </a:rPr>
              <a:t>ויגודה</a:t>
            </a:r>
            <a:r>
              <a:rPr lang="he-IL" sz="1100" b="1" dirty="0">
                <a:solidFill>
                  <a:srgbClr val="002060"/>
                </a:solidFill>
                <a:latin typeface="Segoe UI" panose="020B0502040204020203" pitchFamily="34" charset="0"/>
                <a:cs typeface="Segoe UI" panose="020B0502040204020203" pitchFamily="34" charset="0"/>
              </a:rPr>
              <a:t> ומאור לסרי </a:t>
            </a:r>
            <a:r>
              <a:rPr lang="he-IL" sz="1100" dirty="0">
                <a:solidFill>
                  <a:srgbClr val="002060"/>
                </a:solidFill>
                <a:latin typeface="Segoe UI" panose="020B0502040204020203" pitchFamily="34" charset="0"/>
                <a:cs typeface="Segoe UI" panose="020B0502040204020203" pitchFamily="34" charset="0"/>
              </a:rPr>
              <a:t>קבוצת </a:t>
            </a:r>
            <a:r>
              <a:rPr lang="en-US" sz="1100" dirty="0">
                <a:solidFill>
                  <a:srgbClr val="002060"/>
                </a:solidFill>
                <a:latin typeface="Segoe UI" panose="020B0502040204020203" pitchFamily="34" charset="0"/>
                <a:cs typeface="Segoe UI" panose="020B0502040204020203" pitchFamily="34" charset="0"/>
              </a:rPr>
              <a:t>S. Stefano KOS Group</a:t>
            </a:r>
            <a:r>
              <a:rPr lang="he-IL" sz="1100" dirty="0">
                <a:solidFill>
                  <a:srgbClr val="002060"/>
                </a:solidFill>
                <a:latin typeface="Segoe UI" panose="020B0502040204020203" pitchFamily="34" charset="0"/>
                <a:cs typeface="Segoe UI" panose="020B0502040204020203" pitchFamily="34" charset="0"/>
              </a:rPr>
              <a:t>. הליגה האיטלקית. </a:t>
            </a:r>
          </a:p>
          <a:p>
            <a:pPr marL="0" marR="0" lvl="0" indent="0" algn="just" defTabSz="914400" rtl="1" eaLnBrk="1" fontAlgn="auto" latinLnBrk="0" hangingPunct="1">
              <a:lnSpc>
                <a:spcPct val="150000"/>
              </a:lnSpc>
              <a:spcBef>
                <a:spcPts val="0"/>
              </a:spcBef>
              <a:spcAft>
                <a:spcPts val="80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לאחר 7 מחזורים, הקבוצה מדורגת במקום הרביעי עם 4 ניצחונות ו 3 הפסדים. בליגת העל האיטלקית 10 קבוצות. </a:t>
            </a:r>
          </a:p>
          <a:p>
            <a:pPr marL="0" marR="0" lvl="0" indent="0" algn="just" defTabSz="914400" rtl="1" eaLnBrk="1" fontAlgn="auto" latinLnBrk="0" hangingPunct="1">
              <a:lnSpc>
                <a:spcPct val="150000"/>
              </a:lnSpc>
              <a:spcBef>
                <a:spcPts val="0"/>
              </a:spcBef>
              <a:spcAft>
                <a:spcPts val="800"/>
              </a:spcAft>
              <a:buClrTx/>
              <a:buSzTx/>
              <a:buFontTx/>
              <a:buNone/>
              <a:tabLst/>
              <a:defRPr/>
            </a:pPr>
            <a:endParaRPr lang="he-IL" sz="1100" dirty="0">
              <a:solidFill>
                <a:srgbClr val="002060"/>
              </a:solidFill>
              <a:latin typeface="Segoe UI" panose="020B0502040204020203" pitchFamily="34" charset="0"/>
              <a:cs typeface="Segoe UI" panose="020B0502040204020203" pitchFamily="34" charset="0"/>
            </a:endParaRPr>
          </a:p>
          <a:p>
            <a:pPr marL="0" marR="0" lvl="0" indent="0" algn="just" defTabSz="914400" rtl="1" eaLnBrk="1" fontAlgn="auto" latinLnBrk="0" hangingPunct="1">
              <a:lnSpc>
                <a:spcPct val="150000"/>
              </a:lnSpc>
              <a:spcBef>
                <a:spcPts val="0"/>
              </a:spcBef>
              <a:spcAft>
                <a:spcPts val="800"/>
              </a:spcAft>
              <a:buClrTx/>
              <a:buSzTx/>
              <a:buFontTx/>
              <a:buNone/>
              <a:tabLst/>
              <a:defRPr/>
            </a:pPr>
            <a:r>
              <a:rPr lang="he-IL" sz="1100" b="1" dirty="0">
                <a:solidFill>
                  <a:srgbClr val="002060"/>
                </a:solidFill>
                <a:latin typeface="Segoe UI" panose="020B0502040204020203" pitchFamily="34" charset="0"/>
                <a:cs typeface="Segoe UI" panose="020B0502040204020203" pitchFamily="34" charset="0"/>
              </a:rPr>
              <a:t>השתתפות במפעלי היורוקאפ</a:t>
            </a:r>
          </a:p>
          <a:p>
            <a:pPr marL="0" marR="0" lvl="0" indent="0" algn="just" defTabSz="914400" rtl="1" eaLnBrk="1" fontAlgn="auto" latinLnBrk="0" hangingPunct="1">
              <a:lnSpc>
                <a:spcPct val="150000"/>
              </a:lnSpc>
              <a:spcBef>
                <a:spcPts val="0"/>
              </a:spcBef>
              <a:spcAft>
                <a:spcPts val="80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קבוצתו של שי </a:t>
            </a:r>
            <a:r>
              <a:rPr lang="he-IL" sz="1100" dirty="0" err="1">
                <a:solidFill>
                  <a:srgbClr val="002060"/>
                </a:solidFill>
                <a:latin typeface="Segoe UI" panose="020B0502040204020203" pitchFamily="34" charset="0"/>
                <a:cs typeface="Segoe UI" panose="020B0502040204020203" pitchFamily="34" charset="0"/>
              </a:rPr>
              <a:t>ברביבאי</a:t>
            </a:r>
            <a:r>
              <a:rPr lang="he-IL" sz="1100" dirty="0">
                <a:solidFill>
                  <a:srgbClr val="002060"/>
                </a:solidFill>
                <a:latin typeface="Segoe UI" panose="020B0502040204020203" pitchFamily="34" charset="0"/>
                <a:cs typeface="Segoe UI" panose="020B0502040204020203" pitchFamily="34" charset="0"/>
              </a:rPr>
              <a:t> תשתתף בגביע האלופות ותשחק בבית ב' בשלב הבתים ב 5-8 לפברואר. </a:t>
            </a:r>
          </a:p>
          <a:p>
            <a:pPr marL="0" marR="0" lvl="0" indent="0" algn="just" defTabSz="914400" rtl="1" eaLnBrk="1" fontAlgn="auto" latinLnBrk="0" hangingPunct="1">
              <a:lnSpc>
                <a:spcPct val="150000"/>
              </a:lnSpc>
              <a:spcBef>
                <a:spcPts val="0"/>
              </a:spcBef>
              <a:spcAft>
                <a:spcPts val="80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קבוצתם של עמית </a:t>
            </a:r>
            <a:r>
              <a:rPr lang="he-IL" sz="1100" dirty="0" err="1">
                <a:solidFill>
                  <a:srgbClr val="002060"/>
                </a:solidFill>
                <a:latin typeface="Segoe UI" panose="020B0502040204020203" pitchFamily="34" charset="0"/>
                <a:cs typeface="Segoe UI" panose="020B0502040204020203" pitchFamily="34" charset="0"/>
              </a:rPr>
              <a:t>ויגודה</a:t>
            </a:r>
            <a:r>
              <a:rPr lang="he-IL" sz="1100" dirty="0">
                <a:solidFill>
                  <a:srgbClr val="002060"/>
                </a:solidFill>
                <a:latin typeface="Segoe UI" panose="020B0502040204020203" pitchFamily="34" charset="0"/>
                <a:cs typeface="Segoe UI" panose="020B0502040204020203" pitchFamily="34" charset="0"/>
              </a:rPr>
              <a:t> ומאור לסרי תשתתף אף היא בגביע האלופות בשלב הבתים בבית א' ב 5-8 לפברואר. </a:t>
            </a:r>
          </a:p>
          <a:p>
            <a:pPr marL="0" marR="0" lvl="0" indent="0" algn="just" defTabSz="914400" rtl="1" eaLnBrk="1" fontAlgn="auto" latinLnBrk="0" hangingPunct="1">
              <a:lnSpc>
                <a:spcPct val="150000"/>
              </a:lnSpc>
              <a:spcBef>
                <a:spcPts val="0"/>
              </a:spcBef>
              <a:spcAft>
                <a:spcPts val="80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 </a:t>
            </a:r>
          </a:p>
          <a:p>
            <a:pPr marL="0" marR="0" lvl="0" indent="0" algn="just" defTabSz="914400" rtl="1" eaLnBrk="1" fontAlgn="auto" latinLnBrk="0" hangingPunct="1">
              <a:lnSpc>
                <a:spcPct val="150000"/>
              </a:lnSpc>
              <a:spcBef>
                <a:spcPts val="0"/>
              </a:spcBef>
              <a:spcAft>
                <a:spcPts val="800"/>
              </a:spcAft>
              <a:buClrTx/>
              <a:buSzTx/>
              <a:buFontTx/>
              <a:buNone/>
              <a:tabLst/>
              <a:defRPr/>
            </a:pPr>
            <a:endParaRPr lang="he-IL" sz="1100" dirty="0">
              <a:solidFill>
                <a:srgbClr val="002060"/>
              </a:solidFill>
              <a:latin typeface="Segoe UI" panose="020B0502040204020203" pitchFamily="34" charset="0"/>
              <a:cs typeface="Segoe UI" panose="020B0502040204020203" pitchFamily="34" charset="0"/>
            </a:endParaRPr>
          </a:p>
          <a:p>
            <a:pPr marL="0" marR="0" lvl="0" indent="0" algn="just" defTabSz="914400" rtl="1" eaLnBrk="1" fontAlgn="auto" latinLnBrk="0" hangingPunct="1">
              <a:lnSpc>
                <a:spcPct val="150000"/>
              </a:lnSpc>
              <a:spcBef>
                <a:spcPts val="0"/>
              </a:spcBef>
              <a:spcAft>
                <a:spcPts val="800"/>
              </a:spcAft>
              <a:buClrTx/>
              <a:buSzTx/>
              <a:buFontTx/>
              <a:buNone/>
              <a:tabLst/>
              <a:defRPr/>
            </a:pPr>
            <a:endParaRPr lang="he-IL" sz="1100" dirty="0">
              <a:solidFill>
                <a:srgbClr val="002060"/>
              </a:solidFill>
              <a:latin typeface="Segoe UI" panose="020B0502040204020203" pitchFamily="34" charset="0"/>
              <a:cs typeface="Segoe UI" panose="020B0502040204020203" pitchFamily="34" charset="0"/>
            </a:endParaRPr>
          </a:p>
          <a:p>
            <a:pPr marL="0" marR="0" lvl="0" indent="0" algn="just" defTabSz="914400" rtl="1" eaLnBrk="1" fontAlgn="auto" latinLnBrk="0" hangingPunct="1">
              <a:lnSpc>
                <a:spcPct val="150000"/>
              </a:lnSpc>
              <a:spcBef>
                <a:spcPts val="0"/>
              </a:spcBef>
              <a:spcAft>
                <a:spcPts val="800"/>
              </a:spcAft>
              <a:buClrTx/>
              <a:buSzTx/>
              <a:buFontTx/>
              <a:buNone/>
              <a:tabLst/>
              <a:defRPr/>
            </a:pPr>
            <a:endParaRPr lang="he-IL" sz="1100" dirty="0">
              <a:solidFill>
                <a:srgbClr val="002060"/>
              </a:solidFill>
              <a:latin typeface="Segoe UI" panose="020B0502040204020203" pitchFamily="34" charset="0"/>
              <a:cs typeface="Segoe UI" panose="020B0502040204020203" pitchFamily="34" charset="0"/>
            </a:endParaRPr>
          </a:p>
          <a:p>
            <a:pPr marL="0" marR="0" lvl="0" indent="0" algn="just" defTabSz="914400" rtl="1" eaLnBrk="1" fontAlgn="auto" latinLnBrk="0" hangingPunct="1">
              <a:lnSpc>
                <a:spcPct val="150000"/>
              </a:lnSpc>
              <a:spcBef>
                <a:spcPts val="0"/>
              </a:spcBef>
              <a:spcAft>
                <a:spcPts val="800"/>
              </a:spcAft>
              <a:buClrTx/>
              <a:buSzTx/>
              <a:buFontTx/>
              <a:buNone/>
              <a:tabLst/>
              <a:defRPr/>
            </a:pPr>
            <a:endParaRPr lang="he-IL" sz="1100" dirty="0">
              <a:solidFill>
                <a:srgbClr val="002060"/>
              </a:solidFill>
              <a:latin typeface="Segoe UI" panose="020B0502040204020203" pitchFamily="34" charset="0"/>
              <a:cs typeface="Segoe UI" panose="020B0502040204020203" pitchFamily="34" charset="0"/>
            </a:endParaRPr>
          </a:p>
          <a:p>
            <a:pPr marL="0" marR="0" lvl="0" indent="0" algn="just" defTabSz="914400" rtl="1" eaLnBrk="1" fontAlgn="auto" latinLnBrk="0" hangingPunct="1">
              <a:lnSpc>
                <a:spcPct val="150000"/>
              </a:lnSpc>
              <a:spcBef>
                <a:spcPts val="0"/>
              </a:spcBef>
              <a:spcAft>
                <a:spcPts val="800"/>
              </a:spcAft>
              <a:buClrTx/>
              <a:buSzTx/>
              <a:buFontTx/>
              <a:buNone/>
              <a:tabLst/>
              <a:defRPr/>
            </a:pPr>
            <a:endParaRPr lang="he-IL" sz="1100" dirty="0">
              <a:solidFill>
                <a:srgbClr val="002060"/>
              </a:solidFill>
              <a:latin typeface="Segoe UI" panose="020B0502040204020203" pitchFamily="34" charset="0"/>
              <a:cs typeface="Segoe UI" panose="020B0502040204020203" pitchFamily="34" charset="0"/>
            </a:endParaRPr>
          </a:p>
          <a:p>
            <a:pPr marL="0" marR="0" lvl="0" indent="0" algn="just" defTabSz="914400" rtl="1" eaLnBrk="1" fontAlgn="auto" latinLnBrk="0" hangingPunct="1">
              <a:lnSpc>
                <a:spcPct val="150000"/>
              </a:lnSpc>
              <a:spcBef>
                <a:spcPts val="0"/>
              </a:spcBef>
              <a:spcAft>
                <a:spcPts val="800"/>
              </a:spcAft>
              <a:buClrTx/>
              <a:buSzTx/>
              <a:buFontTx/>
              <a:buNone/>
              <a:tabLst/>
              <a:defRPr/>
            </a:pPr>
            <a:endParaRPr lang="he-IL" sz="1100" dirty="0">
              <a:solidFill>
                <a:srgbClr val="002060"/>
              </a:solidFill>
              <a:latin typeface="Segoe UI" panose="020B0502040204020203" pitchFamily="34" charset="0"/>
              <a:cs typeface="Segoe UI" panose="020B0502040204020203" pitchFamily="34" charset="0"/>
            </a:endParaRPr>
          </a:p>
          <a:p>
            <a:pPr marL="0" marR="0" lvl="0" indent="0" algn="just" defTabSz="914400" rtl="1" eaLnBrk="1" fontAlgn="auto" latinLnBrk="0" hangingPunct="1">
              <a:lnSpc>
                <a:spcPct val="150000"/>
              </a:lnSpc>
              <a:spcBef>
                <a:spcPts val="0"/>
              </a:spcBef>
              <a:spcAft>
                <a:spcPts val="800"/>
              </a:spcAft>
              <a:buClrTx/>
              <a:buSzTx/>
              <a:buFontTx/>
              <a:buNone/>
              <a:tabLst/>
              <a:defRPr/>
            </a:pPr>
            <a:endParaRPr lang="he-IL" sz="1100" dirty="0">
              <a:solidFill>
                <a:srgbClr val="002060"/>
              </a:solidFill>
              <a:latin typeface="Segoe UI" panose="020B0502040204020203" pitchFamily="34" charset="0"/>
              <a:cs typeface="Segoe UI" panose="020B0502040204020203" pitchFamily="34" charset="0"/>
            </a:endParaRPr>
          </a:p>
          <a:p>
            <a:pPr marL="0" marR="0" lvl="0" indent="0" algn="just" defTabSz="914400" rtl="1" eaLnBrk="1" fontAlgn="auto" latinLnBrk="0" hangingPunct="1">
              <a:lnSpc>
                <a:spcPct val="150000"/>
              </a:lnSpc>
              <a:spcBef>
                <a:spcPts val="0"/>
              </a:spcBef>
              <a:spcAft>
                <a:spcPts val="800"/>
              </a:spcAft>
              <a:buClrTx/>
              <a:buSzTx/>
              <a:buFontTx/>
              <a:buNone/>
              <a:tabLst/>
              <a:defRPr/>
            </a:pPr>
            <a:endParaRPr lang="he-IL" sz="1100" dirty="0">
              <a:solidFill>
                <a:srgbClr val="002060"/>
              </a:solidFill>
              <a:latin typeface="Segoe UI" panose="020B0502040204020203" pitchFamily="34" charset="0"/>
              <a:cs typeface="Segoe UI" panose="020B0502040204020203" pitchFamily="34" charset="0"/>
            </a:endParaRPr>
          </a:p>
          <a:p>
            <a:pPr marL="0" marR="0" lvl="0" indent="0" algn="just" defTabSz="914400" rtl="1" eaLnBrk="1" fontAlgn="auto" latinLnBrk="0" hangingPunct="1">
              <a:lnSpc>
                <a:spcPct val="150000"/>
              </a:lnSpc>
              <a:spcBef>
                <a:spcPts val="0"/>
              </a:spcBef>
              <a:spcAft>
                <a:spcPts val="800"/>
              </a:spcAft>
              <a:buClrTx/>
              <a:buSzTx/>
              <a:buFontTx/>
              <a:buNone/>
              <a:tabLst/>
              <a:defRPr/>
            </a:pPr>
            <a:endParaRPr lang="he-IL" sz="1100" dirty="0">
              <a:solidFill>
                <a:srgbClr val="002060"/>
              </a:solidFill>
              <a:latin typeface="Segoe UI" panose="020B0502040204020203" pitchFamily="34" charset="0"/>
              <a:cs typeface="Segoe UI" panose="020B0502040204020203" pitchFamily="34" charset="0"/>
            </a:endParaRPr>
          </a:p>
          <a:p>
            <a:pPr marL="0" marR="0" lvl="0" indent="0" algn="just" defTabSz="914400" rtl="1" eaLnBrk="1" fontAlgn="auto" latinLnBrk="0" hangingPunct="1">
              <a:lnSpc>
                <a:spcPct val="150000"/>
              </a:lnSpc>
              <a:spcBef>
                <a:spcPts val="0"/>
              </a:spcBef>
              <a:spcAft>
                <a:spcPts val="80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שי במדי גראן </a:t>
            </a:r>
            <a:r>
              <a:rPr lang="he-IL" sz="1100" dirty="0" err="1">
                <a:solidFill>
                  <a:srgbClr val="002060"/>
                </a:solidFill>
                <a:latin typeface="Segoe UI" panose="020B0502040204020203" pitchFamily="34" charset="0"/>
                <a:cs typeface="Segoe UI" panose="020B0502040204020203" pitchFamily="34" charset="0"/>
              </a:rPr>
              <a:t>קאנריה</a:t>
            </a:r>
            <a:r>
              <a:rPr lang="he-IL" sz="1100" dirty="0">
                <a:solidFill>
                  <a:srgbClr val="002060"/>
                </a:solidFill>
                <a:latin typeface="Segoe UI" panose="020B0502040204020203" pitchFamily="34" charset="0"/>
                <a:cs typeface="Segoe UI" panose="020B0502040204020203" pitchFamily="34" charset="0"/>
              </a:rPr>
              <a:t>, מתוך עמוד האינסטגרם של הקבוצה: </a:t>
            </a:r>
            <a:r>
              <a:rPr lang="en-US" sz="1100" dirty="0" err="1">
                <a:solidFill>
                  <a:srgbClr val="002060"/>
                </a:solidFill>
                <a:latin typeface="Segoe UI" panose="020B0502040204020203" pitchFamily="34" charset="0"/>
                <a:cs typeface="Segoe UI" panose="020B0502040204020203" pitchFamily="34" charset="0"/>
              </a:rPr>
              <a:t>admeconyoficial</a:t>
            </a:r>
            <a:endParaRPr lang="he-IL" sz="1100" dirty="0">
              <a:solidFill>
                <a:srgbClr val="002060"/>
              </a:solidFill>
              <a:latin typeface="Segoe UI" panose="020B0502040204020203" pitchFamily="34" charset="0"/>
              <a:cs typeface="Segoe UI" panose="020B0502040204020203" pitchFamily="34" charset="0"/>
            </a:endParaRPr>
          </a:p>
          <a:p>
            <a:pPr marL="0" marR="0" lvl="0" indent="0" algn="just" defTabSz="914400" rtl="1" eaLnBrk="1" fontAlgn="auto" latinLnBrk="0" hangingPunct="1">
              <a:lnSpc>
                <a:spcPct val="150000"/>
              </a:lnSpc>
              <a:spcBef>
                <a:spcPts val="0"/>
              </a:spcBef>
              <a:spcAft>
                <a:spcPts val="800"/>
              </a:spcAft>
              <a:buClrTx/>
              <a:buSzTx/>
              <a:buFontTx/>
              <a:buNone/>
              <a:tabLst/>
              <a:defRPr/>
            </a:pPr>
            <a:endPar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p:txBody>
      </p:sp>
      <p:sp>
        <p:nvSpPr>
          <p:cNvPr id="7" name="תיבת טקסט 6">
            <a:extLst>
              <a:ext uri="{FF2B5EF4-FFF2-40B4-BE49-F238E27FC236}">
                <a16:creationId xmlns:a16="http://schemas.microsoft.com/office/drawing/2014/main" id="{375FFDBE-88BD-EC89-39C6-94880DED3AF3}"/>
              </a:ext>
            </a:extLst>
          </p:cNvPr>
          <p:cNvSpPr txBox="1"/>
          <p:nvPr/>
        </p:nvSpPr>
        <p:spPr>
          <a:xfrm>
            <a:off x="-71438" y="1957860"/>
            <a:ext cx="3500438" cy="307777"/>
          </a:xfrm>
          <a:prstGeom prst="rect">
            <a:avLst/>
          </a:prstGeom>
          <a:solidFill>
            <a:srgbClr val="00B0F0">
              <a:alpha val="58000"/>
            </a:srgbClr>
          </a:solidFill>
        </p:spPr>
        <p:txBody>
          <a:bodyPr wrap="square" lIns="0" rIns="0" rtlCol="0">
            <a:spAutoFit/>
          </a:bodyPr>
          <a:lstStyle/>
          <a:p>
            <a:r>
              <a:rPr lang="he-IL" sz="1400" b="1" dirty="0">
                <a:solidFill>
                  <a:srgbClr val="002060"/>
                </a:solidFill>
                <a:latin typeface="Calibri" panose="020F0502020204030204" pitchFamily="34" charset="0"/>
                <a:cs typeface="Calibri" panose="020F0502020204030204" pitchFamily="34" charset="0"/>
              </a:rPr>
              <a:t>קרן אור קיסריה </a:t>
            </a:r>
            <a:r>
              <a:rPr lang="he-IL" sz="1400" dirty="0">
                <a:solidFill>
                  <a:srgbClr val="002060"/>
                </a:solidFill>
                <a:latin typeface="Calibri" panose="020F0502020204030204" pitchFamily="34" charset="0"/>
                <a:cs typeface="Calibri" panose="020F0502020204030204" pitchFamily="34" charset="0"/>
              </a:rPr>
              <a:t>שותפים לקידום הספורט הפראלימפי</a:t>
            </a:r>
            <a:endParaRPr lang="x-none" sz="1400" dirty="0">
              <a:solidFill>
                <a:srgbClr val="002060"/>
              </a:solidFill>
              <a:latin typeface="Calibri" panose="020F0502020204030204" pitchFamily="34" charset="0"/>
              <a:cs typeface="Calibri" panose="020F0502020204030204" pitchFamily="34" charset="0"/>
            </a:endParaRPr>
          </a:p>
        </p:txBody>
      </p:sp>
      <p:pic>
        <p:nvPicPr>
          <p:cNvPr id="15" name="תמונה 14" descr="תמונה שמכילה גרפיקה, גופן, עיצוב גרפי, כחול חשמלי&#10;&#10;תוכן שנוצר על-ידי בינה מלאכותית עשוי להיות שגוי.">
            <a:extLst>
              <a:ext uri="{FF2B5EF4-FFF2-40B4-BE49-F238E27FC236}">
                <a16:creationId xmlns:a16="http://schemas.microsoft.com/office/drawing/2014/main" id="{33FC0002-F6D2-0E69-9A01-A307403D548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41813" y="1230857"/>
            <a:ext cx="1210655" cy="615196"/>
          </a:xfrm>
          <a:prstGeom prst="rect">
            <a:avLst/>
          </a:prstGeom>
        </p:spPr>
      </p:pic>
      <p:sp>
        <p:nvSpPr>
          <p:cNvPr id="16" name="תיבת טקסט 15">
            <a:extLst>
              <a:ext uri="{FF2B5EF4-FFF2-40B4-BE49-F238E27FC236}">
                <a16:creationId xmlns:a16="http://schemas.microsoft.com/office/drawing/2014/main" id="{4E6D79A0-87A3-DD01-8D61-C33193264F4C}"/>
              </a:ext>
            </a:extLst>
          </p:cNvPr>
          <p:cNvSpPr txBox="1"/>
          <p:nvPr/>
        </p:nvSpPr>
        <p:spPr>
          <a:xfrm>
            <a:off x="92599" y="2375762"/>
            <a:ext cx="3316001" cy="7170553"/>
          </a:xfrm>
          <a:prstGeom prst="rect">
            <a:avLst/>
          </a:prstGeom>
          <a:solidFill>
            <a:schemeClr val="accent1">
              <a:lumMod val="20000"/>
              <a:lumOff val="80000"/>
            </a:schemeClr>
          </a:solidFill>
        </p:spPr>
        <p:txBody>
          <a:bodyPr wrap="square">
            <a:spAutoFit/>
          </a:bodyPr>
          <a:lstStyle/>
          <a:p>
            <a:pPr algn="just">
              <a:lnSpc>
                <a:spcPct val="150000"/>
              </a:lnSpc>
            </a:pP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קבוצת קלן </a:t>
            </a:r>
            <a:r>
              <a:rPr lang="en-US" sz="1100" b="1" dirty="0">
                <a:solidFill>
                  <a:srgbClr val="002060"/>
                </a:solidFill>
                <a:latin typeface="Segoe UI" panose="020B0502040204020203" pitchFamily="34" charset="0"/>
                <a:cs typeface="Segoe UI" panose="020B0502040204020203" pitchFamily="34" charset="0"/>
              </a:rPr>
              <a:t>koeln99ers</a:t>
            </a:r>
            <a:r>
              <a:rPr lang="he-IL" sz="1100" b="1" dirty="0">
                <a:solidFill>
                  <a:srgbClr val="002060"/>
                </a:solidFill>
                <a:latin typeface="Segoe UI" panose="020B0502040204020203" pitchFamily="34" charset="0"/>
                <a:cs typeface="Segoe UI" panose="020B0502040204020203" pitchFamily="34" charset="0"/>
              </a:rPr>
              <a:t> </a:t>
            </a: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נפרדת מעשהאל שבו</a:t>
            </a:r>
          </a:p>
          <a:p>
            <a:pPr algn="just">
              <a:lnSpc>
                <a:spcPct val="150000"/>
              </a:lnSpc>
            </a:pPr>
            <a:r>
              <a:rPr lang="he-IL" sz="1100" dirty="0">
                <a:solidFill>
                  <a:srgbClr val="002060"/>
                </a:solidFill>
                <a:latin typeface="Segoe UI" panose="020B0502040204020203" pitchFamily="34" charset="0"/>
                <a:cs typeface="Segoe UI" panose="020B0502040204020203" pitchFamily="34" charset="0"/>
              </a:rPr>
              <a:t>עשהאל, עזב את קלן ונרשם בחלון העברות בקבוצתו ספיבק איל"ן רמת גן, ממנה הושאל. </a:t>
            </a:r>
            <a:endParaRPr lang="en-US" sz="1100" dirty="0">
              <a:solidFill>
                <a:srgbClr val="002060"/>
              </a:solidFill>
              <a:latin typeface="Segoe UI" panose="020B0502040204020203" pitchFamily="34" charset="0"/>
              <a:cs typeface="Segoe UI" panose="020B0502040204020203" pitchFamily="34" charset="0"/>
            </a:endParaRPr>
          </a:p>
          <a:p>
            <a:pPr algn="just">
              <a:lnSpc>
                <a:spcPct val="150000"/>
              </a:lnSpc>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תרגום פוסט הפרידה שפורסם ברשתות של הקבוצה.</a:t>
            </a:r>
            <a:endParaRPr kumimoji="0" lang="en-US"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algn="just">
              <a:lnSpc>
                <a:spcPct val="150000"/>
              </a:lnSpc>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פרידה +++ </a:t>
            </a:r>
          </a:p>
          <a:p>
            <a:pPr algn="just">
              <a:lnSpc>
                <a:spcPct val="150000"/>
              </a:lnSpc>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עשהאל שאבו נפרד מקלן 99</a:t>
            </a:r>
            <a:r>
              <a:rPr kumimoji="0" lang="en-US" sz="1100" b="0"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ers</a:t>
            </a:r>
            <a:r>
              <a:rPr kumimoji="0" lang="en-US"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a:t>
            </a:r>
            <a:endParaRPr kumimoji="0" lang="en-US"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algn="just">
              <a:lnSpc>
                <a:spcPct val="150000"/>
              </a:lnSpc>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בצער רב, אך גם בהבנה מלאה לסיבותיו האישיות, אנו נפרדים מעשהאל שאבו, מספר 7 שלנו. </a:t>
            </a:r>
          </a:p>
          <a:p>
            <a:pPr algn="just">
              <a:lnSpc>
                <a:spcPct val="150000"/>
              </a:lnSpc>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לפני שלוש וחצי שנים, עשהאל עבר לריין ותרם רבות לקבוצה שלנו. הוא שיחק במחויבות ותשוקה בלתי מעורערים בשנים האחרונות בחולצת ה-99</a:t>
            </a:r>
            <a:r>
              <a:rPr kumimoji="0" lang="en-US" sz="1100" b="0"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ers</a:t>
            </a:r>
            <a:r>
              <a:rPr kumimoji="0" lang="en-US"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והתפתח לאחד השחקנים המרכזיים של הקבוצה. הן על המגרש והן מחוצה לו, הוא הקדיש את עצמו לקבוצה ולמועדון שלנו... אנו מאחלים לעשהאל כל טוב בעתידו והוא תמיד מוזמן לחזור לקבוצה שלנו! </a:t>
            </a:r>
          </a:p>
          <a:p>
            <a:pPr algn="just">
              <a:lnSpc>
                <a:spcPct val="150000"/>
              </a:lnSpc>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תודה לך, עשהאל, על המסירות שלך ל-99</a:t>
            </a:r>
            <a:r>
              <a:rPr kumimoji="0" lang="en-US" sz="1100" b="0"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ers</a:t>
            </a:r>
            <a:r>
              <a:rPr kumimoji="0" lang="en-US"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a:t>
            </a:r>
            <a:endParaRPr kumimoji="0" lang="en-US"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algn="just">
              <a:lnSpc>
                <a:spcPct val="150000"/>
              </a:lnSpc>
            </a:pPr>
            <a:endParaRPr kumimoji="0" lang="en-US"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algn="just">
              <a:lnSpc>
                <a:spcPct val="150000"/>
              </a:lnSpc>
            </a:pPr>
            <a:endPar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algn="just">
              <a:lnSpc>
                <a:spcPct val="150000"/>
              </a:lnSpc>
            </a:pPr>
            <a:endParaRPr lang="he-IL" sz="1100" dirty="0">
              <a:solidFill>
                <a:srgbClr val="002060"/>
              </a:solidFill>
              <a:latin typeface="Segoe UI" panose="020B0502040204020203" pitchFamily="34" charset="0"/>
              <a:cs typeface="Segoe UI" panose="020B0502040204020203" pitchFamily="34" charset="0"/>
            </a:endParaRPr>
          </a:p>
          <a:p>
            <a:pPr algn="just">
              <a:lnSpc>
                <a:spcPct val="150000"/>
              </a:lnSpc>
            </a:pPr>
            <a:endPar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algn="just">
              <a:lnSpc>
                <a:spcPct val="150000"/>
              </a:lnSpc>
            </a:pPr>
            <a:endParaRPr lang="he-IL" sz="1100" dirty="0">
              <a:solidFill>
                <a:srgbClr val="002060"/>
              </a:solidFill>
              <a:latin typeface="Segoe UI" panose="020B0502040204020203" pitchFamily="34" charset="0"/>
              <a:cs typeface="Segoe UI" panose="020B0502040204020203" pitchFamily="34" charset="0"/>
            </a:endParaRPr>
          </a:p>
          <a:p>
            <a:pPr algn="just">
              <a:lnSpc>
                <a:spcPct val="150000"/>
              </a:lnSpc>
            </a:pPr>
            <a:endPar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algn="just">
              <a:lnSpc>
                <a:spcPct val="150000"/>
              </a:lnSpc>
            </a:pPr>
            <a:endParaRPr lang="he-IL" sz="1100" dirty="0">
              <a:solidFill>
                <a:srgbClr val="002060"/>
              </a:solidFill>
              <a:latin typeface="Segoe UI" panose="020B0502040204020203" pitchFamily="34" charset="0"/>
              <a:cs typeface="Segoe UI" panose="020B0502040204020203" pitchFamily="34" charset="0"/>
            </a:endParaRPr>
          </a:p>
          <a:p>
            <a:pPr algn="just">
              <a:lnSpc>
                <a:spcPct val="150000"/>
              </a:lnSpc>
            </a:pPr>
            <a:endParaRPr lang="he-IL" sz="1100" dirty="0">
              <a:solidFill>
                <a:srgbClr val="002060"/>
              </a:solidFill>
              <a:latin typeface="Segoe UI" panose="020B0502040204020203" pitchFamily="34" charset="0"/>
              <a:cs typeface="Segoe UI" panose="020B0502040204020203" pitchFamily="34" charset="0"/>
            </a:endParaRPr>
          </a:p>
          <a:p>
            <a:pPr algn="just">
              <a:lnSpc>
                <a:spcPct val="150000"/>
              </a:lnSpc>
            </a:pPr>
            <a:endParaRPr lang="he-IL" sz="1100" dirty="0">
              <a:solidFill>
                <a:srgbClr val="002060"/>
              </a:solidFill>
              <a:latin typeface="Segoe UI" panose="020B0502040204020203" pitchFamily="34" charset="0"/>
              <a:cs typeface="Segoe UI" panose="020B0502040204020203" pitchFamily="34" charset="0"/>
            </a:endParaRPr>
          </a:p>
          <a:p>
            <a:pPr algn="just">
              <a:lnSpc>
                <a:spcPct val="150000"/>
              </a:lnSpc>
            </a:pPr>
            <a:endParaRPr lang="he-IL" sz="1100" dirty="0">
              <a:solidFill>
                <a:srgbClr val="002060"/>
              </a:solidFill>
              <a:latin typeface="Segoe UI" panose="020B0502040204020203" pitchFamily="34" charset="0"/>
              <a:cs typeface="Segoe UI" panose="020B0502040204020203" pitchFamily="34" charset="0"/>
            </a:endParaRPr>
          </a:p>
          <a:p>
            <a:pPr algn="just">
              <a:lnSpc>
                <a:spcPct val="150000"/>
              </a:lnSpc>
            </a:pPr>
            <a:endPar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algn="just">
              <a:lnSpc>
                <a:spcPct val="150000"/>
              </a:lnSpc>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צילום: גרו </a:t>
            </a:r>
            <a:r>
              <a:rPr kumimoji="0" lang="he-IL" sz="1100" b="0"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מולר-לאשט</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a:t>
            </a:r>
            <a:endParaRPr lang="he-IL" dirty="0"/>
          </a:p>
        </p:txBody>
      </p:sp>
      <p:pic>
        <p:nvPicPr>
          <p:cNvPr id="18" name="תמונה 17" descr="בחור צעיר עם מדי כדורסל">
            <a:extLst>
              <a:ext uri="{FF2B5EF4-FFF2-40B4-BE49-F238E27FC236}">
                <a16:creationId xmlns:a16="http://schemas.microsoft.com/office/drawing/2014/main" id="{A410327B-7919-4D82-1B09-2D5383CF133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1269" y="6425063"/>
            <a:ext cx="2778879" cy="2786309"/>
          </a:xfrm>
          <a:prstGeom prst="rect">
            <a:avLst/>
          </a:prstGeom>
        </p:spPr>
      </p:pic>
    </p:spTree>
    <p:extLst>
      <p:ext uri="{BB962C8B-B14F-4D97-AF65-F5344CB8AC3E}">
        <p14:creationId xmlns:p14="http://schemas.microsoft.com/office/powerpoint/2010/main" val="3274128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D81B1-178A-47D4-5899-4F61DA367A4A}"/>
            </a:ext>
          </a:extLst>
        </p:cNvPr>
        <p:cNvGrpSpPr/>
        <p:nvPr/>
      </p:nvGrpSpPr>
      <p:grpSpPr>
        <a:xfrm>
          <a:off x="0" y="0"/>
          <a:ext cx="0" cy="0"/>
          <a:chOff x="0" y="0"/>
          <a:chExt cx="0" cy="0"/>
        </a:xfrm>
      </p:grpSpPr>
      <p:sp>
        <p:nvSpPr>
          <p:cNvPr id="4" name="מלבן 3">
            <a:extLst>
              <a:ext uri="{FF2B5EF4-FFF2-40B4-BE49-F238E27FC236}">
                <a16:creationId xmlns:a16="http://schemas.microsoft.com/office/drawing/2014/main" id="{22A39D91-2A94-495B-AC11-F8199E68BFF6}"/>
              </a:ext>
            </a:extLst>
          </p:cNvPr>
          <p:cNvSpPr/>
          <p:nvPr/>
        </p:nvSpPr>
        <p:spPr>
          <a:xfrm>
            <a:off x="3449400" y="1553902"/>
            <a:ext cx="3395426" cy="314702"/>
          </a:xfrm>
          <a:prstGeom prst="rect">
            <a:avLst/>
          </a:prstGeom>
          <a:solidFill>
            <a:schemeClr val="bg1"/>
          </a:solidFill>
        </p:spPr>
        <p:txBody>
          <a:bodyPr wrap="square">
            <a:spAutoFit/>
          </a:bodyPr>
          <a:lstStyle/>
          <a:p>
            <a:pPr algn="just">
              <a:lnSpc>
                <a:spcPct val="150000"/>
              </a:lnSpc>
              <a:spcAft>
                <a:spcPts val="800"/>
              </a:spcAft>
            </a:pPr>
            <a:r>
              <a:rPr lang="he-IL" sz="1100" b="1" dirty="0">
                <a:solidFill>
                  <a:srgbClr val="002060"/>
                </a:solidFill>
                <a:latin typeface="Segoe UI" panose="020B0502040204020203" pitchFamily="34" charset="0"/>
                <a:cs typeface="Segoe UI" panose="020B0502040204020203" pitchFamily="34" charset="0"/>
              </a:rPr>
              <a:t>לוח אליפויות עולם ואירופה לשנת 2026</a:t>
            </a:r>
            <a:endPar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p:txBody>
      </p:sp>
      <p:pic>
        <p:nvPicPr>
          <p:cNvPr id="2" name="תמונה 1">
            <a:extLst>
              <a:ext uri="{FF2B5EF4-FFF2-40B4-BE49-F238E27FC236}">
                <a16:creationId xmlns:a16="http://schemas.microsoft.com/office/drawing/2014/main" id="{2648D4C4-AB3D-AB80-3630-6C4042795414}"/>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6858000" cy="1406516"/>
          </a:xfrm>
          <a:prstGeom prst="rect">
            <a:avLst/>
          </a:prstGeom>
        </p:spPr>
      </p:pic>
      <p:sp>
        <p:nvSpPr>
          <p:cNvPr id="5" name="TextBox 4">
            <a:extLst>
              <a:ext uri="{FF2B5EF4-FFF2-40B4-BE49-F238E27FC236}">
                <a16:creationId xmlns:a16="http://schemas.microsoft.com/office/drawing/2014/main" id="{9949FA71-E37A-02BB-EA2A-C6A708540364}"/>
              </a:ext>
            </a:extLst>
          </p:cNvPr>
          <p:cNvSpPr txBox="1"/>
          <p:nvPr/>
        </p:nvSpPr>
        <p:spPr>
          <a:xfrm>
            <a:off x="2402015" y="371959"/>
            <a:ext cx="4455986" cy="523220"/>
          </a:xfrm>
          <a:prstGeom prst="rect">
            <a:avLst/>
          </a:prstGeom>
          <a:noFill/>
        </p:spPr>
        <p:txBody>
          <a:bodyPr wrap="square" rtlCol="1">
            <a:spAutoFit/>
          </a:bodyPr>
          <a:lstStyle/>
          <a:p>
            <a:r>
              <a:rPr lang="he-IL" sz="2800" b="1" dirty="0">
                <a:solidFill>
                  <a:schemeClr val="bg1"/>
                </a:solidFill>
                <a:latin typeface="Segoe UI Semilight" panose="020B0402040204020203" pitchFamily="34" charset="0"/>
                <a:cs typeface="Segoe UI Semilight" panose="020B0402040204020203" pitchFamily="34" charset="0"/>
              </a:rPr>
              <a:t>09 בעולם</a:t>
            </a:r>
          </a:p>
        </p:txBody>
      </p:sp>
      <p:sp>
        <p:nvSpPr>
          <p:cNvPr id="10" name="מקבילית 9">
            <a:extLst>
              <a:ext uri="{FF2B5EF4-FFF2-40B4-BE49-F238E27FC236}">
                <a16:creationId xmlns:a16="http://schemas.microsoft.com/office/drawing/2014/main" id="{13F5E470-280E-BE62-A05F-51F9CED0DB61}"/>
              </a:ext>
              <a:ext uri="{C183D7F6-B498-43B3-948B-1728B52AA6E4}">
                <adec:decorative xmlns:adec="http://schemas.microsoft.com/office/drawing/2017/decorative" val="1"/>
              </a:ext>
            </a:extLst>
          </p:cNvPr>
          <p:cNvSpPr/>
          <p:nvPr/>
        </p:nvSpPr>
        <p:spPr>
          <a:xfrm>
            <a:off x="3796520" y="1172912"/>
            <a:ext cx="3475570" cy="334900"/>
          </a:xfrm>
          <a:prstGeom prst="parallelogram">
            <a:avLst>
              <a:gd name="adj" fmla="val 7438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rgbClr val="7030A0"/>
              </a:solidFill>
              <a:cs typeface="Segoe UI" panose="020B0502040204020203" pitchFamily="34" charset="0"/>
            </a:endParaRPr>
          </a:p>
        </p:txBody>
      </p:sp>
      <p:sp>
        <p:nvSpPr>
          <p:cNvPr id="11" name="תיבת טקסט 10">
            <a:extLst>
              <a:ext uri="{FF2B5EF4-FFF2-40B4-BE49-F238E27FC236}">
                <a16:creationId xmlns:a16="http://schemas.microsoft.com/office/drawing/2014/main" id="{F0AC5F4F-C377-487B-6AEC-A66A9E976051}"/>
              </a:ext>
            </a:extLst>
          </p:cNvPr>
          <p:cNvSpPr txBox="1"/>
          <p:nvPr/>
        </p:nvSpPr>
        <p:spPr>
          <a:xfrm>
            <a:off x="3841276" y="1082072"/>
            <a:ext cx="3004694" cy="471830"/>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lang="he-IL" b="1"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אליפויות </a:t>
            </a:r>
            <a:endParaRPr kumimoji="0" lang="he-IL"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Segoe UI" panose="020B0502040204020203" pitchFamily="34" charset="0"/>
              <a:cs typeface="Segoe UI" panose="020B0502040204020203" pitchFamily="34" charset="0"/>
            </a:endParaRPr>
          </a:p>
        </p:txBody>
      </p:sp>
      <p:sp>
        <p:nvSpPr>
          <p:cNvPr id="9" name="כותרת 8">
            <a:extLst>
              <a:ext uri="{FF2B5EF4-FFF2-40B4-BE49-F238E27FC236}">
                <a16:creationId xmlns:a16="http://schemas.microsoft.com/office/drawing/2014/main" id="{10AFE3E1-3B5F-00A6-5640-65F1B0772B8C}"/>
              </a:ext>
            </a:extLst>
          </p:cNvPr>
          <p:cNvSpPr>
            <a:spLocks noGrp="1"/>
          </p:cNvSpPr>
          <p:nvPr>
            <p:ph type="title"/>
          </p:nvPr>
        </p:nvSpPr>
        <p:spPr>
          <a:xfrm>
            <a:off x="471488" y="-1914702"/>
            <a:ext cx="5915025" cy="1914702"/>
          </a:xfrm>
        </p:spPr>
        <p:txBody>
          <a:bodyPr vert="horz" lIns="91440" tIns="45720" rIns="91440" bIns="45720" rtlCol="0" anchor="b">
            <a:normAutofit/>
          </a:bodyPr>
          <a:lstStyle/>
          <a:p>
            <a:r>
              <a:rPr lang="he-IL" dirty="0"/>
              <a:t>בעולם</a:t>
            </a:r>
          </a:p>
        </p:txBody>
      </p:sp>
      <p:sp>
        <p:nvSpPr>
          <p:cNvPr id="6" name="מלבן 5">
            <a:extLst>
              <a:ext uri="{FF2B5EF4-FFF2-40B4-BE49-F238E27FC236}">
                <a16:creationId xmlns:a16="http://schemas.microsoft.com/office/drawing/2014/main" id="{4B5D08AD-96A7-2366-3749-AA586BE590F1}"/>
              </a:ext>
            </a:extLst>
          </p:cNvPr>
          <p:cNvSpPr/>
          <p:nvPr/>
        </p:nvSpPr>
        <p:spPr>
          <a:xfrm>
            <a:off x="219188" y="182880"/>
            <a:ext cx="1163313" cy="5736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2" name="תמונה 11" descr="תמונה שמכילה טקסט, גופן, גרפיקה, לוגו&#10;&#10;תוכן שנוצר על-ידי בינה מלאכותית עשוי להיות שגוי.">
            <a:extLst>
              <a:ext uri="{FF2B5EF4-FFF2-40B4-BE49-F238E27FC236}">
                <a16:creationId xmlns:a16="http://schemas.microsoft.com/office/drawing/2014/main" id="{320C46EB-D714-6A3A-5874-204107CE05F1}"/>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92600" y="409695"/>
            <a:ext cx="1277469" cy="239188"/>
          </a:xfrm>
          <a:prstGeom prst="rect">
            <a:avLst/>
          </a:prstGeom>
        </p:spPr>
      </p:pic>
      <p:sp>
        <p:nvSpPr>
          <p:cNvPr id="16" name="תיבת טקסט 15">
            <a:extLst>
              <a:ext uri="{FF2B5EF4-FFF2-40B4-BE49-F238E27FC236}">
                <a16:creationId xmlns:a16="http://schemas.microsoft.com/office/drawing/2014/main" id="{5077242B-551C-7903-D783-41D7E88F01BF}"/>
              </a:ext>
            </a:extLst>
          </p:cNvPr>
          <p:cNvSpPr txBox="1"/>
          <p:nvPr/>
        </p:nvSpPr>
        <p:spPr>
          <a:xfrm>
            <a:off x="-34925" y="2060098"/>
            <a:ext cx="3500438" cy="307777"/>
          </a:xfrm>
          <a:prstGeom prst="rect">
            <a:avLst/>
          </a:prstGeom>
          <a:solidFill>
            <a:srgbClr val="00B0F0">
              <a:alpha val="58000"/>
            </a:srgbClr>
          </a:solidFill>
        </p:spPr>
        <p:txBody>
          <a:bodyPr wrap="square" lIns="0" rIns="0" rtlCol="0">
            <a:spAutoFit/>
          </a:bodyPr>
          <a:lstStyle/>
          <a:p>
            <a:pPr algn="ctr"/>
            <a:r>
              <a:rPr lang="he-IL" sz="1400" b="1" dirty="0">
                <a:solidFill>
                  <a:srgbClr val="002060"/>
                </a:solidFill>
                <a:latin typeface="Calibri" panose="020F0502020204030204" pitchFamily="34" charset="0"/>
                <a:cs typeface="Calibri" panose="020F0502020204030204" pitchFamily="34" charset="0"/>
              </a:rPr>
              <a:t>הטוטו </a:t>
            </a:r>
            <a:r>
              <a:rPr lang="he-IL" sz="1400" dirty="0">
                <a:solidFill>
                  <a:srgbClr val="002060"/>
                </a:solidFill>
                <a:latin typeface="Calibri" panose="020F0502020204030204" pitchFamily="34" charset="0"/>
                <a:cs typeface="Calibri" panose="020F0502020204030204" pitchFamily="34" charset="0"/>
              </a:rPr>
              <a:t>שותפים לקידום הספורט הפראלימפי</a:t>
            </a:r>
            <a:endParaRPr lang="x-none" sz="1400" dirty="0">
              <a:solidFill>
                <a:srgbClr val="002060"/>
              </a:solidFill>
              <a:latin typeface="Calibri" panose="020F0502020204030204" pitchFamily="34" charset="0"/>
              <a:cs typeface="Calibri" panose="020F0502020204030204" pitchFamily="34" charset="0"/>
            </a:endParaRPr>
          </a:p>
        </p:txBody>
      </p:sp>
      <p:grpSp>
        <p:nvGrpSpPr>
          <p:cNvPr id="17" name="קבוצה 16" descr="לוגואים של הטוטו">
            <a:extLst>
              <a:ext uri="{FF2B5EF4-FFF2-40B4-BE49-F238E27FC236}">
                <a16:creationId xmlns:a16="http://schemas.microsoft.com/office/drawing/2014/main" id="{B9D2BB5E-750F-6913-4098-72C2DD84C0A5}"/>
              </a:ext>
            </a:extLst>
          </p:cNvPr>
          <p:cNvGrpSpPr/>
          <p:nvPr/>
        </p:nvGrpSpPr>
        <p:grpSpPr>
          <a:xfrm>
            <a:off x="105032" y="1220294"/>
            <a:ext cx="3323968" cy="776694"/>
            <a:chOff x="105032" y="1220294"/>
            <a:chExt cx="3323968" cy="776694"/>
          </a:xfrm>
        </p:grpSpPr>
        <p:pic>
          <p:nvPicPr>
            <p:cNvPr id="18" name="תמונה 17">
              <a:extLst>
                <a:ext uri="{FF2B5EF4-FFF2-40B4-BE49-F238E27FC236}">
                  <a16:creationId xmlns:a16="http://schemas.microsoft.com/office/drawing/2014/main" id="{EB74C342-4403-8DD3-B089-57957446514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5032" y="1220294"/>
              <a:ext cx="776694" cy="776694"/>
            </a:xfrm>
            <a:prstGeom prst="rect">
              <a:avLst/>
            </a:prstGeom>
          </p:spPr>
        </p:pic>
        <p:pic>
          <p:nvPicPr>
            <p:cNvPr id="19" name="תמונה 18">
              <a:extLst>
                <a:ext uri="{FF2B5EF4-FFF2-40B4-BE49-F238E27FC236}">
                  <a16:creationId xmlns:a16="http://schemas.microsoft.com/office/drawing/2014/main" id="{1C65514D-930C-D8E2-FFAE-7D86CAA99EA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4123" y="1220294"/>
              <a:ext cx="776694" cy="776694"/>
            </a:xfrm>
            <a:prstGeom prst="rect">
              <a:avLst/>
            </a:prstGeom>
          </p:spPr>
        </p:pic>
        <p:pic>
          <p:nvPicPr>
            <p:cNvPr id="22" name="תמונה 21">
              <a:extLst>
                <a:ext uri="{FF2B5EF4-FFF2-40B4-BE49-F238E27FC236}">
                  <a16:creationId xmlns:a16="http://schemas.microsoft.com/office/drawing/2014/main" id="{391B05E0-8B1B-2202-53B5-CBAFF34867A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03214" y="1220294"/>
              <a:ext cx="776694" cy="776694"/>
            </a:xfrm>
            <a:prstGeom prst="rect">
              <a:avLst/>
            </a:prstGeom>
          </p:spPr>
        </p:pic>
        <p:pic>
          <p:nvPicPr>
            <p:cNvPr id="23" name="תמונה 22">
              <a:extLst>
                <a:ext uri="{FF2B5EF4-FFF2-40B4-BE49-F238E27FC236}">
                  <a16:creationId xmlns:a16="http://schemas.microsoft.com/office/drawing/2014/main" id="{3E2A7658-C529-4682-7F94-A84DBA90E4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52306" y="1220294"/>
              <a:ext cx="776694" cy="776694"/>
            </a:xfrm>
            <a:prstGeom prst="rect">
              <a:avLst/>
            </a:prstGeom>
          </p:spPr>
        </p:pic>
      </p:grpSp>
      <p:graphicFrame>
        <p:nvGraphicFramePr>
          <p:cNvPr id="13" name="טבלה 12">
            <a:extLst>
              <a:ext uri="{FF2B5EF4-FFF2-40B4-BE49-F238E27FC236}">
                <a16:creationId xmlns:a16="http://schemas.microsoft.com/office/drawing/2014/main" id="{3A004C74-4CA1-1EC3-2586-C33D457129B1}"/>
              </a:ext>
            </a:extLst>
          </p:cNvPr>
          <p:cNvGraphicFramePr>
            <a:graphicFrameLocks noGrp="1"/>
          </p:cNvGraphicFramePr>
          <p:nvPr>
            <p:extLst>
              <p:ext uri="{D42A27DB-BD31-4B8C-83A1-F6EECF244321}">
                <p14:modId xmlns:p14="http://schemas.microsoft.com/office/powerpoint/2010/main" val="888016048"/>
              </p:ext>
            </p:extLst>
          </p:nvPr>
        </p:nvGraphicFramePr>
        <p:xfrm>
          <a:off x="219188" y="2522185"/>
          <a:ext cx="6326075" cy="6705600"/>
        </p:xfrm>
        <a:graphic>
          <a:graphicData uri="http://schemas.openxmlformats.org/drawingml/2006/table">
            <a:tbl>
              <a:tblPr rtl="1">
                <a:tableStyleId>{5940675A-B579-460E-94D1-54222C63F5DA}</a:tableStyleId>
              </a:tblPr>
              <a:tblGrid>
                <a:gridCol w="2005013">
                  <a:extLst>
                    <a:ext uri="{9D8B030D-6E8A-4147-A177-3AD203B41FA5}">
                      <a16:colId xmlns:a16="http://schemas.microsoft.com/office/drawing/2014/main" val="1156276018"/>
                    </a:ext>
                  </a:extLst>
                </a:gridCol>
                <a:gridCol w="1416050">
                  <a:extLst>
                    <a:ext uri="{9D8B030D-6E8A-4147-A177-3AD203B41FA5}">
                      <a16:colId xmlns:a16="http://schemas.microsoft.com/office/drawing/2014/main" val="797474505"/>
                    </a:ext>
                  </a:extLst>
                </a:gridCol>
                <a:gridCol w="1352550">
                  <a:extLst>
                    <a:ext uri="{9D8B030D-6E8A-4147-A177-3AD203B41FA5}">
                      <a16:colId xmlns:a16="http://schemas.microsoft.com/office/drawing/2014/main" val="2601139849"/>
                    </a:ext>
                  </a:extLst>
                </a:gridCol>
                <a:gridCol w="1552462">
                  <a:extLst>
                    <a:ext uri="{9D8B030D-6E8A-4147-A177-3AD203B41FA5}">
                      <a16:colId xmlns:a16="http://schemas.microsoft.com/office/drawing/2014/main" val="3254915848"/>
                    </a:ext>
                  </a:extLst>
                </a:gridCol>
              </a:tblGrid>
              <a:tr h="286443">
                <a:tc>
                  <a:txBody>
                    <a:bodyPr/>
                    <a:lstStyle/>
                    <a:p>
                      <a:pPr algn="r" rtl="1" fontAlgn="b">
                        <a:buNone/>
                      </a:pPr>
                      <a:r>
                        <a:rPr lang="he-IL" sz="1400" b="1" u="none" strike="noStrike" dirty="0">
                          <a:solidFill>
                            <a:schemeClr val="bg1"/>
                          </a:solidFill>
                          <a:effectLst/>
                          <a:latin typeface="Segoe UI" panose="020B0502040204020203" pitchFamily="34" charset="0"/>
                          <a:cs typeface="Segoe UI" panose="020B0502040204020203" pitchFamily="34" charset="0"/>
                        </a:rPr>
                        <a:t>ענף</a:t>
                      </a:r>
                      <a:endParaRPr lang="he-IL" sz="1400" b="1" i="0" u="none" strike="noStrike" dirty="0">
                        <a:solidFill>
                          <a:schemeClr val="bg1"/>
                        </a:solidFill>
                        <a:effectLst/>
                        <a:latin typeface="Segoe UI" panose="020B0502040204020203" pitchFamily="34" charset="0"/>
                        <a:cs typeface="Segoe UI" panose="020B0502040204020203" pitchFamily="34" charset="0"/>
                      </a:endParaRP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2060"/>
                    </a:solidFill>
                  </a:tcPr>
                </a:tc>
                <a:tc>
                  <a:txBody>
                    <a:bodyPr/>
                    <a:lstStyle/>
                    <a:p>
                      <a:pPr algn="r" rtl="1" fontAlgn="b">
                        <a:buNone/>
                      </a:pPr>
                      <a:r>
                        <a:rPr lang="he-IL" sz="1400" b="1" u="none" strike="noStrike" dirty="0">
                          <a:solidFill>
                            <a:schemeClr val="bg1"/>
                          </a:solidFill>
                          <a:effectLst/>
                          <a:latin typeface="Segoe UI" panose="020B0502040204020203" pitchFamily="34" charset="0"/>
                          <a:cs typeface="Segoe UI" panose="020B0502040204020203" pitchFamily="34" charset="0"/>
                        </a:rPr>
                        <a:t>אירופה / עולם</a:t>
                      </a:r>
                      <a:endParaRPr lang="he-IL" sz="1400" b="1" i="0" u="none" strike="noStrike" dirty="0">
                        <a:solidFill>
                          <a:schemeClr val="bg1"/>
                        </a:solidFill>
                        <a:effectLst/>
                        <a:latin typeface="Segoe UI" panose="020B0502040204020203" pitchFamily="34" charset="0"/>
                        <a:cs typeface="Segoe UI" panose="020B0502040204020203" pitchFamily="34" charset="0"/>
                      </a:endParaRP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2060"/>
                    </a:solidFill>
                  </a:tcPr>
                </a:tc>
                <a:tc>
                  <a:txBody>
                    <a:bodyPr/>
                    <a:lstStyle/>
                    <a:p>
                      <a:pPr algn="r" rtl="1" fontAlgn="b">
                        <a:buNone/>
                      </a:pPr>
                      <a:r>
                        <a:rPr lang="he-IL" sz="1400" b="1" i="0" u="none" strike="noStrike" dirty="0">
                          <a:solidFill>
                            <a:schemeClr val="bg1"/>
                          </a:solidFill>
                          <a:effectLst/>
                          <a:latin typeface="Segoe UI" panose="020B0502040204020203" pitchFamily="34" charset="0"/>
                          <a:cs typeface="Segoe UI" panose="020B0502040204020203" pitchFamily="34" charset="0"/>
                        </a:rPr>
                        <a:t>תאריך</a:t>
                      </a: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2060"/>
                    </a:solidFill>
                  </a:tcPr>
                </a:tc>
                <a:tc>
                  <a:txBody>
                    <a:bodyPr/>
                    <a:lstStyle/>
                    <a:p>
                      <a:pPr algn="r" rtl="1" fontAlgn="b">
                        <a:buNone/>
                      </a:pPr>
                      <a:r>
                        <a:rPr lang="he-IL" sz="1400" b="1" u="none" strike="noStrike" dirty="0">
                          <a:solidFill>
                            <a:schemeClr val="bg1"/>
                          </a:solidFill>
                          <a:effectLst/>
                          <a:latin typeface="Segoe UI" panose="020B0502040204020203" pitchFamily="34" charset="0"/>
                          <a:cs typeface="Segoe UI" panose="020B0502040204020203" pitchFamily="34" charset="0"/>
                        </a:rPr>
                        <a:t>מדינה</a:t>
                      </a:r>
                      <a:endParaRPr lang="he-IL" sz="1400" b="1" i="0" u="none" strike="noStrike" dirty="0">
                        <a:solidFill>
                          <a:schemeClr val="bg1"/>
                        </a:solidFill>
                        <a:effectLst/>
                        <a:latin typeface="Segoe UI" panose="020B0502040204020203" pitchFamily="34" charset="0"/>
                        <a:cs typeface="Segoe UI" panose="020B0502040204020203" pitchFamily="34" charset="0"/>
                      </a:endParaRP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2060"/>
                    </a:solidFill>
                  </a:tcPr>
                </a:tc>
                <a:extLst>
                  <a:ext uri="{0D108BD9-81ED-4DB2-BD59-A6C34878D82A}">
                    <a16:rowId xmlns:a16="http://schemas.microsoft.com/office/drawing/2014/main" val="2473292591"/>
                  </a:ext>
                </a:extLst>
              </a:tr>
              <a:tr h="286443">
                <a:tc>
                  <a:txBody>
                    <a:bodyPr/>
                    <a:lstStyle/>
                    <a:p>
                      <a:pPr algn="r" rtl="1" fontAlgn="b">
                        <a:buNone/>
                      </a:pPr>
                      <a:r>
                        <a:rPr lang="he-IL" sz="1400" u="none" strike="noStrike" dirty="0">
                          <a:effectLst/>
                          <a:latin typeface="Segoe UI" panose="020B0502040204020203" pitchFamily="34" charset="0"/>
                          <a:cs typeface="Segoe UI" panose="020B0502040204020203" pitchFamily="34" charset="0"/>
                        </a:rPr>
                        <a:t>בדמינטון </a:t>
                      </a:r>
                      <a:endParaRPr lang="he-IL" sz="1400" b="0" i="0" u="none" strike="noStrike" dirty="0">
                        <a:solidFill>
                          <a:srgbClr val="000000"/>
                        </a:solidFill>
                        <a:effectLst/>
                        <a:latin typeface="Segoe UI" panose="020B0502040204020203" pitchFamily="34" charset="0"/>
                        <a:cs typeface="Segoe UI" panose="020B0502040204020203" pitchFamily="34" charset="0"/>
                      </a:endParaRP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r" rtl="1" fontAlgn="b">
                        <a:buNone/>
                      </a:pPr>
                      <a:r>
                        <a:rPr lang="he-IL" sz="1400" u="none" strike="noStrike" dirty="0">
                          <a:effectLst/>
                          <a:latin typeface="Segoe UI" panose="020B0502040204020203" pitchFamily="34" charset="0"/>
                          <a:cs typeface="Segoe UI" panose="020B0502040204020203" pitchFamily="34" charset="0"/>
                        </a:rPr>
                        <a:t>עולם</a:t>
                      </a:r>
                      <a:endParaRPr lang="he-IL" sz="1400" b="0" i="0" u="none" strike="noStrike" dirty="0">
                        <a:solidFill>
                          <a:srgbClr val="000000"/>
                        </a:solidFill>
                        <a:effectLst/>
                        <a:latin typeface="Segoe UI" panose="020B0502040204020203" pitchFamily="34" charset="0"/>
                        <a:cs typeface="Segoe UI" panose="020B0502040204020203" pitchFamily="34" charset="0"/>
                      </a:endParaRP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r" rtl="0" fontAlgn="b">
                        <a:buNone/>
                      </a:pPr>
                      <a:r>
                        <a:rPr lang="he-IL" sz="1400" b="0" i="0" u="none" strike="noStrike" dirty="0">
                          <a:solidFill>
                            <a:srgbClr val="000000"/>
                          </a:solidFill>
                          <a:effectLst/>
                          <a:latin typeface="Segoe UI" panose="020B0502040204020203" pitchFamily="34" charset="0"/>
                          <a:cs typeface="Segoe UI" panose="020B0502040204020203" pitchFamily="34" charset="0"/>
                        </a:rPr>
                        <a:t>8-14.2</a:t>
                      </a: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r" rtl="1" fontAlgn="b">
                        <a:buNone/>
                      </a:pPr>
                      <a:r>
                        <a:rPr lang="he-IL" sz="1400" u="none" strike="noStrike" dirty="0">
                          <a:effectLst/>
                          <a:latin typeface="Segoe UI" panose="020B0502040204020203" pitchFamily="34" charset="0"/>
                          <a:cs typeface="Segoe UI" panose="020B0502040204020203" pitchFamily="34" charset="0"/>
                        </a:rPr>
                        <a:t>בחריין</a:t>
                      </a:r>
                      <a:endParaRPr lang="he-IL" sz="1400" b="0" i="0" u="none" strike="noStrike" dirty="0">
                        <a:solidFill>
                          <a:srgbClr val="000000"/>
                        </a:solidFill>
                        <a:effectLst/>
                        <a:latin typeface="Segoe UI" panose="020B0502040204020203" pitchFamily="34" charset="0"/>
                        <a:cs typeface="Segoe UI" panose="020B0502040204020203" pitchFamily="34" charset="0"/>
                      </a:endParaRP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096561690"/>
                  </a:ext>
                </a:extLst>
              </a:tr>
              <a:tr h="286443">
                <a:tc>
                  <a:txBody>
                    <a:bodyPr/>
                    <a:lstStyle/>
                    <a:p>
                      <a:pPr algn="r" rtl="1" fontAlgn="b">
                        <a:buNone/>
                      </a:pPr>
                      <a:r>
                        <a:rPr lang="he-IL" sz="1400" u="none" strike="noStrike" dirty="0">
                          <a:effectLst/>
                          <a:latin typeface="Segoe UI" panose="020B0502040204020203" pitchFamily="34" charset="0"/>
                          <a:cs typeface="Segoe UI" panose="020B0502040204020203" pitchFamily="34" charset="0"/>
                        </a:rPr>
                        <a:t>טניס בכיסאות גלגלים</a:t>
                      </a:r>
                      <a:endParaRPr lang="he-IL" sz="1400" b="0" i="0" u="none" strike="noStrike" dirty="0">
                        <a:solidFill>
                          <a:srgbClr val="000000"/>
                        </a:solidFill>
                        <a:effectLst/>
                        <a:latin typeface="Segoe UI" panose="020B0502040204020203" pitchFamily="34" charset="0"/>
                        <a:cs typeface="Segoe UI" panose="020B0502040204020203" pitchFamily="34" charset="0"/>
                      </a:endParaRP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r" rtl="1" fontAlgn="b">
                        <a:buNone/>
                      </a:pPr>
                      <a:r>
                        <a:rPr lang="he-IL" sz="1400" u="none" strike="noStrike" dirty="0">
                          <a:effectLst/>
                          <a:latin typeface="Segoe UI" panose="020B0502040204020203" pitchFamily="34" charset="0"/>
                          <a:cs typeface="Segoe UI" panose="020B0502040204020203" pitchFamily="34" charset="0"/>
                        </a:rPr>
                        <a:t>מוקדמות עולם</a:t>
                      </a:r>
                      <a:endParaRPr lang="he-IL" sz="1400" b="0" i="0" u="none" strike="noStrike" dirty="0">
                        <a:solidFill>
                          <a:srgbClr val="000000"/>
                        </a:solidFill>
                        <a:effectLst/>
                        <a:latin typeface="Segoe UI" panose="020B0502040204020203" pitchFamily="34" charset="0"/>
                        <a:cs typeface="Segoe UI" panose="020B0502040204020203" pitchFamily="34" charset="0"/>
                      </a:endParaRP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r" rtl="1" fontAlgn="b">
                        <a:buNone/>
                      </a:pPr>
                      <a:r>
                        <a:rPr lang="he-IL" sz="1400" b="0" i="0" u="none" strike="noStrike" dirty="0">
                          <a:solidFill>
                            <a:srgbClr val="000000"/>
                          </a:solidFill>
                          <a:effectLst/>
                          <a:latin typeface="Segoe UI" panose="020B0502040204020203" pitchFamily="34" charset="0"/>
                          <a:cs typeface="Segoe UI" panose="020B0502040204020203" pitchFamily="34" charset="0"/>
                        </a:rPr>
                        <a:t>תחילת מאי</a:t>
                      </a: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r" rtl="1" fontAlgn="b">
                        <a:buNone/>
                      </a:pPr>
                      <a:r>
                        <a:rPr lang="he-IL" sz="1400" u="none" strike="noStrike" dirty="0">
                          <a:effectLst/>
                          <a:latin typeface="Segoe UI" panose="020B0502040204020203" pitchFamily="34" charset="0"/>
                          <a:cs typeface="Segoe UI" panose="020B0502040204020203" pitchFamily="34" charset="0"/>
                        </a:rPr>
                        <a:t>איטליה</a:t>
                      </a:r>
                      <a:endParaRPr lang="he-IL" sz="1400" b="0" i="0" u="none" strike="noStrike" dirty="0">
                        <a:solidFill>
                          <a:srgbClr val="000000"/>
                        </a:solidFill>
                        <a:effectLst/>
                        <a:latin typeface="Segoe UI" panose="020B0502040204020203" pitchFamily="34" charset="0"/>
                        <a:cs typeface="Segoe UI" panose="020B0502040204020203" pitchFamily="34" charset="0"/>
                      </a:endParaRP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76428387"/>
                  </a:ext>
                </a:extLst>
              </a:tr>
              <a:tr h="286443">
                <a:tc>
                  <a:txBody>
                    <a:bodyPr/>
                    <a:lstStyle/>
                    <a:p>
                      <a:pPr algn="r" rtl="1" fontAlgn="b">
                        <a:buNone/>
                      </a:pPr>
                      <a:r>
                        <a:rPr lang="he-IL" sz="1400" u="none" strike="noStrike" dirty="0">
                          <a:effectLst/>
                          <a:latin typeface="Segoe UI" panose="020B0502040204020203" pitchFamily="34" charset="0"/>
                          <a:cs typeface="Segoe UI" panose="020B0502040204020203" pitchFamily="34" charset="0"/>
                        </a:rPr>
                        <a:t>כדורשער</a:t>
                      </a:r>
                      <a:endParaRPr lang="he-IL" sz="1400" b="0" i="0" u="none" strike="noStrike" dirty="0">
                        <a:solidFill>
                          <a:srgbClr val="000000"/>
                        </a:solidFill>
                        <a:effectLst/>
                        <a:latin typeface="Segoe UI" panose="020B0502040204020203" pitchFamily="34" charset="0"/>
                        <a:cs typeface="Segoe UI" panose="020B0502040204020203" pitchFamily="34" charset="0"/>
                      </a:endParaRP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r" rtl="1" fontAlgn="b">
                        <a:buNone/>
                      </a:pPr>
                      <a:r>
                        <a:rPr lang="he-IL" sz="1400" u="none" strike="noStrike" dirty="0">
                          <a:effectLst/>
                          <a:latin typeface="Segoe UI" panose="020B0502040204020203" pitchFamily="34" charset="0"/>
                          <a:cs typeface="Segoe UI" panose="020B0502040204020203" pitchFamily="34" charset="0"/>
                        </a:rPr>
                        <a:t>עולם</a:t>
                      </a:r>
                      <a:endParaRPr lang="he-IL" sz="1400" b="0" i="0" u="none" strike="noStrike" dirty="0">
                        <a:solidFill>
                          <a:srgbClr val="000000"/>
                        </a:solidFill>
                        <a:effectLst/>
                        <a:latin typeface="Segoe UI" panose="020B0502040204020203" pitchFamily="34" charset="0"/>
                        <a:cs typeface="Segoe UI" panose="020B0502040204020203" pitchFamily="34" charset="0"/>
                      </a:endParaRP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r" rtl="0" fontAlgn="b">
                        <a:buNone/>
                      </a:pPr>
                      <a:r>
                        <a:rPr lang="he-IL" sz="1400" b="0" i="0" u="none" strike="noStrike" dirty="0">
                          <a:solidFill>
                            <a:srgbClr val="000000"/>
                          </a:solidFill>
                          <a:effectLst/>
                          <a:latin typeface="Segoe UI" panose="020B0502040204020203" pitchFamily="34" charset="0"/>
                          <a:cs typeface="Segoe UI" panose="020B0502040204020203" pitchFamily="34" charset="0"/>
                        </a:rPr>
                        <a:t>6-16.6</a:t>
                      </a: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r" rtl="1" fontAlgn="b">
                        <a:buNone/>
                      </a:pPr>
                      <a:r>
                        <a:rPr lang="he-IL" sz="1400" u="none" strike="noStrike" dirty="0">
                          <a:effectLst/>
                          <a:latin typeface="Segoe UI" panose="020B0502040204020203" pitchFamily="34" charset="0"/>
                          <a:cs typeface="Segoe UI" panose="020B0502040204020203" pitchFamily="34" charset="0"/>
                        </a:rPr>
                        <a:t>סין</a:t>
                      </a:r>
                      <a:endParaRPr lang="he-IL" sz="1400" b="0" i="0" u="none" strike="noStrike" dirty="0">
                        <a:solidFill>
                          <a:srgbClr val="000000"/>
                        </a:solidFill>
                        <a:effectLst/>
                        <a:latin typeface="Segoe UI" panose="020B0502040204020203" pitchFamily="34" charset="0"/>
                        <a:cs typeface="Segoe UI" panose="020B0502040204020203" pitchFamily="34" charset="0"/>
                      </a:endParaRP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245973683"/>
                  </a:ext>
                </a:extLst>
              </a:tr>
              <a:tr h="286443">
                <a:tc>
                  <a:txBody>
                    <a:bodyPr/>
                    <a:lstStyle/>
                    <a:p>
                      <a:pPr algn="r" rtl="1" fontAlgn="b">
                        <a:buNone/>
                      </a:pPr>
                      <a:r>
                        <a:rPr lang="he-IL" sz="1400" u="none" strike="noStrike" dirty="0">
                          <a:effectLst/>
                          <a:latin typeface="Segoe UI" panose="020B0502040204020203" pitchFamily="34" charset="0"/>
                          <a:cs typeface="Segoe UI" panose="020B0502040204020203" pitchFamily="34" charset="0"/>
                        </a:rPr>
                        <a:t>טריאתלון</a:t>
                      </a:r>
                      <a:endParaRPr lang="he-IL" sz="1400" b="0" i="0" u="none" strike="noStrike" dirty="0">
                        <a:solidFill>
                          <a:srgbClr val="000000"/>
                        </a:solidFill>
                        <a:effectLst/>
                        <a:latin typeface="Segoe UI" panose="020B0502040204020203" pitchFamily="34" charset="0"/>
                        <a:cs typeface="Segoe UI" panose="020B0502040204020203" pitchFamily="34" charset="0"/>
                      </a:endParaRP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r" rtl="1" fontAlgn="b">
                        <a:buNone/>
                      </a:pPr>
                      <a:r>
                        <a:rPr lang="he-IL" sz="1400" u="none" strike="noStrike" dirty="0">
                          <a:effectLst/>
                          <a:latin typeface="Segoe UI" panose="020B0502040204020203" pitchFamily="34" charset="0"/>
                          <a:cs typeface="Segoe UI" panose="020B0502040204020203" pitchFamily="34" charset="0"/>
                        </a:rPr>
                        <a:t>אירופה  </a:t>
                      </a:r>
                      <a:endParaRPr lang="he-IL" sz="1400" b="0" i="0" u="none" strike="noStrike" dirty="0">
                        <a:solidFill>
                          <a:srgbClr val="000000"/>
                        </a:solidFill>
                        <a:effectLst/>
                        <a:latin typeface="Segoe UI" panose="020B0502040204020203" pitchFamily="34" charset="0"/>
                        <a:cs typeface="Segoe UI" panose="020B0502040204020203" pitchFamily="34" charset="0"/>
                      </a:endParaRP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r" rtl="0" fontAlgn="b">
                        <a:buNone/>
                      </a:pPr>
                      <a:r>
                        <a:rPr lang="he-IL" sz="1400" b="0" i="0" u="none" strike="noStrike" dirty="0">
                          <a:solidFill>
                            <a:srgbClr val="000000"/>
                          </a:solidFill>
                          <a:effectLst/>
                          <a:latin typeface="Segoe UI" panose="020B0502040204020203" pitchFamily="34" charset="0"/>
                          <a:cs typeface="Segoe UI" panose="020B0502040204020203" pitchFamily="34" charset="0"/>
                        </a:rPr>
                        <a:t>13-14.6</a:t>
                      </a: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r" rtl="1" fontAlgn="b">
                        <a:buNone/>
                      </a:pPr>
                      <a:r>
                        <a:rPr lang="he-IL" sz="1400" u="none" strike="noStrike" dirty="0">
                          <a:effectLst/>
                          <a:latin typeface="Segoe UI" panose="020B0502040204020203" pitchFamily="34" charset="0"/>
                          <a:cs typeface="Segoe UI" panose="020B0502040204020203" pitchFamily="34" charset="0"/>
                        </a:rPr>
                        <a:t>ספרד</a:t>
                      </a:r>
                      <a:endParaRPr lang="he-IL" sz="1400" b="0" i="0" u="none" strike="noStrike" dirty="0">
                        <a:solidFill>
                          <a:srgbClr val="000000"/>
                        </a:solidFill>
                        <a:effectLst/>
                        <a:latin typeface="Segoe UI" panose="020B0502040204020203" pitchFamily="34" charset="0"/>
                        <a:cs typeface="Segoe UI" panose="020B0502040204020203" pitchFamily="34" charset="0"/>
                      </a:endParaRP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174451150"/>
                  </a:ext>
                </a:extLst>
              </a:tr>
              <a:tr h="286443">
                <a:tc>
                  <a:txBody>
                    <a:bodyPr/>
                    <a:lstStyle/>
                    <a:p>
                      <a:pPr algn="r" rtl="1" fontAlgn="b">
                        <a:buNone/>
                      </a:pPr>
                      <a:r>
                        <a:rPr lang="he-IL" sz="1400" u="none" strike="noStrike" dirty="0">
                          <a:effectLst/>
                          <a:latin typeface="Segoe UI" panose="020B0502040204020203" pitchFamily="34" charset="0"/>
                          <a:cs typeface="Segoe UI" panose="020B0502040204020203" pitchFamily="34" charset="0"/>
                        </a:rPr>
                        <a:t>כדורסל בכיסאות גלגלים</a:t>
                      </a:r>
                      <a:endParaRPr lang="he-IL" sz="1400" b="0" i="0" u="none" strike="noStrike" dirty="0">
                        <a:solidFill>
                          <a:srgbClr val="000000"/>
                        </a:solidFill>
                        <a:effectLst/>
                        <a:latin typeface="Segoe UI" panose="020B0502040204020203" pitchFamily="34" charset="0"/>
                        <a:cs typeface="Segoe UI" panose="020B0502040204020203" pitchFamily="34" charset="0"/>
                      </a:endParaRP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r" rtl="1" fontAlgn="b">
                        <a:buNone/>
                      </a:pPr>
                      <a:r>
                        <a:rPr lang="he-IL" sz="1400" u="none" strike="noStrike" dirty="0">
                          <a:effectLst/>
                          <a:latin typeface="Segoe UI" panose="020B0502040204020203" pitchFamily="34" charset="0"/>
                          <a:cs typeface="Segoe UI" panose="020B0502040204020203" pitchFamily="34" charset="0"/>
                        </a:rPr>
                        <a:t>אירופה דרג ב'</a:t>
                      </a:r>
                      <a:endParaRPr lang="he-IL" sz="1400" b="0" i="0" u="none" strike="noStrike" dirty="0">
                        <a:solidFill>
                          <a:srgbClr val="000000"/>
                        </a:solidFill>
                        <a:effectLst/>
                        <a:latin typeface="Segoe UI" panose="020B0502040204020203" pitchFamily="34" charset="0"/>
                        <a:cs typeface="Segoe UI" panose="020B0502040204020203" pitchFamily="34" charset="0"/>
                      </a:endParaRP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r" rtl="0" fontAlgn="b">
                        <a:buNone/>
                      </a:pPr>
                      <a:r>
                        <a:rPr lang="he-IL" sz="1400" b="0" i="0" u="none" strike="noStrike" dirty="0">
                          <a:solidFill>
                            <a:srgbClr val="000000"/>
                          </a:solidFill>
                          <a:effectLst/>
                          <a:latin typeface="Segoe UI" panose="020B0502040204020203" pitchFamily="34" charset="0"/>
                          <a:cs typeface="Segoe UI" panose="020B0502040204020203" pitchFamily="34" charset="0"/>
                        </a:rPr>
                        <a:t>26.6-7.7</a:t>
                      </a: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r" rtl="1" fontAlgn="b">
                        <a:buNone/>
                      </a:pPr>
                      <a:r>
                        <a:rPr lang="he-IL" sz="1400" u="none" strike="noStrike" dirty="0">
                          <a:effectLst/>
                          <a:latin typeface="Segoe UI" panose="020B0502040204020203" pitchFamily="34" charset="0"/>
                          <a:cs typeface="Segoe UI" panose="020B0502040204020203" pitchFamily="34" charset="0"/>
                        </a:rPr>
                        <a:t>קרואטיה</a:t>
                      </a:r>
                      <a:endParaRPr lang="he-IL" sz="1400" b="0" i="0" u="none" strike="noStrike" dirty="0">
                        <a:solidFill>
                          <a:srgbClr val="000000"/>
                        </a:solidFill>
                        <a:effectLst/>
                        <a:latin typeface="Segoe UI" panose="020B0502040204020203" pitchFamily="34" charset="0"/>
                        <a:cs typeface="Segoe UI" panose="020B0502040204020203" pitchFamily="34" charset="0"/>
                      </a:endParaRP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84107574"/>
                  </a:ext>
                </a:extLst>
              </a:tr>
              <a:tr h="286443">
                <a:tc>
                  <a:txBody>
                    <a:bodyPr/>
                    <a:lstStyle/>
                    <a:p>
                      <a:pPr algn="r" rtl="1" fontAlgn="b">
                        <a:buNone/>
                      </a:pPr>
                      <a:r>
                        <a:rPr lang="he-IL" sz="1400" u="none" strike="noStrike" dirty="0">
                          <a:effectLst/>
                          <a:latin typeface="Segoe UI" panose="020B0502040204020203" pitchFamily="34" charset="0"/>
                          <a:cs typeface="Segoe UI" panose="020B0502040204020203" pitchFamily="34" charset="0"/>
                        </a:rPr>
                        <a:t>שחייה</a:t>
                      </a:r>
                      <a:endParaRPr lang="he-IL" sz="1400" b="0" i="0" u="none" strike="noStrike" dirty="0">
                        <a:solidFill>
                          <a:srgbClr val="000000"/>
                        </a:solidFill>
                        <a:effectLst/>
                        <a:latin typeface="Segoe UI" panose="020B0502040204020203" pitchFamily="34" charset="0"/>
                        <a:cs typeface="Segoe UI" panose="020B0502040204020203" pitchFamily="34" charset="0"/>
                      </a:endParaRP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r" rtl="1" fontAlgn="b">
                        <a:buNone/>
                      </a:pPr>
                      <a:r>
                        <a:rPr lang="he-IL" sz="1400" u="none" strike="noStrike">
                          <a:effectLst/>
                          <a:latin typeface="Segoe UI" panose="020B0502040204020203" pitchFamily="34" charset="0"/>
                          <a:cs typeface="Segoe UI" panose="020B0502040204020203" pitchFamily="34" charset="0"/>
                        </a:rPr>
                        <a:t>אירופה</a:t>
                      </a:r>
                      <a:endParaRPr lang="he-IL" sz="1400" b="0" i="0" u="none" strike="noStrike">
                        <a:solidFill>
                          <a:srgbClr val="000000"/>
                        </a:solidFill>
                        <a:effectLst/>
                        <a:latin typeface="Segoe UI" panose="020B0502040204020203" pitchFamily="34" charset="0"/>
                        <a:cs typeface="Segoe UI" panose="020B0502040204020203" pitchFamily="34" charset="0"/>
                      </a:endParaRP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r" rtl="0" fontAlgn="b">
                        <a:buNone/>
                      </a:pPr>
                      <a:r>
                        <a:rPr lang="he-IL" sz="1400" b="0" i="0" u="none" strike="noStrike" dirty="0">
                          <a:solidFill>
                            <a:srgbClr val="000000"/>
                          </a:solidFill>
                          <a:effectLst/>
                          <a:latin typeface="Segoe UI" panose="020B0502040204020203" pitchFamily="34" charset="0"/>
                          <a:cs typeface="Segoe UI" panose="020B0502040204020203" pitchFamily="34" charset="0"/>
                        </a:rPr>
                        <a:t>8-12.7</a:t>
                      </a: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r" rtl="1" fontAlgn="b">
                        <a:buNone/>
                      </a:pPr>
                      <a:r>
                        <a:rPr lang="he-IL" sz="1400" u="none" strike="noStrike" dirty="0">
                          <a:effectLst/>
                          <a:latin typeface="Segoe UI" panose="020B0502040204020203" pitchFamily="34" charset="0"/>
                          <a:cs typeface="Segoe UI" panose="020B0502040204020203" pitchFamily="34" charset="0"/>
                        </a:rPr>
                        <a:t>טרם נקבע</a:t>
                      </a:r>
                      <a:endParaRPr lang="he-IL" sz="1400" b="0" i="0" u="none" strike="noStrike" dirty="0">
                        <a:solidFill>
                          <a:srgbClr val="000000"/>
                        </a:solidFill>
                        <a:effectLst/>
                        <a:latin typeface="Segoe UI" panose="020B0502040204020203" pitchFamily="34" charset="0"/>
                        <a:cs typeface="Segoe UI" panose="020B0502040204020203" pitchFamily="34" charset="0"/>
                      </a:endParaRP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591760374"/>
                  </a:ext>
                </a:extLst>
              </a:tr>
              <a:tr h="286443">
                <a:tc>
                  <a:txBody>
                    <a:bodyPr/>
                    <a:lstStyle/>
                    <a:p>
                      <a:pPr algn="r" rtl="1" fontAlgn="b">
                        <a:buNone/>
                      </a:pPr>
                      <a:r>
                        <a:rPr lang="he-IL" sz="1400" u="none" strike="noStrike" dirty="0">
                          <a:effectLst/>
                          <a:latin typeface="Segoe UI" panose="020B0502040204020203" pitchFamily="34" charset="0"/>
                          <a:cs typeface="Segoe UI" panose="020B0502040204020203" pitchFamily="34" charset="0"/>
                        </a:rPr>
                        <a:t>חתירה</a:t>
                      </a:r>
                      <a:endParaRPr lang="he-IL" sz="1400" b="0" i="0" u="none" strike="noStrike" dirty="0">
                        <a:solidFill>
                          <a:srgbClr val="000000"/>
                        </a:solidFill>
                        <a:effectLst/>
                        <a:latin typeface="Segoe UI" panose="020B0502040204020203" pitchFamily="34" charset="0"/>
                        <a:cs typeface="Segoe UI" panose="020B0502040204020203" pitchFamily="34" charset="0"/>
                      </a:endParaRP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r" rtl="1" fontAlgn="b">
                        <a:buNone/>
                      </a:pPr>
                      <a:r>
                        <a:rPr lang="he-IL" sz="1400" u="none" strike="noStrike" dirty="0">
                          <a:effectLst/>
                          <a:latin typeface="Segoe UI" panose="020B0502040204020203" pitchFamily="34" charset="0"/>
                          <a:cs typeface="Segoe UI" panose="020B0502040204020203" pitchFamily="34" charset="0"/>
                        </a:rPr>
                        <a:t>אירופה</a:t>
                      </a:r>
                      <a:endParaRPr lang="he-IL" sz="1400" b="0" i="0" u="none" strike="noStrike" dirty="0">
                        <a:solidFill>
                          <a:srgbClr val="000000"/>
                        </a:solidFill>
                        <a:effectLst/>
                        <a:latin typeface="Segoe UI" panose="020B0502040204020203" pitchFamily="34" charset="0"/>
                        <a:cs typeface="Segoe UI" panose="020B0502040204020203" pitchFamily="34" charset="0"/>
                      </a:endParaRP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r" rtl="0" fontAlgn="b">
                        <a:buNone/>
                      </a:pPr>
                      <a:r>
                        <a:rPr lang="he-IL" sz="1400" b="0" i="0" u="none" strike="noStrike" dirty="0">
                          <a:solidFill>
                            <a:srgbClr val="000000"/>
                          </a:solidFill>
                          <a:effectLst/>
                          <a:latin typeface="Segoe UI" panose="020B0502040204020203" pitchFamily="34" charset="0"/>
                          <a:cs typeface="Segoe UI" panose="020B0502040204020203" pitchFamily="34" charset="0"/>
                        </a:rPr>
                        <a:t>30.7-2.8</a:t>
                      </a: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r" rtl="1" fontAlgn="b">
                        <a:buNone/>
                      </a:pPr>
                      <a:r>
                        <a:rPr lang="he-IL" sz="1400" u="none" strike="noStrike" dirty="0">
                          <a:effectLst/>
                          <a:latin typeface="Segoe UI" panose="020B0502040204020203" pitchFamily="34" charset="0"/>
                          <a:cs typeface="Segoe UI" panose="020B0502040204020203" pitchFamily="34" charset="0"/>
                        </a:rPr>
                        <a:t>איטליה</a:t>
                      </a:r>
                      <a:endParaRPr lang="he-IL" sz="1400" b="0" i="0" u="none" strike="noStrike" dirty="0">
                        <a:solidFill>
                          <a:srgbClr val="000000"/>
                        </a:solidFill>
                        <a:effectLst/>
                        <a:latin typeface="Segoe UI" panose="020B0502040204020203" pitchFamily="34" charset="0"/>
                        <a:cs typeface="Segoe UI" panose="020B0502040204020203" pitchFamily="34" charset="0"/>
                      </a:endParaRP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658570705"/>
                  </a:ext>
                </a:extLst>
              </a:tr>
              <a:tr h="286443">
                <a:tc>
                  <a:txBody>
                    <a:bodyPr/>
                    <a:lstStyle/>
                    <a:p>
                      <a:pPr algn="r" rtl="1" fontAlgn="b">
                        <a:buNone/>
                      </a:pPr>
                      <a:r>
                        <a:rPr lang="he-IL" sz="1400" u="none" strike="noStrike" dirty="0">
                          <a:effectLst/>
                          <a:latin typeface="Segoe UI" panose="020B0502040204020203" pitchFamily="34" charset="0"/>
                          <a:cs typeface="Segoe UI" panose="020B0502040204020203" pitchFamily="34" charset="0"/>
                        </a:rPr>
                        <a:t>בוצה</a:t>
                      </a:r>
                      <a:endParaRPr lang="he-IL" sz="1400" b="0" i="0" u="none" strike="noStrike" dirty="0">
                        <a:solidFill>
                          <a:srgbClr val="000000"/>
                        </a:solidFill>
                        <a:effectLst/>
                        <a:latin typeface="Segoe UI" panose="020B0502040204020203" pitchFamily="34" charset="0"/>
                        <a:cs typeface="Segoe UI" panose="020B0502040204020203" pitchFamily="34" charset="0"/>
                      </a:endParaRP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r" rtl="1" fontAlgn="b">
                        <a:buNone/>
                      </a:pPr>
                      <a:r>
                        <a:rPr lang="he-IL" sz="1400" u="none" strike="noStrike">
                          <a:effectLst/>
                          <a:latin typeface="Segoe UI" panose="020B0502040204020203" pitchFamily="34" charset="0"/>
                          <a:cs typeface="Segoe UI" panose="020B0502040204020203" pitchFamily="34" charset="0"/>
                        </a:rPr>
                        <a:t>עולם</a:t>
                      </a:r>
                      <a:endParaRPr lang="he-IL" sz="1400" b="0" i="0" u="none" strike="noStrike">
                        <a:solidFill>
                          <a:srgbClr val="000000"/>
                        </a:solidFill>
                        <a:effectLst/>
                        <a:latin typeface="Segoe UI" panose="020B0502040204020203" pitchFamily="34" charset="0"/>
                        <a:cs typeface="Segoe UI" panose="020B0502040204020203" pitchFamily="34" charset="0"/>
                      </a:endParaRP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r" rtl="0" fontAlgn="b">
                        <a:buNone/>
                      </a:pPr>
                      <a:r>
                        <a:rPr lang="he-IL" sz="1400" b="0" i="0" u="none" strike="noStrike" dirty="0">
                          <a:solidFill>
                            <a:srgbClr val="000000"/>
                          </a:solidFill>
                          <a:effectLst/>
                          <a:latin typeface="Segoe UI" panose="020B0502040204020203" pitchFamily="34" charset="0"/>
                          <a:cs typeface="Segoe UI" panose="020B0502040204020203" pitchFamily="34" charset="0"/>
                        </a:rPr>
                        <a:t>24.8-4.9</a:t>
                      </a: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r" rtl="1" fontAlgn="b">
                        <a:buNone/>
                      </a:pPr>
                      <a:r>
                        <a:rPr lang="he-IL" sz="1400" u="none" strike="noStrike" dirty="0">
                          <a:effectLst/>
                          <a:latin typeface="Segoe UI" panose="020B0502040204020203" pitchFamily="34" charset="0"/>
                          <a:cs typeface="Segoe UI" panose="020B0502040204020203" pitchFamily="34" charset="0"/>
                        </a:rPr>
                        <a:t>דרום קוריאה</a:t>
                      </a:r>
                      <a:endParaRPr lang="he-IL" sz="1400" b="0" i="0" u="none" strike="noStrike" dirty="0">
                        <a:solidFill>
                          <a:srgbClr val="000000"/>
                        </a:solidFill>
                        <a:effectLst/>
                        <a:latin typeface="Segoe UI" panose="020B0502040204020203" pitchFamily="34" charset="0"/>
                        <a:cs typeface="Segoe UI" panose="020B0502040204020203" pitchFamily="34" charset="0"/>
                      </a:endParaRP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368689319"/>
                  </a:ext>
                </a:extLst>
              </a:tr>
              <a:tr h="286443">
                <a:tc>
                  <a:txBody>
                    <a:bodyPr/>
                    <a:lstStyle/>
                    <a:p>
                      <a:pPr algn="r" rtl="1" fontAlgn="b">
                        <a:buNone/>
                      </a:pPr>
                      <a:r>
                        <a:rPr lang="he-IL" sz="1400" u="none" strike="noStrike" dirty="0">
                          <a:effectLst/>
                          <a:latin typeface="Segoe UI" panose="020B0502040204020203" pitchFamily="34" charset="0"/>
                          <a:cs typeface="Segoe UI" panose="020B0502040204020203" pitchFamily="34" charset="0"/>
                        </a:rPr>
                        <a:t>חתירה</a:t>
                      </a:r>
                      <a:endParaRPr lang="he-IL" sz="1400" b="0" i="0" u="none" strike="noStrike" dirty="0">
                        <a:solidFill>
                          <a:srgbClr val="000000"/>
                        </a:solidFill>
                        <a:effectLst/>
                        <a:latin typeface="Segoe UI" panose="020B0502040204020203" pitchFamily="34" charset="0"/>
                        <a:cs typeface="Segoe UI" panose="020B0502040204020203" pitchFamily="34" charset="0"/>
                      </a:endParaRP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r" rtl="1" fontAlgn="b">
                        <a:buNone/>
                      </a:pPr>
                      <a:r>
                        <a:rPr lang="he-IL" sz="1400" u="none" strike="noStrike">
                          <a:effectLst/>
                          <a:latin typeface="Segoe UI" panose="020B0502040204020203" pitchFamily="34" charset="0"/>
                          <a:cs typeface="Segoe UI" panose="020B0502040204020203" pitchFamily="34" charset="0"/>
                        </a:rPr>
                        <a:t>עולם</a:t>
                      </a:r>
                      <a:endParaRPr lang="he-IL" sz="1400" b="0" i="0" u="none" strike="noStrike">
                        <a:solidFill>
                          <a:srgbClr val="000000"/>
                        </a:solidFill>
                        <a:effectLst/>
                        <a:latin typeface="Segoe UI" panose="020B0502040204020203" pitchFamily="34" charset="0"/>
                        <a:cs typeface="Segoe UI" panose="020B0502040204020203" pitchFamily="34" charset="0"/>
                      </a:endParaRP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r" rtl="0" fontAlgn="b">
                        <a:buNone/>
                      </a:pPr>
                      <a:r>
                        <a:rPr lang="he-IL" sz="1400" b="0" i="0" u="none" strike="noStrike" dirty="0">
                          <a:solidFill>
                            <a:srgbClr val="000000"/>
                          </a:solidFill>
                          <a:effectLst/>
                          <a:latin typeface="Segoe UI" panose="020B0502040204020203" pitchFamily="34" charset="0"/>
                          <a:cs typeface="Segoe UI" panose="020B0502040204020203" pitchFamily="34" charset="0"/>
                        </a:rPr>
                        <a:t>24-30.8</a:t>
                      </a: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r" rtl="1" fontAlgn="b">
                        <a:buNone/>
                      </a:pPr>
                      <a:r>
                        <a:rPr lang="he-IL" sz="1400" u="none" strike="noStrike" dirty="0">
                          <a:effectLst/>
                          <a:latin typeface="Segoe UI" panose="020B0502040204020203" pitchFamily="34" charset="0"/>
                          <a:cs typeface="Segoe UI" panose="020B0502040204020203" pitchFamily="34" charset="0"/>
                        </a:rPr>
                        <a:t>הולנד</a:t>
                      </a:r>
                      <a:endParaRPr lang="he-IL" sz="1400" b="0" i="0" u="none" strike="noStrike" dirty="0">
                        <a:solidFill>
                          <a:srgbClr val="000000"/>
                        </a:solidFill>
                        <a:effectLst/>
                        <a:latin typeface="Segoe UI" panose="020B0502040204020203" pitchFamily="34" charset="0"/>
                        <a:cs typeface="Segoe UI" panose="020B0502040204020203" pitchFamily="34" charset="0"/>
                      </a:endParaRP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283444408"/>
                  </a:ext>
                </a:extLst>
              </a:tr>
              <a:tr h="286443">
                <a:tc>
                  <a:txBody>
                    <a:bodyPr/>
                    <a:lstStyle/>
                    <a:p>
                      <a:pPr algn="r" rtl="1" fontAlgn="b">
                        <a:buNone/>
                      </a:pPr>
                      <a:r>
                        <a:rPr lang="he-IL" sz="1400" u="none" strike="noStrike" dirty="0">
                          <a:effectLst/>
                          <a:latin typeface="Segoe UI" panose="020B0502040204020203" pitchFamily="34" charset="0"/>
                          <a:cs typeface="Segoe UI" panose="020B0502040204020203" pitchFamily="34" charset="0"/>
                        </a:rPr>
                        <a:t>קיאקים</a:t>
                      </a:r>
                      <a:endParaRPr lang="he-IL" sz="1400" b="0" i="0" u="none" strike="noStrike" dirty="0">
                        <a:solidFill>
                          <a:srgbClr val="000000"/>
                        </a:solidFill>
                        <a:effectLst/>
                        <a:latin typeface="Segoe UI" panose="020B0502040204020203" pitchFamily="34" charset="0"/>
                        <a:cs typeface="Segoe UI" panose="020B0502040204020203" pitchFamily="34" charset="0"/>
                      </a:endParaRP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r" rtl="1" fontAlgn="b">
                        <a:buNone/>
                      </a:pPr>
                      <a:r>
                        <a:rPr lang="he-IL" sz="1400" u="none" strike="noStrike">
                          <a:effectLst/>
                          <a:latin typeface="Segoe UI" panose="020B0502040204020203" pitchFamily="34" charset="0"/>
                          <a:cs typeface="Segoe UI" panose="020B0502040204020203" pitchFamily="34" charset="0"/>
                        </a:rPr>
                        <a:t>עולם</a:t>
                      </a:r>
                      <a:endParaRPr lang="he-IL" sz="1400" b="0" i="0" u="none" strike="noStrike">
                        <a:solidFill>
                          <a:srgbClr val="000000"/>
                        </a:solidFill>
                        <a:effectLst/>
                        <a:latin typeface="Segoe UI" panose="020B0502040204020203" pitchFamily="34" charset="0"/>
                        <a:cs typeface="Segoe UI" panose="020B0502040204020203" pitchFamily="34" charset="0"/>
                      </a:endParaRP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r" rtl="0" fontAlgn="b">
                        <a:buNone/>
                      </a:pPr>
                      <a:r>
                        <a:rPr lang="he-IL" sz="1400" b="0" i="0" u="none" strike="noStrike" dirty="0">
                          <a:solidFill>
                            <a:srgbClr val="000000"/>
                          </a:solidFill>
                          <a:effectLst/>
                          <a:latin typeface="Segoe UI" panose="020B0502040204020203" pitchFamily="34" charset="0"/>
                          <a:cs typeface="Segoe UI" panose="020B0502040204020203" pitchFamily="34" charset="0"/>
                        </a:rPr>
                        <a:t>26-30.8</a:t>
                      </a: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r" rtl="1" fontAlgn="b">
                        <a:buNone/>
                      </a:pPr>
                      <a:r>
                        <a:rPr lang="he-IL" sz="1400" u="none" strike="noStrike">
                          <a:effectLst/>
                          <a:latin typeface="Segoe UI" panose="020B0502040204020203" pitchFamily="34" charset="0"/>
                          <a:cs typeface="Segoe UI" panose="020B0502040204020203" pitchFamily="34" charset="0"/>
                        </a:rPr>
                        <a:t>פולין</a:t>
                      </a:r>
                      <a:endParaRPr lang="he-IL" sz="1400" b="0" i="0" u="none" strike="noStrike">
                        <a:solidFill>
                          <a:srgbClr val="000000"/>
                        </a:solidFill>
                        <a:effectLst/>
                        <a:latin typeface="Segoe UI" panose="020B0502040204020203" pitchFamily="34" charset="0"/>
                        <a:cs typeface="Segoe UI" panose="020B0502040204020203" pitchFamily="34" charset="0"/>
                      </a:endParaRP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656453574"/>
                  </a:ext>
                </a:extLst>
              </a:tr>
              <a:tr h="286443">
                <a:tc>
                  <a:txBody>
                    <a:bodyPr/>
                    <a:lstStyle/>
                    <a:p>
                      <a:pPr algn="r" rtl="1" fontAlgn="b">
                        <a:buNone/>
                      </a:pPr>
                      <a:r>
                        <a:rPr lang="he-IL" sz="1400" u="none" strike="noStrike" dirty="0">
                          <a:effectLst/>
                          <a:latin typeface="Segoe UI" panose="020B0502040204020203" pitchFamily="34" charset="0"/>
                          <a:cs typeface="Segoe UI" panose="020B0502040204020203" pitchFamily="34" charset="0"/>
                        </a:rPr>
                        <a:t>אופני יד </a:t>
                      </a:r>
                      <a:endParaRPr lang="he-IL" sz="1400" b="0" i="0" u="none" strike="noStrike" dirty="0">
                        <a:solidFill>
                          <a:srgbClr val="000000"/>
                        </a:solidFill>
                        <a:effectLst/>
                        <a:latin typeface="Segoe UI" panose="020B0502040204020203" pitchFamily="34" charset="0"/>
                        <a:cs typeface="Segoe UI" panose="020B0502040204020203" pitchFamily="34" charset="0"/>
                      </a:endParaRP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r" rtl="1" fontAlgn="b">
                        <a:buNone/>
                      </a:pPr>
                      <a:r>
                        <a:rPr lang="he-IL" sz="1400" u="none" strike="noStrike" dirty="0">
                          <a:effectLst/>
                          <a:latin typeface="Segoe UI" panose="020B0502040204020203" pitchFamily="34" charset="0"/>
                          <a:cs typeface="Segoe UI" panose="020B0502040204020203" pitchFamily="34" charset="0"/>
                        </a:rPr>
                        <a:t>עולם</a:t>
                      </a:r>
                      <a:endParaRPr lang="he-IL" sz="1400" b="0" i="0" u="none" strike="noStrike" dirty="0">
                        <a:solidFill>
                          <a:srgbClr val="000000"/>
                        </a:solidFill>
                        <a:effectLst/>
                        <a:latin typeface="Segoe UI" panose="020B0502040204020203" pitchFamily="34" charset="0"/>
                        <a:cs typeface="Segoe UI" panose="020B0502040204020203" pitchFamily="34" charset="0"/>
                      </a:endParaRP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r" rtl="0" fontAlgn="b">
                        <a:buNone/>
                      </a:pPr>
                      <a:r>
                        <a:rPr lang="he-IL" sz="1400" b="0" i="0" u="none" strike="noStrike" dirty="0">
                          <a:solidFill>
                            <a:srgbClr val="000000"/>
                          </a:solidFill>
                          <a:effectLst/>
                          <a:latin typeface="Segoe UI" panose="020B0502040204020203" pitchFamily="34" charset="0"/>
                          <a:cs typeface="Segoe UI" panose="020B0502040204020203" pitchFamily="34" charset="0"/>
                        </a:rPr>
                        <a:t>4-7.9</a:t>
                      </a: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r" rtl="1" fontAlgn="b">
                        <a:buNone/>
                      </a:pPr>
                      <a:r>
                        <a:rPr lang="he-IL" sz="1400" u="none" strike="noStrike">
                          <a:effectLst/>
                          <a:latin typeface="Segoe UI" panose="020B0502040204020203" pitchFamily="34" charset="0"/>
                          <a:cs typeface="Segoe UI" panose="020B0502040204020203" pitchFamily="34" charset="0"/>
                        </a:rPr>
                        <a:t>אלבמה ארה"ב</a:t>
                      </a:r>
                      <a:endParaRPr lang="he-IL" sz="1400" b="0" i="0" u="none" strike="noStrike">
                        <a:solidFill>
                          <a:srgbClr val="000000"/>
                        </a:solidFill>
                        <a:effectLst/>
                        <a:latin typeface="Segoe UI" panose="020B0502040204020203" pitchFamily="34" charset="0"/>
                        <a:cs typeface="Segoe UI" panose="020B0502040204020203" pitchFamily="34" charset="0"/>
                      </a:endParaRP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198048860"/>
                  </a:ext>
                </a:extLst>
              </a:tr>
              <a:tr h="286443">
                <a:tc>
                  <a:txBody>
                    <a:bodyPr/>
                    <a:lstStyle/>
                    <a:p>
                      <a:pPr algn="r" rtl="1" fontAlgn="b">
                        <a:buNone/>
                      </a:pPr>
                      <a:r>
                        <a:rPr lang="he-IL" sz="1400" u="none" strike="noStrike">
                          <a:effectLst/>
                          <a:latin typeface="Segoe UI" panose="020B0502040204020203" pitchFamily="34" charset="0"/>
                          <a:cs typeface="Segoe UI" panose="020B0502040204020203" pitchFamily="34" charset="0"/>
                        </a:rPr>
                        <a:t>קליעה</a:t>
                      </a:r>
                      <a:endParaRPr lang="he-IL" sz="1400" b="0" i="0" u="none" strike="noStrike">
                        <a:solidFill>
                          <a:srgbClr val="000000"/>
                        </a:solidFill>
                        <a:effectLst/>
                        <a:latin typeface="Segoe UI" panose="020B0502040204020203" pitchFamily="34" charset="0"/>
                        <a:cs typeface="Segoe UI" panose="020B0502040204020203" pitchFamily="34" charset="0"/>
                      </a:endParaRP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r" rtl="1" fontAlgn="b">
                        <a:buNone/>
                      </a:pPr>
                      <a:r>
                        <a:rPr lang="he-IL" sz="1400" u="none" strike="noStrike" dirty="0">
                          <a:effectLst/>
                          <a:latin typeface="Segoe UI" panose="020B0502040204020203" pitchFamily="34" charset="0"/>
                          <a:cs typeface="Segoe UI" panose="020B0502040204020203" pitchFamily="34" charset="0"/>
                        </a:rPr>
                        <a:t>עולם</a:t>
                      </a:r>
                      <a:endParaRPr lang="he-IL" sz="1400" b="0" i="0" u="none" strike="noStrike" dirty="0">
                        <a:solidFill>
                          <a:srgbClr val="000000"/>
                        </a:solidFill>
                        <a:effectLst/>
                        <a:latin typeface="Segoe UI" panose="020B0502040204020203" pitchFamily="34" charset="0"/>
                        <a:cs typeface="Segoe UI" panose="020B0502040204020203" pitchFamily="34" charset="0"/>
                      </a:endParaRP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r" rtl="0" fontAlgn="b">
                        <a:buNone/>
                      </a:pPr>
                      <a:r>
                        <a:rPr lang="he-IL" sz="1400" b="0" i="0" u="none" strike="noStrike" dirty="0">
                          <a:solidFill>
                            <a:srgbClr val="000000"/>
                          </a:solidFill>
                          <a:effectLst/>
                          <a:latin typeface="Segoe UI" panose="020B0502040204020203" pitchFamily="34" charset="0"/>
                          <a:cs typeface="Segoe UI" panose="020B0502040204020203" pitchFamily="34" charset="0"/>
                        </a:rPr>
                        <a:t>7-18.9</a:t>
                      </a: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r" rtl="1" fontAlgn="b">
                        <a:buNone/>
                      </a:pPr>
                      <a:r>
                        <a:rPr lang="he-IL" sz="1400" u="none" strike="noStrike" dirty="0">
                          <a:effectLst/>
                          <a:latin typeface="Segoe UI" panose="020B0502040204020203" pitchFamily="34" charset="0"/>
                          <a:cs typeface="Segoe UI" panose="020B0502040204020203" pitchFamily="34" charset="0"/>
                        </a:rPr>
                        <a:t>קוריאה</a:t>
                      </a:r>
                      <a:endParaRPr lang="he-IL" sz="1400" b="0" i="0" u="none" strike="noStrike" dirty="0">
                        <a:solidFill>
                          <a:srgbClr val="000000"/>
                        </a:solidFill>
                        <a:effectLst/>
                        <a:latin typeface="Segoe UI" panose="020B0502040204020203" pitchFamily="34" charset="0"/>
                        <a:cs typeface="Segoe UI" panose="020B0502040204020203" pitchFamily="34" charset="0"/>
                      </a:endParaRP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353328219"/>
                  </a:ext>
                </a:extLst>
              </a:tr>
              <a:tr h="286443">
                <a:tc>
                  <a:txBody>
                    <a:bodyPr/>
                    <a:lstStyle/>
                    <a:p>
                      <a:pPr algn="r" rtl="1" fontAlgn="b">
                        <a:buNone/>
                      </a:pPr>
                      <a:r>
                        <a:rPr lang="he-IL" sz="1400" u="none" strike="noStrike" dirty="0">
                          <a:effectLst/>
                          <a:latin typeface="Segoe UI" panose="020B0502040204020203" pitchFamily="34" charset="0"/>
                          <a:cs typeface="Segoe UI" panose="020B0502040204020203" pitchFamily="34" charset="0"/>
                        </a:rPr>
                        <a:t>טריאתלון</a:t>
                      </a:r>
                      <a:endParaRPr lang="he-IL" sz="1400" b="0" i="0" u="none" strike="noStrike" dirty="0">
                        <a:solidFill>
                          <a:srgbClr val="000000"/>
                        </a:solidFill>
                        <a:effectLst/>
                        <a:latin typeface="Segoe UI" panose="020B0502040204020203" pitchFamily="34" charset="0"/>
                        <a:cs typeface="Segoe UI" panose="020B0502040204020203" pitchFamily="34" charset="0"/>
                      </a:endParaRP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r" rtl="1" fontAlgn="b">
                        <a:buNone/>
                      </a:pPr>
                      <a:r>
                        <a:rPr lang="he-IL" sz="1400" u="none" strike="noStrike">
                          <a:effectLst/>
                          <a:latin typeface="Segoe UI" panose="020B0502040204020203" pitchFamily="34" charset="0"/>
                          <a:cs typeface="Segoe UI" panose="020B0502040204020203" pitchFamily="34" charset="0"/>
                        </a:rPr>
                        <a:t>עולם</a:t>
                      </a:r>
                      <a:endParaRPr lang="he-IL" sz="1400" b="0" i="0" u="none" strike="noStrike">
                        <a:solidFill>
                          <a:srgbClr val="000000"/>
                        </a:solidFill>
                        <a:effectLst/>
                        <a:latin typeface="Segoe UI" panose="020B0502040204020203" pitchFamily="34" charset="0"/>
                        <a:cs typeface="Segoe UI" panose="020B0502040204020203" pitchFamily="34" charset="0"/>
                      </a:endParaRP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r" rtl="0" fontAlgn="b">
                        <a:buNone/>
                      </a:pPr>
                      <a:r>
                        <a:rPr lang="he-IL" sz="1400" b="0" i="0" u="none" strike="noStrike" dirty="0">
                          <a:solidFill>
                            <a:srgbClr val="000000"/>
                          </a:solidFill>
                          <a:effectLst/>
                          <a:latin typeface="Segoe UI" panose="020B0502040204020203" pitchFamily="34" charset="0"/>
                          <a:cs typeface="Segoe UI" panose="020B0502040204020203" pitchFamily="34" charset="0"/>
                        </a:rPr>
                        <a:t>25-27.9</a:t>
                      </a: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r" rtl="1" fontAlgn="b">
                        <a:buNone/>
                      </a:pPr>
                      <a:r>
                        <a:rPr lang="he-IL" sz="1400" u="none" strike="noStrike">
                          <a:effectLst/>
                          <a:latin typeface="Segoe UI" panose="020B0502040204020203" pitchFamily="34" charset="0"/>
                          <a:cs typeface="Segoe UI" panose="020B0502040204020203" pitchFamily="34" charset="0"/>
                        </a:rPr>
                        <a:t>ספרד</a:t>
                      </a:r>
                      <a:endParaRPr lang="he-IL" sz="1400" b="0" i="0" u="none" strike="noStrike">
                        <a:solidFill>
                          <a:srgbClr val="000000"/>
                        </a:solidFill>
                        <a:effectLst/>
                        <a:latin typeface="Segoe UI" panose="020B0502040204020203" pitchFamily="34" charset="0"/>
                        <a:cs typeface="Segoe UI" panose="020B0502040204020203" pitchFamily="34" charset="0"/>
                      </a:endParaRP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237664518"/>
                  </a:ext>
                </a:extLst>
              </a:tr>
              <a:tr h="286443">
                <a:tc>
                  <a:txBody>
                    <a:bodyPr/>
                    <a:lstStyle/>
                    <a:p>
                      <a:pPr algn="r" rtl="1" fontAlgn="b">
                        <a:buNone/>
                      </a:pPr>
                      <a:r>
                        <a:rPr lang="he-IL" sz="1400" u="none" strike="noStrike" dirty="0">
                          <a:effectLst/>
                          <a:latin typeface="Segoe UI" panose="020B0502040204020203" pitchFamily="34" charset="0"/>
                          <a:cs typeface="Segoe UI" panose="020B0502040204020203" pitchFamily="34" charset="0"/>
                        </a:rPr>
                        <a:t>טניס בכיסאות גלגלים</a:t>
                      </a:r>
                      <a:endParaRPr lang="he-IL" sz="1400" b="0" i="0" u="none" strike="noStrike" dirty="0">
                        <a:solidFill>
                          <a:srgbClr val="000000"/>
                        </a:solidFill>
                        <a:effectLst/>
                        <a:latin typeface="Segoe UI" panose="020B0502040204020203" pitchFamily="34" charset="0"/>
                        <a:cs typeface="Segoe UI" panose="020B0502040204020203" pitchFamily="34" charset="0"/>
                      </a:endParaRP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r" rtl="1" fontAlgn="b">
                        <a:buNone/>
                      </a:pPr>
                      <a:r>
                        <a:rPr lang="he-IL" sz="1400" u="none" strike="noStrike" dirty="0">
                          <a:effectLst/>
                          <a:latin typeface="Segoe UI" panose="020B0502040204020203" pitchFamily="34" charset="0"/>
                          <a:cs typeface="Segoe UI" panose="020B0502040204020203" pitchFamily="34" charset="0"/>
                        </a:rPr>
                        <a:t>עולם</a:t>
                      </a:r>
                      <a:endParaRPr lang="he-IL" sz="1400" b="0" i="0" u="none" strike="noStrike" dirty="0">
                        <a:solidFill>
                          <a:srgbClr val="000000"/>
                        </a:solidFill>
                        <a:effectLst/>
                        <a:latin typeface="Segoe UI" panose="020B0502040204020203" pitchFamily="34" charset="0"/>
                        <a:cs typeface="Segoe UI" panose="020B0502040204020203" pitchFamily="34" charset="0"/>
                      </a:endParaRP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r" rtl="1" fontAlgn="b">
                        <a:buNone/>
                      </a:pPr>
                      <a:r>
                        <a:rPr lang="he-IL" sz="1400" b="0" i="0" u="none" strike="noStrike" dirty="0">
                          <a:solidFill>
                            <a:srgbClr val="000000"/>
                          </a:solidFill>
                          <a:effectLst/>
                          <a:latin typeface="Segoe UI" panose="020B0502040204020203" pitchFamily="34" charset="0"/>
                          <a:cs typeface="Segoe UI" panose="020B0502040204020203" pitchFamily="34" charset="0"/>
                        </a:rPr>
                        <a:t>סוף ספטמבר</a:t>
                      </a: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r" rtl="1" fontAlgn="b">
                        <a:buNone/>
                      </a:pPr>
                      <a:r>
                        <a:rPr lang="he-IL" sz="1400" u="none" strike="noStrike" dirty="0">
                          <a:effectLst/>
                          <a:latin typeface="Segoe UI" panose="020B0502040204020203" pitchFamily="34" charset="0"/>
                          <a:cs typeface="Segoe UI" panose="020B0502040204020203" pitchFamily="34" charset="0"/>
                        </a:rPr>
                        <a:t>ארצות הברית</a:t>
                      </a:r>
                      <a:endParaRPr lang="he-IL" sz="1400" b="0" i="0" u="none" strike="noStrike" dirty="0">
                        <a:solidFill>
                          <a:srgbClr val="000000"/>
                        </a:solidFill>
                        <a:effectLst/>
                        <a:latin typeface="Segoe UI" panose="020B0502040204020203" pitchFamily="34" charset="0"/>
                        <a:cs typeface="Segoe UI" panose="020B0502040204020203" pitchFamily="34" charset="0"/>
                      </a:endParaRP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653384459"/>
                  </a:ext>
                </a:extLst>
              </a:tr>
              <a:tr h="286443">
                <a:tc>
                  <a:txBody>
                    <a:bodyPr/>
                    <a:lstStyle/>
                    <a:p>
                      <a:pPr algn="r" rtl="1" fontAlgn="b">
                        <a:buNone/>
                      </a:pPr>
                      <a:r>
                        <a:rPr lang="he-IL" sz="1400" u="none" strike="noStrike" dirty="0">
                          <a:effectLst/>
                          <a:latin typeface="Segoe UI" panose="020B0502040204020203" pitchFamily="34" charset="0"/>
                          <a:cs typeface="Segoe UI" panose="020B0502040204020203" pitchFamily="34" charset="0"/>
                        </a:rPr>
                        <a:t>סייף בכיסאות גלגלים</a:t>
                      </a:r>
                      <a:endParaRPr lang="he-IL" sz="1400" b="0" i="0" u="none" strike="noStrike" dirty="0">
                        <a:solidFill>
                          <a:srgbClr val="000000"/>
                        </a:solidFill>
                        <a:effectLst/>
                        <a:latin typeface="Segoe UI" panose="020B0502040204020203" pitchFamily="34" charset="0"/>
                        <a:cs typeface="Segoe UI" panose="020B0502040204020203" pitchFamily="34" charset="0"/>
                      </a:endParaRP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r" rtl="1" fontAlgn="b">
                        <a:buNone/>
                      </a:pPr>
                      <a:r>
                        <a:rPr lang="he-IL" sz="1400" u="none" strike="noStrike" dirty="0">
                          <a:effectLst/>
                          <a:latin typeface="Segoe UI" panose="020B0502040204020203" pitchFamily="34" charset="0"/>
                          <a:cs typeface="Segoe UI" panose="020B0502040204020203" pitchFamily="34" charset="0"/>
                        </a:rPr>
                        <a:t>אירופה</a:t>
                      </a:r>
                      <a:endParaRPr lang="he-IL" sz="1400" b="0" i="0" u="none" strike="noStrike" dirty="0">
                        <a:solidFill>
                          <a:srgbClr val="000000"/>
                        </a:solidFill>
                        <a:effectLst/>
                        <a:latin typeface="Segoe UI" panose="020B0502040204020203" pitchFamily="34" charset="0"/>
                        <a:cs typeface="Segoe UI" panose="020B0502040204020203" pitchFamily="34" charset="0"/>
                      </a:endParaRP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r" rtl="0" fontAlgn="b">
                        <a:buNone/>
                      </a:pPr>
                      <a:r>
                        <a:rPr lang="he-IL" sz="1400" b="0" i="0" u="none" strike="noStrike" dirty="0">
                          <a:solidFill>
                            <a:srgbClr val="000000"/>
                          </a:solidFill>
                          <a:effectLst/>
                          <a:latin typeface="Segoe UI" panose="020B0502040204020203" pitchFamily="34" charset="0"/>
                          <a:cs typeface="Segoe UI" panose="020B0502040204020203" pitchFamily="34" charset="0"/>
                        </a:rPr>
                        <a:t>6-11.10</a:t>
                      </a: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r" rtl="1" fontAlgn="b">
                        <a:buNone/>
                      </a:pPr>
                      <a:r>
                        <a:rPr lang="he-IL" sz="1400" u="none" strike="noStrike" dirty="0">
                          <a:effectLst/>
                          <a:latin typeface="Segoe UI" panose="020B0502040204020203" pitchFamily="34" charset="0"/>
                          <a:cs typeface="Segoe UI" panose="020B0502040204020203" pitchFamily="34" charset="0"/>
                        </a:rPr>
                        <a:t>בריטניה</a:t>
                      </a:r>
                      <a:endParaRPr lang="he-IL" sz="1400" b="0" i="0" u="none" strike="noStrike" dirty="0">
                        <a:solidFill>
                          <a:srgbClr val="000000"/>
                        </a:solidFill>
                        <a:effectLst/>
                        <a:latin typeface="Segoe UI" panose="020B0502040204020203" pitchFamily="34" charset="0"/>
                        <a:cs typeface="Segoe UI" panose="020B0502040204020203" pitchFamily="34" charset="0"/>
                      </a:endParaRP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120714847"/>
                  </a:ext>
                </a:extLst>
              </a:tr>
              <a:tr h="286443">
                <a:tc>
                  <a:txBody>
                    <a:bodyPr/>
                    <a:lstStyle/>
                    <a:p>
                      <a:pPr algn="r" rtl="1" fontAlgn="b">
                        <a:buNone/>
                      </a:pPr>
                      <a:r>
                        <a:rPr lang="he-IL" sz="1400" u="none" strike="noStrike" dirty="0">
                          <a:effectLst/>
                          <a:latin typeface="Segoe UI" panose="020B0502040204020203" pitchFamily="34" charset="0"/>
                          <a:cs typeface="Segoe UI" panose="020B0502040204020203" pitchFamily="34" charset="0"/>
                        </a:rPr>
                        <a:t>טאקוונדו</a:t>
                      </a:r>
                      <a:endParaRPr lang="he-IL" sz="1400" b="0" i="0" u="none" strike="noStrike" dirty="0">
                        <a:solidFill>
                          <a:srgbClr val="000000"/>
                        </a:solidFill>
                        <a:effectLst/>
                        <a:latin typeface="Segoe UI" panose="020B0502040204020203" pitchFamily="34" charset="0"/>
                        <a:cs typeface="Segoe UI" panose="020B0502040204020203" pitchFamily="34" charset="0"/>
                      </a:endParaRP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r" rtl="1" fontAlgn="b">
                        <a:buNone/>
                      </a:pPr>
                      <a:r>
                        <a:rPr lang="he-IL" sz="1400" u="none" strike="noStrike" dirty="0">
                          <a:effectLst/>
                          <a:latin typeface="Segoe UI" panose="020B0502040204020203" pitchFamily="34" charset="0"/>
                          <a:cs typeface="Segoe UI" panose="020B0502040204020203" pitchFamily="34" charset="0"/>
                        </a:rPr>
                        <a:t>עולם</a:t>
                      </a:r>
                      <a:endParaRPr lang="he-IL" sz="1400" b="0" i="0" u="none" strike="noStrike" dirty="0">
                        <a:solidFill>
                          <a:srgbClr val="000000"/>
                        </a:solidFill>
                        <a:effectLst/>
                        <a:latin typeface="Segoe UI" panose="020B0502040204020203" pitchFamily="34" charset="0"/>
                        <a:cs typeface="Segoe UI" panose="020B0502040204020203" pitchFamily="34" charset="0"/>
                      </a:endParaRP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r" rtl="1" fontAlgn="b">
                        <a:buNone/>
                      </a:pPr>
                      <a:r>
                        <a:rPr lang="he-IL" sz="1400" b="0" i="0" u="none" strike="noStrike" dirty="0">
                          <a:solidFill>
                            <a:srgbClr val="000000"/>
                          </a:solidFill>
                          <a:effectLst/>
                          <a:latin typeface="Segoe UI" panose="020B0502040204020203" pitchFamily="34" charset="0"/>
                          <a:cs typeface="Segoe UI" panose="020B0502040204020203" pitchFamily="34" charset="0"/>
                        </a:rPr>
                        <a:t>נובמבר</a:t>
                      </a: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r" rtl="1" fontAlgn="b">
                        <a:buNone/>
                      </a:pPr>
                      <a:r>
                        <a:rPr lang="he-IL" sz="1400" u="none" strike="noStrike" dirty="0">
                          <a:effectLst/>
                          <a:latin typeface="Segoe UI" panose="020B0502040204020203" pitchFamily="34" charset="0"/>
                          <a:cs typeface="Segoe UI" panose="020B0502040204020203" pitchFamily="34" charset="0"/>
                        </a:rPr>
                        <a:t>טרם נקבע</a:t>
                      </a:r>
                      <a:endParaRPr lang="he-IL" sz="1400" b="0" i="0" u="none" strike="noStrike" dirty="0">
                        <a:solidFill>
                          <a:srgbClr val="000000"/>
                        </a:solidFill>
                        <a:effectLst/>
                        <a:latin typeface="Segoe UI" panose="020B0502040204020203" pitchFamily="34" charset="0"/>
                        <a:cs typeface="Segoe UI" panose="020B0502040204020203" pitchFamily="34" charset="0"/>
                      </a:endParaRP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623748773"/>
                  </a:ext>
                </a:extLst>
              </a:tr>
              <a:tr h="286443">
                <a:tc>
                  <a:txBody>
                    <a:bodyPr/>
                    <a:lstStyle/>
                    <a:p>
                      <a:pPr algn="r" rtl="1" fontAlgn="b">
                        <a:buNone/>
                      </a:pPr>
                      <a:r>
                        <a:rPr lang="he-IL" sz="1400" u="none" strike="noStrike" dirty="0">
                          <a:effectLst/>
                          <a:latin typeface="Segoe UI" panose="020B0502040204020203" pitchFamily="34" charset="0"/>
                          <a:cs typeface="Segoe UI" panose="020B0502040204020203" pitchFamily="34" charset="0"/>
                        </a:rPr>
                        <a:t>טניס שולחן</a:t>
                      </a:r>
                      <a:endParaRPr lang="he-IL" sz="1400" b="0" i="0" u="none" strike="noStrike" dirty="0">
                        <a:solidFill>
                          <a:srgbClr val="000000"/>
                        </a:solidFill>
                        <a:effectLst/>
                        <a:latin typeface="Segoe UI" panose="020B0502040204020203" pitchFamily="34" charset="0"/>
                        <a:cs typeface="Segoe UI" panose="020B0502040204020203" pitchFamily="34" charset="0"/>
                      </a:endParaRP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r" rtl="1" fontAlgn="b">
                        <a:buNone/>
                      </a:pPr>
                      <a:r>
                        <a:rPr lang="he-IL" sz="1400" u="none" strike="noStrike">
                          <a:effectLst/>
                          <a:latin typeface="Segoe UI" panose="020B0502040204020203" pitchFamily="34" charset="0"/>
                          <a:cs typeface="Segoe UI" panose="020B0502040204020203" pitchFamily="34" charset="0"/>
                        </a:rPr>
                        <a:t>עולם</a:t>
                      </a:r>
                      <a:endParaRPr lang="he-IL" sz="1400" b="0" i="0" u="none" strike="noStrike">
                        <a:solidFill>
                          <a:srgbClr val="000000"/>
                        </a:solidFill>
                        <a:effectLst/>
                        <a:latin typeface="Segoe UI" panose="020B0502040204020203" pitchFamily="34" charset="0"/>
                        <a:cs typeface="Segoe UI" panose="020B0502040204020203" pitchFamily="34" charset="0"/>
                      </a:endParaRP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r" rtl="0" fontAlgn="b">
                        <a:buNone/>
                      </a:pPr>
                      <a:r>
                        <a:rPr lang="he-IL" sz="1400" b="0" i="0" u="none" strike="noStrike" dirty="0">
                          <a:solidFill>
                            <a:srgbClr val="000000"/>
                          </a:solidFill>
                          <a:effectLst/>
                          <a:latin typeface="Segoe UI" panose="020B0502040204020203" pitchFamily="34" charset="0"/>
                          <a:cs typeface="Segoe UI" panose="020B0502040204020203" pitchFamily="34" charset="0"/>
                        </a:rPr>
                        <a:t>23-29.11</a:t>
                      </a: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r" rtl="1" fontAlgn="b">
                        <a:buNone/>
                      </a:pPr>
                      <a:r>
                        <a:rPr lang="he-IL" sz="1400" u="none" strike="noStrike" dirty="0">
                          <a:effectLst/>
                          <a:latin typeface="Segoe UI" panose="020B0502040204020203" pitchFamily="34" charset="0"/>
                          <a:cs typeface="Segoe UI" panose="020B0502040204020203" pitchFamily="34" charset="0"/>
                        </a:rPr>
                        <a:t>תאילנד</a:t>
                      </a:r>
                      <a:endParaRPr lang="he-IL" sz="1400" b="0" i="0" u="none" strike="noStrike" dirty="0">
                        <a:solidFill>
                          <a:srgbClr val="000000"/>
                        </a:solidFill>
                        <a:effectLst/>
                        <a:latin typeface="Segoe UI" panose="020B0502040204020203" pitchFamily="34" charset="0"/>
                        <a:cs typeface="Segoe UI" panose="020B0502040204020203" pitchFamily="34" charset="0"/>
                      </a:endParaRP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009215121"/>
                  </a:ext>
                </a:extLst>
              </a:tr>
              <a:tr h="286443">
                <a:tc>
                  <a:txBody>
                    <a:bodyPr/>
                    <a:lstStyle/>
                    <a:p>
                      <a:pPr algn="r" rtl="1" fontAlgn="b">
                        <a:buNone/>
                      </a:pPr>
                      <a:r>
                        <a:rPr lang="he-IL" sz="1400" u="none" strike="noStrike" dirty="0">
                          <a:effectLst/>
                          <a:latin typeface="Segoe UI" panose="020B0502040204020203" pitchFamily="34" charset="0"/>
                          <a:cs typeface="Segoe UI" panose="020B0502040204020203" pitchFamily="34" charset="0"/>
                        </a:rPr>
                        <a:t>כדורשער נוער</a:t>
                      </a:r>
                      <a:endParaRPr lang="he-IL" sz="1400" b="0" i="0" u="none" strike="noStrike" dirty="0">
                        <a:solidFill>
                          <a:srgbClr val="000000"/>
                        </a:solidFill>
                        <a:effectLst/>
                        <a:latin typeface="Segoe UI" panose="020B0502040204020203" pitchFamily="34" charset="0"/>
                        <a:cs typeface="Segoe UI" panose="020B0502040204020203" pitchFamily="34" charset="0"/>
                      </a:endParaRP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r" rtl="1" fontAlgn="b">
                        <a:buNone/>
                      </a:pPr>
                      <a:r>
                        <a:rPr lang="he-IL" sz="1400" u="none" strike="noStrike" dirty="0">
                          <a:effectLst/>
                          <a:latin typeface="Segoe UI" panose="020B0502040204020203" pitchFamily="34" charset="0"/>
                          <a:cs typeface="Segoe UI" panose="020B0502040204020203" pitchFamily="34" charset="0"/>
                        </a:rPr>
                        <a:t>עולם</a:t>
                      </a:r>
                      <a:endParaRPr lang="he-IL" sz="1400" b="0" i="0" u="none" strike="noStrike" dirty="0">
                        <a:solidFill>
                          <a:srgbClr val="000000"/>
                        </a:solidFill>
                        <a:effectLst/>
                        <a:latin typeface="Segoe UI" panose="020B0502040204020203" pitchFamily="34" charset="0"/>
                        <a:cs typeface="Segoe UI" panose="020B0502040204020203" pitchFamily="34" charset="0"/>
                      </a:endParaRP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r" rtl="0" fontAlgn="b">
                        <a:buNone/>
                      </a:pPr>
                      <a:r>
                        <a:rPr lang="he-IL" sz="1400" b="0" i="0" u="none" strike="noStrike" dirty="0">
                          <a:solidFill>
                            <a:srgbClr val="000000"/>
                          </a:solidFill>
                          <a:effectLst/>
                          <a:latin typeface="Segoe UI" panose="020B0502040204020203" pitchFamily="34" charset="0"/>
                          <a:cs typeface="Segoe UI" panose="020B0502040204020203" pitchFamily="34" charset="0"/>
                        </a:rPr>
                        <a:t>25.11-5.12</a:t>
                      </a: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r" rtl="1" fontAlgn="b">
                        <a:buNone/>
                      </a:pPr>
                      <a:r>
                        <a:rPr lang="he-IL" sz="1400" u="none" strike="noStrike" dirty="0">
                          <a:effectLst/>
                          <a:latin typeface="Segoe UI" panose="020B0502040204020203" pitchFamily="34" charset="0"/>
                          <a:cs typeface="Segoe UI" panose="020B0502040204020203" pitchFamily="34" charset="0"/>
                        </a:rPr>
                        <a:t>קזחסטן</a:t>
                      </a:r>
                      <a:endParaRPr lang="he-IL" sz="1400" b="0" i="0" u="none" strike="noStrike" dirty="0">
                        <a:solidFill>
                          <a:srgbClr val="000000"/>
                        </a:solidFill>
                        <a:effectLst/>
                        <a:latin typeface="Segoe UI" panose="020B0502040204020203" pitchFamily="34" charset="0"/>
                        <a:cs typeface="Segoe UI" panose="020B0502040204020203" pitchFamily="34" charset="0"/>
                      </a:endParaRP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412056416"/>
                  </a:ext>
                </a:extLst>
              </a:tr>
              <a:tr h="286443">
                <a:tc>
                  <a:txBody>
                    <a:bodyPr/>
                    <a:lstStyle/>
                    <a:p>
                      <a:pPr algn="r" rtl="1" fontAlgn="b">
                        <a:buNone/>
                      </a:pPr>
                      <a:r>
                        <a:rPr lang="he-IL" sz="1400" u="none" strike="noStrike" dirty="0">
                          <a:effectLst/>
                          <a:latin typeface="Segoe UI" panose="020B0502040204020203" pitchFamily="34" charset="0"/>
                          <a:cs typeface="Segoe UI" panose="020B0502040204020203" pitchFamily="34" charset="0"/>
                        </a:rPr>
                        <a:t>טיפוס</a:t>
                      </a:r>
                      <a:endParaRPr lang="he-IL" sz="1400" b="0" i="0" u="none" strike="noStrike" dirty="0">
                        <a:solidFill>
                          <a:srgbClr val="000000"/>
                        </a:solidFill>
                        <a:effectLst/>
                        <a:latin typeface="Segoe UI" panose="020B0502040204020203" pitchFamily="34" charset="0"/>
                        <a:cs typeface="Segoe UI" panose="020B0502040204020203" pitchFamily="34" charset="0"/>
                      </a:endParaRP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r" rtl="0" fontAlgn="b">
                        <a:buNone/>
                      </a:pPr>
                      <a:r>
                        <a:rPr lang="he-IL" sz="1400" u="none" strike="noStrike" dirty="0">
                          <a:effectLst/>
                          <a:latin typeface="Segoe UI" panose="020B0502040204020203" pitchFamily="34" charset="0"/>
                          <a:cs typeface="Segoe UI" panose="020B0502040204020203" pitchFamily="34" charset="0"/>
                        </a:rPr>
                        <a:t> אירופה</a:t>
                      </a:r>
                      <a:endParaRPr lang="he-IL" sz="1400" b="0" i="0" u="none" strike="noStrike" dirty="0">
                        <a:solidFill>
                          <a:srgbClr val="000000"/>
                        </a:solidFill>
                        <a:effectLst/>
                        <a:latin typeface="Segoe UI" panose="020B0502040204020203" pitchFamily="34" charset="0"/>
                        <a:cs typeface="Segoe UI" panose="020B0502040204020203" pitchFamily="34" charset="0"/>
                      </a:endParaRP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r" rtl="1" fontAlgn="b">
                        <a:buNone/>
                      </a:pPr>
                      <a:endParaRPr lang="he-IL" sz="1400" b="0" i="0" u="none" strike="noStrike">
                        <a:solidFill>
                          <a:srgbClr val="000000"/>
                        </a:solidFill>
                        <a:effectLst/>
                        <a:latin typeface="Segoe UI" panose="020B0502040204020203" pitchFamily="34" charset="0"/>
                        <a:cs typeface="Segoe UI" panose="020B0502040204020203" pitchFamily="34" charset="0"/>
                      </a:endParaRP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r" rtl="1" fontAlgn="b">
                        <a:buNone/>
                      </a:pPr>
                      <a:r>
                        <a:rPr lang="he-IL" sz="1400" u="none" strike="noStrike">
                          <a:effectLst/>
                          <a:latin typeface="Segoe UI" panose="020B0502040204020203" pitchFamily="34" charset="0"/>
                          <a:cs typeface="Segoe UI" panose="020B0502040204020203" pitchFamily="34" charset="0"/>
                        </a:rPr>
                        <a:t>טרם נקבע</a:t>
                      </a:r>
                      <a:endParaRPr lang="he-IL" sz="1400" b="0" i="0" u="none" strike="noStrike">
                        <a:solidFill>
                          <a:srgbClr val="000000"/>
                        </a:solidFill>
                        <a:effectLst/>
                        <a:latin typeface="Segoe UI" panose="020B0502040204020203" pitchFamily="34" charset="0"/>
                        <a:cs typeface="Segoe UI" panose="020B0502040204020203" pitchFamily="34" charset="0"/>
                      </a:endParaRP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494580128"/>
                  </a:ext>
                </a:extLst>
              </a:tr>
              <a:tr h="286443">
                <a:tc>
                  <a:txBody>
                    <a:bodyPr/>
                    <a:lstStyle/>
                    <a:p>
                      <a:pPr algn="r" rtl="1" fontAlgn="b">
                        <a:buNone/>
                      </a:pPr>
                      <a:r>
                        <a:rPr lang="he-IL" sz="1400" u="none" strike="noStrike" dirty="0">
                          <a:effectLst/>
                          <a:latin typeface="Segoe UI" panose="020B0502040204020203" pitchFamily="34" charset="0"/>
                          <a:cs typeface="Segoe UI" panose="020B0502040204020203" pitchFamily="34" charset="0"/>
                        </a:rPr>
                        <a:t>אתלטיקה</a:t>
                      </a:r>
                      <a:endParaRPr lang="he-IL" sz="1400" b="0" i="0" u="none" strike="noStrike" dirty="0">
                        <a:solidFill>
                          <a:srgbClr val="000000"/>
                        </a:solidFill>
                        <a:effectLst/>
                        <a:latin typeface="Segoe UI" panose="020B0502040204020203" pitchFamily="34" charset="0"/>
                        <a:cs typeface="Segoe UI" panose="020B0502040204020203" pitchFamily="34" charset="0"/>
                      </a:endParaRP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r" rtl="0" fontAlgn="b">
                        <a:buNone/>
                      </a:pPr>
                      <a:r>
                        <a:rPr lang="he-IL" sz="1400" u="none" strike="noStrike" dirty="0">
                          <a:effectLst/>
                          <a:latin typeface="Segoe UI" panose="020B0502040204020203" pitchFamily="34" charset="0"/>
                          <a:cs typeface="Segoe UI" panose="020B0502040204020203" pitchFamily="34" charset="0"/>
                        </a:rPr>
                        <a:t> אירופה</a:t>
                      </a:r>
                      <a:endParaRPr lang="he-IL" sz="1400" b="0" i="0" u="none" strike="noStrike" dirty="0">
                        <a:solidFill>
                          <a:srgbClr val="000000"/>
                        </a:solidFill>
                        <a:effectLst/>
                        <a:latin typeface="Segoe UI" panose="020B0502040204020203" pitchFamily="34" charset="0"/>
                        <a:cs typeface="Segoe UI" panose="020B0502040204020203" pitchFamily="34" charset="0"/>
                      </a:endParaRP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r" rtl="1" fontAlgn="b">
                        <a:buNone/>
                      </a:pPr>
                      <a:endParaRPr lang="he-IL" sz="1400" b="0" i="0" u="none" strike="noStrike" dirty="0">
                        <a:solidFill>
                          <a:srgbClr val="000000"/>
                        </a:solidFill>
                        <a:effectLst/>
                        <a:latin typeface="Segoe UI" panose="020B0502040204020203" pitchFamily="34" charset="0"/>
                        <a:cs typeface="Segoe UI" panose="020B0502040204020203" pitchFamily="34" charset="0"/>
                      </a:endParaRP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r" rtl="1" fontAlgn="b">
                        <a:buNone/>
                      </a:pPr>
                      <a:r>
                        <a:rPr lang="he-IL" sz="1400" u="none" strike="noStrike" dirty="0">
                          <a:effectLst/>
                          <a:latin typeface="Segoe UI" panose="020B0502040204020203" pitchFamily="34" charset="0"/>
                          <a:cs typeface="Segoe UI" panose="020B0502040204020203" pitchFamily="34" charset="0"/>
                        </a:rPr>
                        <a:t>טרם נקבע</a:t>
                      </a:r>
                      <a:endParaRPr lang="he-IL" sz="1400" b="0" i="0" u="none" strike="noStrike" dirty="0">
                        <a:solidFill>
                          <a:srgbClr val="000000"/>
                        </a:solidFill>
                        <a:effectLst/>
                        <a:latin typeface="Segoe UI" panose="020B0502040204020203" pitchFamily="34" charset="0"/>
                        <a:cs typeface="Segoe UI" panose="020B0502040204020203" pitchFamily="34" charset="0"/>
                      </a:endParaRP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425809344"/>
                  </a:ext>
                </a:extLst>
              </a:tr>
              <a:tr h="286443">
                <a:tc>
                  <a:txBody>
                    <a:bodyPr/>
                    <a:lstStyle/>
                    <a:p>
                      <a:pPr algn="r" rtl="1" fontAlgn="b">
                        <a:buNone/>
                      </a:pPr>
                      <a:r>
                        <a:rPr lang="he-IL" sz="1400" u="none" strike="noStrike" dirty="0">
                          <a:effectLst/>
                          <a:latin typeface="Segoe UI" panose="020B0502040204020203" pitchFamily="34" charset="0"/>
                          <a:cs typeface="Segoe UI" panose="020B0502040204020203" pitchFamily="34" charset="0"/>
                        </a:rPr>
                        <a:t>רוגבי בכיסאות גלגלים </a:t>
                      </a:r>
                      <a:endParaRPr lang="he-IL" sz="1400" b="0" i="0" u="none" strike="noStrike" dirty="0">
                        <a:solidFill>
                          <a:srgbClr val="000000"/>
                        </a:solidFill>
                        <a:effectLst/>
                        <a:latin typeface="Segoe UI" panose="020B0502040204020203" pitchFamily="34" charset="0"/>
                        <a:cs typeface="Segoe UI" panose="020B0502040204020203" pitchFamily="34" charset="0"/>
                      </a:endParaRP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r" rtl="1" fontAlgn="b">
                        <a:buNone/>
                      </a:pPr>
                      <a:r>
                        <a:rPr lang="he-IL" sz="1400" u="none" strike="noStrike" dirty="0">
                          <a:effectLst/>
                          <a:latin typeface="Segoe UI" panose="020B0502040204020203" pitchFamily="34" charset="0"/>
                          <a:cs typeface="Segoe UI" panose="020B0502040204020203" pitchFamily="34" charset="0"/>
                        </a:rPr>
                        <a:t>אירופה דרג ב'</a:t>
                      </a:r>
                      <a:endParaRPr lang="he-IL" sz="1400" b="0" i="0" u="none" strike="noStrike" dirty="0">
                        <a:solidFill>
                          <a:srgbClr val="000000"/>
                        </a:solidFill>
                        <a:effectLst/>
                        <a:latin typeface="Segoe UI" panose="020B0502040204020203" pitchFamily="34" charset="0"/>
                        <a:cs typeface="Segoe UI" panose="020B0502040204020203" pitchFamily="34" charset="0"/>
                      </a:endParaRP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r" rtl="1" fontAlgn="b">
                        <a:buNone/>
                      </a:pPr>
                      <a:endParaRPr lang="he-IL" sz="1400" b="0" i="0" u="none" strike="noStrike" dirty="0">
                        <a:solidFill>
                          <a:srgbClr val="000000"/>
                        </a:solidFill>
                        <a:effectLst/>
                        <a:latin typeface="Segoe UI" panose="020B0502040204020203" pitchFamily="34" charset="0"/>
                        <a:cs typeface="Segoe UI" panose="020B0502040204020203" pitchFamily="34" charset="0"/>
                      </a:endParaRP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r" rtl="1" fontAlgn="b">
                        <a:buNone/>
                      </a:pPr>
                      <a:r>
                        <a:rPr lang="he-IL" sz="1400" u="none" strike="noStrike" dirty="0">
                          <a:effectLst/>
                          <a:latin typeface="Segoe UI" panose="020B0502040204020203" pitchFamily="34" charset="0"/>
                          <a:cs typeface="Segoe UI" panose="020B0502040204020203" pitchFamily="34" charset="0"/>
                        </a:rPr>
                        <a:t>טרם נקבע</a:t>
                      </a:r>
                      <a:endParaRPr lang="he-IL" sz="1400" b="0" i="0" u="none" strike="noStrike" dirty="0">
                        <a:solidFill>
                          <a:srgbClr val="000000"/>
                        </a:solidFill>
                        <a:effectLst/>
                        <a:latin typeface="Segoe UI" panose="020B0502040204020203" pitchFamily="34" charset="0"/>
                        <a:cs typeface="Segoe UI" panose="020B0502040204020203" pitchFamily="34" charset="0"/>
                      </a:endParaRPr>
                    </a:p>
                  </a:txBody>
                  <a:tcPr marL="45720" marR="4572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6856488"/>
                  </a:ext>
                </a:extLst>
              </a:tr>
            </a:tbl>
          </a:graphicData>
        </a:graphic>
      </p:graphicFrame>
    </p:spTree>
    <p:extLst>
      <p:ext uri="{BB962C8B-B14F-4D97-AF65-F5344CB8AC3E}">
        <p14:creationId xmlns:p14="http://schemas.microsoft.com/office/powerpoint/2010/main" val="2744018978"/>
      </p:ext>
    </p:extLst>
  </p:cSld>
  <p:clrMapOvr>
    <a:masterClrMapping/>
  </p:clrMapOvr>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6DA2486-158F-4AC3-BB0F-88E3CF3B2DA8}">
  <we:reference id="wa104380121" version="2.0.0.0" store="he-IL" storeType="OMEX"/>
  <we:alternateReferences>
    <we:reference id="wa104380121" version="2.0.0.0" store="WA10438012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38a82c1-2168-4a5e-8bbf-1e7a8b6397d4" xsi:nil="true"/>
    <lcf76f155ced4ddcb4097134ff3c332f xmlns="56eb7de7-23b0-4150-a439-5b18231b664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מסמך" ma:contentTypeID="0x0101008880590C47A0F045ACD1170F18F463FD" ma:contentTypeVersion="16" ma:contentTypeDescription="צור מסמך חדש." ma:contentTypeScope="" ma:versionID="6ce0f02a10fbfdee454bee916e97c053">
  <xsd:schema xmlns:xsd="http://www.w3.org/2001/XMLSchema" xmlns:xs="http://www.w3.org/2001/XMLSchema" xmlns:p="http://schemas.microsoft.com/office/2006/metadata/properties" xmlns:ns2="56eb7de7-23b0-4150-a439-5b18231b6641" xmlns:ns3="238a82c1-2168-4a5e-8bbf-1e7a8b6397d4" targetNamespace="http://schemas.microsoft.com/office/2006/metadata/properties" ma:root="true" ma:fieldsID="8d5452d09cc6f2c832b56b870da3fcc0" ns2:_="" ns3:_="">
    <xsd:import namespace="56eb7de7-23b0-4150-a439-5b18231b6641"/>
    <xsd:import namespace="238a82c1-2168-4a5e-8bbf-1e7a8b6397d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eb7de7-23b0-4150-a439-5b18231b66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תגיות תמונה" ma:readOnly="false" ma:fieldId="{5cf76f15-5ced-4ddc-b409-7134ff3c332f}" ma:taxonomyMulti="true" ma:sspId="3b5fd572-03b7-406a-9023-0d23bf5625aa"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8a82c1-2168-4a5e-8bbf-1e7a8b6397d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8e06c5e-dbd5-4da2-9f11-424eb95d6dab}" ma:internalName="TaxCatchAll" ma:showField="CatchAllData" ma:web="238a82c1-2168-4a5e-8bbf-1e7a8b6397d4">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משותף עם"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משותף עם פרטים"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סוג תוכן"/>
        <xsd:element ref="dc:title" minOccurs="0" maxOccurs="1" ma:index="4"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6763BE-1E91-4438-9347-F07292C572D0}">
  <ds:schemaRefs>
    <ds:schemaRef ds:uri="http://purl.org/dc/elements/1.1/"/>
    <ds:schemaRef ds:uri="http://schemas.microsoft.com/office/infopath/2007/PartnerControls"/>
    <ds:schemaRef ds:uri="http://schemas.openxmlformats.org/package/2006/metadata/core-properties"/>
    <ds:schemaRef ds:uri="http://purl.org/dc/terms/"/>
    <ds:schemaRef ds:uri="http://www.w3.org/XML/1998/namespace"/>
    <ds:schemaRef ds:uri="http://schemas.microsoft.com/office/2006/documentManagement/types"/>
    <ds:schemaRef ds:uri="56eb7de7-23b0-4150-a439-5b18231b6641"/>
    <ds:schemaRef ds:uri="238a82c1-2168-4a5e-8bbf-1e7a8b6397d4"/>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C25C180B-5960-4F1F-9722-5A4ACCBFCC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eb7de7-23b0-4150-a439-5b18231b6641"/>
    <ds:schemaRef ds:uri="238a82c1-2168-4a5e-8bbf-1e7a8b6397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12941C5-8CA4-4AF6-810D-F006153BD4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70401</TotalTime>
  <Words>8018</Words>
  <Application>Microsoft Office PowerPoint</Application>
  <PresentationFormat>נייר A4 ‏(210x297 מ"מ)</PresentationFormat>
  <Paragraphs>935</Paragraphs>
  <Slides>32</Slides>
  <Notes>5</Notes>
  <HiddenSlides>0</HiddenSlides>
  <MMClips>0</MMClips>
  <ScaleCrop>false</ScaleCrop>
  <HeadingPairs>
    <vt:vector size="6" baseType="variant">
      <vt:variant>
        <vt:lpstr>גופנים בשימוש</vt:lpstr>
      </vt:variant>
      <vt:variant>
        <vt:i4>9</vt:i4>
      </vt:variant>
      <vt:variant>
        <vt:lpstr>ערכת נושא</vt:lpstr>
      </vt:variant>
      <vt:variant>
        <vt:i4>1</vt:i4>
      </vt:variant>
      <vt:variant>
        <vt:lpstr>כותרות שקופיות</vt:lpstr>
      </vt:variant>
      <vt:variant>
        <vt:i4>32</vt:i4>
      </vt:variant>
    </vt:vector>
  </HeadingPairs>
  <TitlesOfParts>
    <vt:vector size="42" baseType="lpstr">
      <vt:lpstr>Arial</vt:lpstr>
      <vt:lpstr>Calibri</vt:lpstr>
      <vt:lpstr>Calibri Light</vt:lpstr>
      <vt:lpstr>Dreaming Outloud Pro</vt:lpstr>
      <vt:lpstr>Segoe UI</vt:lpstr>
      <vt:lpstr>Segoe UI Semilight</vt:lpstr>
      <vt:lpstr>Tahoma</vt:lpstr>
      <vt:lpstr>Wingdings</vt:lpstr>
      <vt:lpstr>Wingdings 3</vt:lpstr>
      <vt:lpstr>ערכת נושא Office</vt:lpstr>
      <vt:lpstr>שער</vt:lpstr>
      <vt:lpstr>תוכן עניינים</vt:lpstr>
      <vt:lpstr>מה יקרה בינואר</vt:lpstr>
      <vt:lpstr>משולחן היו"ר</vt:lpstr>
      <vt:lpstr>סקירת מנכ"ל</vt:lpstr>
      <vt:lpstr>הישג החודש</vt:lpstr>
      <vt:lpstr>בעולם</vt:lpstr>
      <vt:lpstr>בעולם</vt:lpstr>
      <vt:lpstr>בעולם</vt:lpstr>
      <vt:lpstr>חדשות</vt:lpstr>
      <vt:lpstr>חדשות</vt:lpstr>
      <vt:lpstr>חדשות</vt:lpstr>
      <vt:lpstr>חדשות</vt:lpstr>
      <vt:lpstr>חדשות</vt:lpstr>
      <vt:lpstr>חדשות</vt:lpstr>
      <vt:lpstr>חדשות</vt:lpstr>
      <vt:lpstr>בארץ</vt:lpstr>
      <vt:lpstr>בארץ</vt:lpstr>
      <vt:lpstr>בארץ</vt:lpstr>
      <vt:lpstr>בארץ</vt:lpstr>
      <vt:lpstr>בארץ</vt:lpstr>
      <vt:lpstr>בארץ</vt:lpstr>
      <vt:lpstr>בארץ</vt:lpstr>
      <vt:lpstr>בארץ</vt:lpstr>
      <vt:lpstr>בארץ</vt:lpstr>
      <vt:lpstr>בארץ</vt:lpstr>
      <vt:lpstr>בארץ</vt:lpstr>
      <vt:lpstr>בארץ</vt:lpstr>
      <vt:lpstr>חם מהשטח</vt:lpstr>
      <vt:lpstr>חם מהשטח</vt:lpstr>
      <vt:lpstr>הארכיון זוכר</vt:lpstr>
      <vt:lpstr>על רגל אחת</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subject/>
  <dc:creator>keren</dc:creator>
  <cp:keywords/>
  <dc:description/>
  <cp:lastModifiedBy>Keren Isaacson</cp:lastModifiedBy>
  <cp:revision>4605</cp:revision>
  <cp:lastPrinted>2023-04-04T08:03:03Z</cp:lastPrinted>
  <dcterms:created xsi:type="dcterms:W3CDTF">2018-07-24T08:09:19Z</dcterms:created>
  <dcterms:modified xsi:type="dcterms:W3CDTF">2026-01-03T20:33:47Z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0x0101008880590C47A0F045ACD1170F18F463FD</vt:lpwstr>
  </property>
  <property fmtid="{D5CDD505-2E9C-101B-9397-08002B2CF9AE}" pid="3" name="MediaServiceImageTags">
    <vt:lpwstr/>
  </property>
</Properties>
</file>