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34"/>
  </p:notesMasterIdLst>
  <p:sldIdLst>
    <p:sldId id="1118" r:id="rId5"/>
    <p:sldId id="916" r:id="rId6"/>
    <p:sldId id="996" r:id="rId7"/>
    <p:sldId id="706" r:id="rId8"/>
    <p:sldId id="1066" r:id="rId9"/>
    <p:sldId id="1038" r:id="rId10"/>
    <p:sldId id="1098" r:id="rId11"/>
    <p:sldId id="1119" r:id="rId12"/>
    <p:sldId id="1001" r:id="rId13"/>
    <p:sldId id="1129" r:id="rId14"/>
    <p:sldId id="1132" r:id="rId15"/>
    <p:sldId id="1130" r:id="rId16"/>
    <p:sldId id="1102" r:id="rId17"/>
    <p:sldId id="1134" r:id="rId18"/>
    <p:sldId id="1117" r:id="rId19"/>
    <p:sldId id="1127" r:id="rId20"/>
    <p:sldId id="1044" r:id="rId21"/>
    <p:sldId id="1128" r:id="rId22"/>
    <p:sldId id="1125" r:id="rId23"/>
    <p:sldId id="1124" r:id="rId24"/>
    <p:sldId id="1126" r:id="rId25"/>
    <p:sldId id="1122" r:id="rId26"/>
    <p:sldId id="1133" r:id="rId27"/>
    <p:sldId id="1063" r:id="rId28"/>
    <p:sldId id="1135" r:id="rId29"/>
    <p:sldId id="1136" r:id="rId30"/>
    <p:sldId id="1137" r:id="rId31"/>
    <p:sldId id="1031" r:id="rId32"/>
    <p:sldId id="1033" r:id="rId33"/>
  </p:sldIdLst>
  <p:sldSz cx="6858000" cy="9906000" type="A4"/>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83" userDrawn="1">
          <p15:clr>
            <a:srgbClr val="A4A3A4"/>
          </p15:clr>
        </p15:guide>
        <p15:guide id="3" orient="horz" pos="31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en isaacson" initials="ki" lastIdx="1" clrIdx="0">
    <p:extLst>
      <p:ext uri="{19B8F6BF-5375-455C-9EA6-DF929625EA0E}">
        <p15:presenceInfo xmlns:p15="http://schemas.microsoft.com/office/powerpoint/2012/main" userId="d35851ce4962de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4DD"/>
    <a:srgbClr val="000002"/>
    <a:srgbClr val="726A61"/>
    <a:srgbClr val="525050"/>
    <a:srgbClr val="ABAAA6"/>
    <a:srgbClr val="001F7A"/>
    <a:srgbClr val="030303"/>
    <a:srgbClr val="C09384"/>
    <a:srgbClr val="FF00FF"/>
    <a:srgbClr val="005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4" autoAdjust="0"/>
    <p:restoredTop sz="95059" autoAdjust="0"/>
  </p:normalViewPr>
  <p:slideViewPr>
    <p:cSldViewPr snapToGrid="0">
      <p:cViewPr varScale="1">
        <p:scale>
          <a:sx n="47" d="100"/>
          <a:sy n="47" d="100"/>
        </p:scale>
        <p:origin x="2434" y="451"/>
      </p:cViewPr>
      <p:guideLst>
        <p:guide pos="2183"/>
        <p:guide orient="horz" pos="316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2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3" y="0"/>
            <a:ext cx="2971800" cy="4968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96888"/>
          </a:xfrm>
          <a:prstGeom prst="rect">
            <a:avLst/>
          </a:prstGeom>
        </p:spPr>
        <p:txBody>
          <a:bodyPr vert="horz" lIns="91440" tIns="45720" rIns="91440" bIns="45720" rtlCol="1"/>
          <a:lstStyle>
            <a:lvl1pPr algn="r">
              <a:defRPr sz="1200"/>
            </a:lvl1pPr>
          </a:lstStyle>
          <a:p>
            <a:fld id="{F4881BDA-5159-4C20-8C65-C76C509940B9}" type="datetimeFigureOut">
              <a:rPr lang="x-none" smtClean="0"/>
              <a:t>ט"ו/כסלו/תשפ"ו</a:t>
            </a:fld>
            <a:endParaRPr lang="x-none"/>
          </a:p>
        </p:txBody>
      </p:sp>
      <p:sp>
        <p:nvSpPr>
          <p:cNvPr id="4" name="מציין מיקום של תמונת שקופית 3"/>
          <p:cNvSpPr>
            <a:spLocks noGrp="1" noRot="1" noChangeAspect="1"/>
          </p:cNvSpPr>
          <p:nvPr>
            <p:ph type="sldImg" idx="2"/>
          </p:nvPr>
        </p:nvSpPr>
        <p:spPr>
          <a:xfrm>
            <a:off x="2270125" y="1241425"/>
            <a:ext cx="2317750" cy="3349625"/>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1" y="4776794"/>
            <a:ext cx="5486400" cy="3908425"/>
          </a:xfrm>
          <a:prstGeom prst="rect">
            <a:avLst/>
          </a:prstGeom>
        </p:spPr>
        <p:txBody>
          <a:bodyPr vert="horz" lIns="91440" tIns="45720" rIns="91440" bIns="45720" rtlCol="1"/>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x-none" dirty="0"/>
          </a:p>
        </p:txBody>
      </p:sp>
      <p:sp>
        <p:nvSpPr>
          <p:cNvPr id="6" name="מציין מיקום של כותרת תחתונה 5"/>
          <p:cNvSpPr>
            <a:spLocks noGrp="1"/>
          </p:cNvSpPr>
          <p:nvPr>
            <p:ph type="ftr" sz="quarter" idx="4"/>
          </p:nvPr>
        </p:nvSpPr>
        <p:spPr>
          <a:xfrm>
            <a:off x="3886203" y="9429750"/>
            <a:ext cx="2971800" cy="496888"/>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9429750"/>
            <a:ext cx="2971800" cy="496888"/>
          </a:xfrm>
          <a:prstGeom prst="rect">
            <a:avLst/>
          </a:prstGeom>
        </p:spPr>
        <p:txBody>
          <a:bodyPr vert="horz" lIns="91440" tIns="45720" rIns="91440" bIns="45720" rtlCol="1" anchor="b"/>
          <a:lstStyle>
            <a:lvl1pPr algn="r">
              <a:defRPr sz="1200"/>
            </a:lvl1pPr>
          </a:lstStyle>
          <a:p>
            <a:fld id="{7B48DDD1-3133-4C26-81E3-80A999342065}" type="slidenum">
              <a:rPr lang="x-none" smtClean="0"/>
              <a:t>‹#›</a:t>
            </a:fld>
            <a:endParaRPr lang="x-none"/>
          </a:p>
        </p:txBody>
      </p:sp>
    </p:spTree>
    <p:extLst>
      <p:ext uri="{BB962C8B-B14F-4D97-AF65-F5344CB8AC3E}">
        <p14:creationId xmlns:p14="http://schemas.microsoft.com/office/powerpoint/2010/main" val="7623771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Segoe UI" panose="020B0502040204020203" pitchFamily="34" charset="0"/>
      </a:defRPr>
    </a:lvl1pPr>
    <a:lvl2pPr marL="457200" algn="r" defTabSz="914400" rtl="1" eaLnBrk="1" latinLnBrk="0" hangingPunct="1">
      <a:defRPr sz="1200" kern="1200">
        <a:solidFill>
          <a:schemeClr val="tx1"/>
        </a:solidFill>
        <a:latin typeface="+mn-lt"/>
        <a:ea typeface="+mn-ea"/>
        <a:cs typeface="Segoe UI" panose="020B0502040204020203" pitchFamily="34" charset="0"/>
      </a:defRPr>
    </a:lvl2pPr>
    <a:lvl3pPr marL="914400" algn="r" defTabSz="914400" rtl="1" eaLnBrk="1" latinLnBrk="0" hangingPunct="1">
      <a:defRPr sz="1200" kern="1200">
        <a:solidFill>
          <a:schemeClr val="tx1"/>
        </a:solidFill>
        <a:latin typeface="+mn-lt"/>
        <a:ea typeface="+mn-ea"/>
        <a:cs typeface="Segoe UI" panose="020B0502040204020203" pitchFamily="34" charset="0"/>
      </a:defRPr>
    </a:lvl3pPr>
    <a:lvl4pPr marL="1371600" algn="r" defTabSz="914400" rtl="1" eaLnBrk="1" latinLnBrk="0" hangingPunct="1">
      <a:defRPr sz="1200" kern="1200">
        <a:solidFill>
          <a:schemeClr val="tx1"/>
        </a:solidFill>
        <a:latin typeface="+mn-lt"/>
        <a:ea typeface="+mn-ea"/>
        <a:cs typeface="Segoe UI" panose="020B0502040204020203" pitchFamily="34" charset="0"/>
      </a:defRPr>
    </a:lvl4pPr>
    <a:lvl5pPr marL="1828800" algn="r" defTabSz="914400" rtl="1" eaLnBrk="1" latinLnBrk="0" hangingPunct="1">
      <a:defRPr sz="1200" kern="1200">
        <a:solidFill>
          <a:schemeClr val="tx1"/>
        </a:solidFill>
        <a:latin typeface="+mn-lt"/>
        <a:ea typeface="+mn-ea"/>
        <a:cs typeface="Segoe UI" panose="020B0502040204020203"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19E4-E224-D52A-DA8B-E47C14EC51C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1E94DAA-2C0A-27D5-F188-A7545866FC4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FAE2B2-B834-CF0D-C38B-C2B52AF31527}"/>
              </a:ext>
            </a:extLst>
          </p:cNvPr>
          <p:cNvSpPr>
            <a:spLocks noGrp="1"/>
          </p:cNvSpPr>
          <p:nvPr>
            <p:ph type="body" idx="1"/>
          </p:nvPr>
        </p:nvSpPr>
        <p:spPr/>
        <p:txBody>
          <a:bodyPr/>
          <a:lstStyle/>
          <a:p>
            <a:endParaRPr lang="x-none" dirty="0"/>
          </a:p>
        </p:txBody>
      </p:sp>
      <p:sp>
        <p:nvSpPr>
          <p:cNvPr id="4" name="מציין מיקום של מספר שקופית 3">
            <a:extLst>
              <a:ext uri="{FF2B5EF4-FFF2-40B4-BE49-F238E27FC236}">
                <a16:creationId xmlns:a16="http://schemas.microsoft.com/office/drawing/2014/main" id="{13C87490-1312-C1A1-31E9-581C39B34B29}"/>
              </a:ext>
            </a:extLst>
          </p:cNvPr>
          <p:cNvSpPr>
            <a:spLocks noGrp="1"/>
          </p:cNvSpPr>
          <p:nvPr>
            <p:ph type="sldNum" sz="quarter" idx="5"/>
          </p:nvPr>
        </p:nvSpPr>
        <p:spPr/>
        <p:txBody>
          <a:bodyPr/>
          <a:lstStyle/>
          <a:p>
            <a:fld id="{7B48DDD1-3133-4C26-81E3-80A999342065}" type="slidenum">
              <a:rPr lang="x-none" smtClean="0"/>
              <a:t>1</a:t>
            </a:fld>
            <a:endParaRPr lang="x-none"/>
          </a:p>
        </p:txBody>
      </p:sp>
    </p:spTree>
    <p:extLst>
      <p:ext uri="{BB962C8B-B14F-4D97-AF65-F5344CB8AC3E}">
        <p14:creationId xmlns:p14="http://schemas.microsoft.com/office/powerpoint/2010/main" val="183517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2</a:t>
            </a:fld>
            <a:endParaRPr lang="x-none"/>
          </a:p>
        </p:txBody>
      </p:sp>
    </p:spTree>
    <p:extLst>
      <p:ext uri="{BB962C8B-B14F-4D97-AF65-F5344CB8AC3E}">
        <p14:creationId xmlns:p14="http://schemas.microsoft.com/office/powerpoint/2010/main" val="182680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3</a:t>
            </a:fld>
            <a:endParaRPr lang="x-none"/>
          </a:p>
        </p:txBody>
      </p:sp>
    </p:spTree>
    <p:extLst>
      <p:ext uri="{BB962C8B-B14F-4D97-AF65-F5344CB8AC3E}">
        <p14:creationId xmlns:p14="http://schemas.microsoft.com/office/powerpoint/2010/main" val="339387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4</a:t>
            </a:fld>
            <a:endParaRPr lang="x-none"/>
          </a:p>
        </p:txBody>
      </p:sp>
    </p:spTree>
    <p:extLst>
      <p:ext uri="{BB962C8B-B14F-4D97-AF65-F5344CB8AC3E}">
        <p14:creationId xmlns:p14="http://schemas.microsoft.com/office/powerpoint/2010/main" val="186161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36435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8050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64607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55496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03847263"/>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4431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01188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72381" y="3618442"/>
            <a:ext cx="2901255"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471863" y="3618442"/>
            <a:ext cx="2915543"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03200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6450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99793674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3" name="מציין מיקום של תאריך 2">
            <a:extLst>
              <a:ext uri="{FF2B5EF4-FFF2-40B4-BE49-F238E27FC236}">
                <a16:creationId xmlns:a16="http://schemas.microsoft.com/office/drawing/2014/main" id="{2E2E4C1C-B396-2FD0-5CAF-590FD9F79DCC}"/>
              </a:ext>
            </a:extLst>
          </p:cNvPr>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4" name="מציין מיקום של כותרת תחתונה 3">
            <a:extLst>
              <a:ext uri="{FF2B5EF4-FFF2-40B4-BE49-F238E27FC236}">
                <a16:creationId xmlns:a16="http://schemas.microsoft.com/office/drawing/2014/main" id="{088E946F-3D64-88DB-6431-0296764C0D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8524586F-823B-778C-D44E-E3B7223C7288}"/>
              </a:ext>
            </a:extLst>
          </p:cNvPr>
          <p:cNvSpPr>
            <a:spLocks noGrp="1"/>
          </p:cNvSpPr>
          <p:nvPr>
            <p:ph type="sldNum" sz="quarter" idx="12"/>
          </p:nvPr>
        </p:nvSpPr>
        <p:spPr/>
        <p:txBody>
          <a:bodyPr/>
          <a:lstStyle/>
          <a:p>
            <a:fld id="{08243854-81CB-4522-A33D-4C574056D112}" type="slidenum">
              <a:rPr lang="he-IL" smtClean="0"/>
              <a:t>‹#›</a:t>
            </a:fld>
            <a:endParaRPr lang="he-IL"/>
          </a:p>
        </p:txBody>
      </p:sp>
      <p:sp>
        <p:nvSpPr>
          <p:cNvPr id="6" name="תיבת טקסט 5">
            <a:extLst>
              <a:ext uri="{FF2B5EF4-FFF2-40B4-BE49-F238E27FC236}">
                <a16:creationId xmlns:a16="http://schemas.microsoft.com/office/drawing/2014/main" id="{098D8F53-2B6B-8C5D-208E-E545AAD297F1}"/>
              </a:ext>
            </a:extLst>
          </p:cNvPr>
          <p:cNvSpPr txBox="1"/>
          <p:nvPr userDrawn="1"/>
        </p:nvSpPr>
        <p:spPr>
          <a:xfrm>
            <a:off x="0" y="9446991"/>
            <a:ext cx="6858000" cy="461665"/>
          </a:xfrm>
          <a:prstGeom prst="rect">
            <a:avLst/>
          </a:prstGeom>
          <a:solidFill>
            <a:srgbClr val="001F7A"/>
          </a:solidFill>
        </p:spPr>
        <p:txBody>
          <a:bodyPr wrap="square">
            <a:spAutoFit/>
          </a:bodyPr>
          <a:lstStyle/>
          <a:p>
            <a:pPr algn="l" rtl="0"/>
            <a:r>
              <a:rPr lang="en-US"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We will Always Have Paris</a:t>
            </a:r>
            <a:endParaRPr lang="he-IL"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Calibri" panose="020F0502020204030204" pitchFamily="34" charset="0"/>
            </a:endParaRPr>
          </a:p>
        </p:txBody>
      </p:sp>
      <p:sp>
        <p:nvSpPr>
          <p:cNvPr id="7" name="תיבת טקסט 6">
            <a:extLst>
              <a:ext uri="{FF2B5EF4-FFF2-40B4-BE49-F238E27FC236}">
                <a16:creationId xmlns:a16="http://schemas.microsoft.com/office/drawing/2014/main" id="{17F82C4C-8239-8C09-ED26-E6CFBCAB73D9}"/>
              </a:ext>
            </a:extLst>
          </p:cNvPr>
          <p:cNvSpPr txBox="1"/>
          <p:nvPr userDrawn="1"/>
        </p:nvSpPr>
        <p:spPr>
          <a:xfrm>
            <a:off x="3429000" y="9429627"/>
            <a:ext cx="3457548"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latin typeface="Segoe UI" panose="020B0502040204020203" pitchFamily="34" charset="0"/>
                <a:cs typeface="Segoe UI" panose="020B0502040204020203" pitchFamily="34" charset="0"/>
              </a:rPr>
              <a:t>המשחקים הפראלימפיים פריז 2024</a:t>
            </a:r>
            <a:endParaRPr kumimoji="0" lang="he-IL" sz="1600" b="1" i="0" u="none" strike="noStrike" kern="1200" cap="none" spc="0" normalizeH="0" baseline="0" noProof="0" dirty="0">
              <a:ln>
                <a:noFill/>
              </a:ln>
              <a:solidFill>
                <a:schemeClr val="bg1"/>
              </a:solidFill>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86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ט"ו/כסלו/תשפ"ו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23746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cs typeface="Segoe UI" panose="020B0502040204020203" pitchFamily="34" charset="0"/>
              </a:defRPr>
            </a:lvl1pPr>
          </a:lstStyle>
          <a:p>
            <a:fld id="{5F2E6E7A-225A-4144-B910-4E4AFCA14B5D}" type="datetimeFigureOut">
              <a:rPr lang="he-IL" smtClean="0"/>
              <a:pPr/>
              <a:t>ט"ו/כסלו/תשפ"ו</a:t>
            </a:fld>
            <a:endParaRPr lang="he-IL"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cs typeface="Segoe UI" panose="020B0502040204020203" pitchFamily="34" charset="0"/>
              </a:defRPr>
            </a:lvl1pPr>
          </a:lstStyle>
          <a:p>
            <a:endParaRPr lang="he-IL"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cs typeface="Segoe UI" panose="020B0502040204020203" pitchFamily="34" charset="0"/>
              </a:defRPr>
            </a:lvl1pPr>
          </a:lstStyle>
          <a:p>
            <a:fld id="{08243854-81CB-4522-A33D-4C574056D112}" type="slidenum">
              <a:rPr lang="he-IL" smtClean="0"/>
              <a:pPr/>
              <a:t>‹#›</a:t>
            </a:fld>
            <a:endParaRPr lang="he-IL" dirty="0"/>
          </a:p>
        </p:txBody>
      </p:sp>
    </p:spTree>
    <p:extLst>
      <p:ext uri="{BB962C8B-B14F-4D97-AF65-F5344CB8AC3E}">
        <p14:creationId xmlns:p14="http://schemas.microsoft.com/office/powerpoint/2010/main" val="302286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Segoe UI" panose="020B0502040204020203"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Segoe UI" panose="020B0502040204020203"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Segoe UI" panose="020B0502040204020203"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64.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6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9.tmp"/><Relationship Id="rId5" Type="http://schemas.openxmlformats.org/officeDocument/2006/relationships/image" Target="../media/image41.jpe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74.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78.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5.png"/><Relationship Id="rId7" Type="http://schemas.openxmlformats.org/officeDocument/2006/relationships/image" Target="../media/image80.png"/><Relationship Id="rId12" Type="http://schemas.openxmlformats.org/officeDocument/2006/relationships/image" Target="../media/image85.tmp"/><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25.png"/><Relationship Id="rId10" Type="http://schemas.openxmlformats.org/officeDocument/2006/relationships/image" Target="../media/image83.jpeg"/><Relationship Id="rId4" Type="http://schemas.openxmlformats.org/officeDocument/2006/relationships/image" Target="../media/image41.jpeg"/><Relationship Id="rId9"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45.png"/><Relationship Id="rId7"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jpeg"/></Relationships>
</file>

<file path=ppt/slides/_rels/slide1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86.png"/><Relationship Id="rId7"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45.png"/><Relationship Id="rId9" Type="http://schemas.openxmlformats.org/officeDocument/2006/relationships/image" Target="../media/image96.jpe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98.jpeg"/><Relationship Id="rId7" Type="http://schemas.openxmlformats.org/officeDocument/2006/relationships/image" Target="../media/image89.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45.png"/><Relationship Id="rId10" Type="http://schemas.openxmlformats.org/officeDocument/2006/relationships/image" Target="../media/image100.jpeg"/><Relationship Id="rId4" Type="http://schemas.openxmlformats.org/officeDocument/2006/relationships/image" Target="../media/image86.png"/><Relationship Id="rId9" Type="http://schemas.openxmlformats.org/officeDocument/2006/relationships/image" Target="../media/image99.jpe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2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45.png"/><Relationship Id="rId7" Type="http://schemas.openxmlformats.org/officeDocument/2006/relationships/image" Target="../media/image101.jpe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89.jpe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45.png"/><Relationship Id="rId7" Type="http://schemas.openxmlformats.org/officeDocument/2006/relationships/image" Target="../media/image104.jpe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89.jpeg"/><Relationship Id="rId4" Type="http://schemas.openxmlformats.org/officeDocument/2006/relationships/image" Target="../media/image88.png"/><Relationship Id="rId9" Type="http://schemas.openxmlformats.org/officeDocument/2006/relationships/image" Target="../media/image106.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89.jpeg"/><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44.png"/><Relationship Id="rId7" Type="http://schemas.openxmlformats.org/officeDocument/2006/relationships/image" Target="../media/image110.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41.jpeg"/><Relationship Id="rId4" Type="http://schemas.openxmlformats.org/officeDocument/2006/relationships/image" Target="../media/image45.png"/><Relationship Id="rId9" Type="http://schemas.openxmlformats.org/officeDocument/2006/relationships/image" Target="../media/image112.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4.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40.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44.png"/><Relationship Id="rId7" Type="http://schemas.openxmlformats.org/officeDocument/2006/relationships/image" Target="../media/image118.jpeg"/><Relationship Id="rId2" Type="http://schemas.openxmlformats.org/officeDocument/2006/relationships/image" Target="../media/image116.jpeg"/><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45.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1.jpe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4.pn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1.jpe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5.png"/><Relationship Id="rId4" Type="http://schemas.openxmlformats.org/officeDocument/2006/relationships/image" Target="../media/image53.jpe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61.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41.jpe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04FA-FDAF-7F77-7D2D-A122DC65C9A7}"/>
            </a:ext>
          </a:extLst>
        </p:cNvPr>
        <p:cNvGrpSpPr/>
        <p:nvPr/>
      </p:nvGrpSpPr>
      <p:grpSpPr>
        <a:xfrm>
          <a:off x="0" y="0"/>
          <a:ext cx="0" cy="0"/>
          <a:chOff x="0" y="0"/>
          <a:chExt cx="0" cy="0"/>
        </a:xfrm>
      </p:grpSpPr>
      <p:pic>
        <p:nvPicPr>
          <p:cNvPr id="24" name="תמונה 23" descr="שני אנשים רצים על מסלול ריצה, אוחזים חבלביחד, אחד הרצים עם מסכה שמכסה את העיניים שלו">
            <a:extLst>
              <a:ext uri="{FF2B5EF4-FFF2-40B4-BE49-F238E27FC236}">
                <a16:creationId xmlns:a16="http://schemas.microsoft.com/office/drawing/2014/main" id="{2F24B314-CF6A-D649-34BB-C993C4CFE6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0360" y="170952"/>
            <a:ext cx="11330980" cy="7553986"/>
          </a:xfrm>
          <a:prstGeom prst="rect">
            <a:avLst/>
          </a:prstGeom>
        </p:spPr>
      </p:pic>
      <p:sp>
        <p:nvSpPr>
          <p:cNvPr id="10" name="צורה חופשית: צורה 9">
            <a:extLst>
              <a:ext uri="{FF2B5EF4-FFF2-40B4-BE49-F238E27FC236}">
                <a16:creationId xmlns:a16="http://schemas.microsoft.com/office/drawing/2014/main" id="{4A2BED92-7B0B-C343-E814-6B8F27EC91A9}"/>
              </a:ext>
            </a:extLst>
          </p:cNvPr>
          <p:cNvSpPr/>
          <p:nvPr/>
        </p:nvSpPr>
        <p:spPr>
          <a:xfrm>
            <a:off x="3429000" y="7037417"/>
            <a:ext cx="3118981" cy="1265129"/>
          </a:xfrm>
          <a:custGeom>
            <a:avLst/>
            <a:gdLst>
              <a:gd name="connsiteX0" fmla="*/ 626302 w 3118981"/>
              <a:gd name="connsiteY0" fmla="*/ 12526 h 1265129"/>
              <a:gd name="connsiteX1" fmla="*/ 563672 w 3118981"/>
              <a:gd name="connsiteY1" fmla="*/ 50104 h 1265129"/>
              <a:gd name="connsiteX2" fmla="*/ 513568 w 3118981"/>
              <a:gd name="connsiteY2" fmla="*/ 125260 h 1265129"/>
              <a:gd name="connsiteX3" fmla="*/ 488516 w 3118981"/>
              <a:gd name="connsiteY3" fmla="*/ 162838 h 1265129"/>
              <a:gd name="connsiteX4" fmla="*/ 413359 w 3118981"/>
              <a:gd name="connsiteY4" fmla="*/ 263046 h 1265129"/>
              <a:gd name="connsiteX5" fmla="*/ 388307 w 3118981"/>
              <a:gd name="connsiteY5" fmla="*/ 300625 h 1265129"/>
              <a:gd name="connsiteX6" fmla="*/ 350729 w 3118981"/>
              <a:gd name="connsiteY6" fmla="*/ 338203 h 1265129"/>
              <a:gd name="connsiteX7" fmla="*/ 325677 w 3118981"/>
              <a:gd name="connsiteY7" fmla="*/ 388307 h 1265129"/>
              <a:gd name="connsiteX8" fmla="*/ 250521 w 3118981"/>
              <a:gd name="connsiteY8" fmla="*/ 450937 h 1265129"/>
              <a:gd name="connsiteX9" fmla="*/ 237995 w 3118981"/>
              <a:gd name="connsiteY9" fmla="*/ 488515 h 1265129"/>
              <a:gd name="connsiteX10" fmla="*/ 200417 w 3118981"/>
              <a:gd name="connsiteY10" fmla="*/ 513567 h 1265129"/>
              <a:gd name="connsiteX11" fmla="*/ 162839 w 3118981"/>
              <a:gd name="connsiteY11" fmla="*/ 551145 h 1265129"/>
              <a:gd name="connsiteX12" fmla="*/ 112735 w 3118981"/>
              <a:gd name="connsiteY12" fmla="*/ 638827 h 1265129"/>
              <a:gd name="connsiteX13" fmla="*/ 100209 w 3118981"/>
              <a:gd name="connsiteY13" fmla="*/ 676405 h 1265129"/>
              <a:gd name="connsiteX14" fmla="*/ 50105 w 3118981"/>
              <a:gd name="connsiteY14" fmla="*/ 751562 h 1265129"/>
              <a:gd name="connsiteX15" fmla="*/ 12527 w 3118981"/>
              <a:gd name="connsiteY15" fmla="*/ 864296 h 1265129"/>
              <a:gd name="connsiteX16" fmla="*/ 0 w 3118981"/>
              <a:gd name="connsiteY16" fmla="*/ 901874 h 1265129"/>
              <a:gd name="connsiteX17" fmla="*/ 37579 w 3118981"/>
              <a:gd name="connsiteY17" fmla="*/ 1064712 h 1265129"/>
              <a:gd name="connsiteX18" fmla="*/ 112735 w 3118981"/>
              <a:gd name="connsiteY18" fmla="*/ 1102290 h 1265129"/>
              <a:gd name="connsiteX19" fmla="*/ 225469 w 3118981"/>
              <a:gd name="connsiteY19" fmla="*/ 1139868 h 1265129"/>
              <a:gd name="connsiteX20" fmla="*/ 325677 w 3118981"/>
              <a:gd name="connsiteY20" fmla="*/ 1177446 h 1265129"/>
              <a:gd name="connsiteX21" fmla="*/ 388307 w 3118981"/>
              <a:gd name="connsiteY21" fmla="*/ 1189972 h 1265129"/>
              <a:gd name="connsiteX22" fmla="*/ 425885 w 3118981"/>
              <a:gd name="connsiteY22" fmla="*/ 1202498 h 1265129"/>
              <a:gd name="connsiteX23" fmla="*/ 1102291 w 3118981"/>
              <a:gd name="connsiteY23" fmla="*/ 1215025 h 1265129"/>
              <a:gd name="connsiteX24" fmla="*/ 1227551 w 3118981"/>
              <a:gd name="connsiteY24" fmla="*/ 1240077 h 1265129"/>
              <a:gd name="connsiteX25" fmla="*/ 1290181 w 3118981"/>
              <a:gd name="connsiteY25" fmla="*/ 1252603 h 1265129"/>
              <a:gd name="connsiteX26" fmla="*/ 1377863 w 3118981"/>
              <a:gd name="connsiteY26" fmla="*/ 1265129 h 1265129"/>
              <a:gd name="connsiteX27" fmla="*/ 1954061 w 3118981"/>
              <a:gd name="connsiteY27" fmla="*/ 1252603 h 1265129"/>
              <a:gd name="connsiteX28" fmla="*/ 2091847 w 3118981"/>
              <a:gd name="connsiteY28" fmla="*/ 1215025 h 1265129"/>
              <a:gd name="connsiteX29" fmla="*/ 2229633 w 3118981"/>
              <a:gd name="connsiteY29" fmla="*/ 1202498 h 1265129"/>
              <a:gd name="connsiteX30" fmla="*/ 2292263 w 3118981"/>
              <a:gd name="connsiteY30" fmla="*/ 1189972 h 1265129"/>
              <a:gd name="connsiteX31" fmla="*/ 2329842 w 3118981"/>
              <a:gd name="connsiteY31" fmla="*/ 1177446 h 1265129"/>
              <a:gd name="connsiteX32" fmla="*/ 2430050 w 3118981"/>
              <a:gd name="connsiteY32" fmla="*/ 1164920 h 1265129"/>
              <a:gd name="connsiteX33" fmla="*/ 2505206 w 3118981"/>
              <a:gd name="connsiteY33" fmla="*/ 1139868 h 1265129"/>
              <a:gd name="connsiteX34" fmla="*/ 2592888 w 3118981"/>
              <a:gd name="connsiteY34" fmla="*/ 1114816 h 1265129"/>
              <a:gd name="connsiteX35" fmla="*/ 2642992 w 3118981"/>
              <a:gd name="connsiteY35" fmla="*/ 1089764 h 1265129"/>
              <a:gd name="connsiteX36" fmla="*/ 2718148 w 3118981"/>
              <a:gd name="connsiteY36" fmla="*/ 1064712 h 1265129"/>
              <a:gd name="connsiteX37" fmla="*/ 2755727 w 3118981"/>
              <a:gd name="connsiteY37" fmla="*/ 1052186 h 1265129"/>
              <a:gd name="connsiteX38" fmla="*/ 2830883 w 3118981"/>
              <a:gd name="connsiteY38" fmla="*/ 1002082 h 1265129"/>
              <a:gd name="connsiteX39" fmla="*/ 2868461 w 3118981"/>
              <a:gd name="connsiteY39" fmla="*/ 977030 h 1265129"/>
              <a:gd name="connsiteX40" fmla="*/ 2893513 w 3118981"/>
              <a:gd name="connsiteY40" fmla="*/ 939452 h 1265129"/>
              <a:gd name="connsiteX41" fmla="*/ 2931091 w 3118981"/>
              <a:gd name="connsiteY41" fmla="*/ 914400 h 1265129"/>
              <a:gd name="connsiteX42" fmla="*/ 2981195 w 3118981"/>
              <a:gd name="connsiteY42" fmla="*/ 839244 h 1265129"/>
              <a:gd name="connsiteX43" fmla="*/ 3018773 w 3118981"/>
              <a:gd name="connsiteY43" fmla="*/ 801666 h 1265129"/>
              <a:gd name="connsiteX44" fmla="*/ 3031299 w 3118981"/>
              <a:gd name="connsiteY44" fmla="*/ 764088 h 1265129"/>
              <a:gd name="connsiteX45" fmla="*/ 3056351 w 3118981"/>
              <a:gd name="connsiteY45" fmla="*/ 739035 h 1265129"/>
              <a:gd name="connsiteX46" fmla="*/ 3081403 w 3118981"/>
              <a:gd name="connsiteY46" fmla="*/ 663879 h 1265129"/>
              <a:gd name="connsiteX47" fmla="*/ 3118981 w 3118981"/>
              <a:gd name="connsiteY47" fmla="*/ 588723 h 1265129"/>
              <a:gd name="connsiteX48" fmla="*/ 3106455 w 3118981"/>
              <a:gd name="connsiteY48" fmla="*/ 425885 h 1265129"/>
              <a:gd name="connsiteX49" fmla="*/ 3068877 w 3118981"/>
              <a:gd name="connsiteY49" fmla="*/ 400833 h 1265129"/>
              <a:gd name="connsiteX50" fmla="*/ 3031299 w 3118981"/>
              <a:gd name="connsiteY50" fmla="*/ 388307 h 1265129"/>
              <a:gd name="connsiteX51" fmla="*/ 2843409 w 3118981"/>
              <a:gd name="connsiteY51" fmla="*/ 363255 h 1265129"/>
              <a:gd name="connsiteX52" fmla="*/ 2755727 w 3118981"/>
              <a:gd name="connsiteY52" fmla="*/ 338203 h 1265129"/>
              <a:gd name="connsiteX53" fmla="*/ 2705622 w 3118981"/>
              <a:gd name="connsiteY53" fmla="*/ 288098 h 1265129"/>
              <a:gd name="connsiteX54" fmla="*/ 2630466 w 3118981"/>
              <a:gd name="connsiteY54" fmla="*/ 263046 h 1265129"/>
              <a:gd name="connsiteX55" fmla="*/ 2592888 w 3118981"/>
              <a:gd name="connsiteY55" fmla="*/ 237994 h 1265129"/>
              <a:gd name="connsiteX56" fmla="*/ 2329842 w 3118981"/>
              <a:gd name="connsiteY56" fmla="*/ 225468 h 1265129"/>
              <a:gd name="connsiteX57" fmla="*/ 2279737 w 3118981"/>
              <a:gd name="connsiteY57" fmla="*/ 212942 h 1265129"/>
              <a:gd name="connsiteX58" fmla="*/ 2242159 w 3118981"/>
              <a:gd name="connsiteY58" fmla="*/ 200416 h 1265129"/>
              <a:gd name="connsiteX59" fmla="*/ 2179529 w 3118981"/>
              <a:gd name="connsiteY59" fmla="*/ 187890 h 1265129"/>
              <a:gd name="connsiteX60" fmla="*/ 2141951 w 3118981"/>
              <a:gd name="connsiteY60" fmla="*/ 175364 h 1265129"/>
              <a:gd name="connsiteX61" fmla="*/ 1903957 w 3118981"/>
              <a:gd name="connsiteY61" fmla="*/ 150312 h 1265129"/>
              <a:gd name="connsiteX62" fmla="*/ 1315233 w 3118981"/>
              <a:gd name="connsiteY62" fmla="*/ 125260 h 1265129"/>
              <a:gd name="connsiteX63" fmla="*/ 1252603 w 3118981"/>
              <a:gd name="connsiteY63" fmla="*/ 112734 h 1265129"/>
              <a:gd name="connsiteX64" fmla="*/ 1139869 w 3118981"/>
              <a:gd name="connsiteY64" fmla="*/ 75156 h 1265129"/>
              <a:gd name="connsiteX65" fmla="*/ 1027135 w 3118981"/>
              <a:gd name="connsiteY65" fmla="*/ 37578 h 1265129"/>
              <a:gd name="connsiteX66" fmla="*/ 989557 w 3118981"/>
              <a:gd name="connsiteY66" fmla="*/ 25052 h 1265129"/>
              <a:gd name="connsiteX67" fmla="*/ 864296 w 3118981"/>
              <a:gd name="connsiteY67" fmla="*/ 0 h 1265129"/>
              <a:gd name="connsiteX68" fmla="*/ 626302 w 3118981"/>
              <a:gd name="connsiteY68" fmla="*/ 12526 h 12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118981" h="1265129">
                <a:moveTo>
                  <a:pt x="626302" y="12526"/>
                </a:moveTo>
                <a:cubicBezTo>
                  <a:pt x="605425" y="25052"/>
                  <a:pt x="580887" y="32889"/>
                  <a:pt x="563672" y="50104"/>
                </a:cubicBezTo>
                <a:cubicBezTo>
                  <a:pt x="542382" y="71394"/>
                  <a:pt x="530269" y="100208"/>
                  <a:pt x="513568" y="125260"/>
                </a:cubicBezTo>
                <a:cubicBezTo>
                  <a:pt x="505217" y="137786"/>
                  <a:pt x="499161" y="152193"/>
                  <a:pt x="488516" y="162838"/>
                </a:cubicBezTo>
                <a:cubicBezTo>
                  <a:pt x="442173" y="209179"/>
                  <a:pt x="470012" y="178065"/>
                  <a:pt x="413359" y="263046"/>
                </a:cubicBezTo>
                <a:cubicBezTo>
                  <a:pt x="405008" y="275572"/>
                  <a:pt x="398952" y="289980"/>
                  <a:pt x="388307" y="300625"/>
                </a:cubicBezTo>
                <a:cubicBezTo>
                  <a:pt x="375781" y="313151"/>
                  <a:pt x="361025" y="323788"/>
                  <a:pt x="350729" y="338203"/>
                </a:cubicBezTo>
                <a:cubicBezTo>
                  <a:pt x="339876" y="353398"/>
                  <a:pt x="336530" y="373112"/>
                  <a:pt x="325677" y="388307"/>
                </a:cubicBezTo>
                <a:cubicBezTo>
                  <a:pt x="303757" y="418994"/>
                  <a:pt x="280485" y="430961"/>
                  <a:pt x="250521" y="450937"/>
                </a:cubicBezTo>
                <a:cubicBezTo>
                  <a:pt x="246346" y="463463"/>
                  <a:pt x="246243" y="478205"/>
                  <a:pt x="237995" y="488515"/>
                </a:cubicBezTo>
                <a:cubicBezTo>
                  <a:pt x="228591" y="500270"/>
                  <a:pt x="211982" y="503929"/>
                  <a:pt x="200417" y="513567"/>
                </a:cubicBezTo>
                <a:cubicBezTo>
                  <a:pt x="186808" y="524908"/>
                  <a:pt x="175365" y="538619"/>
                  <a:pt x="162839" y="551145"/>
                </a:cubicBezTo>
                <a:cubicBezTo>
                  <a:pt x="136347" y="657114"/>
                  <a:pt x="172436" y="549275"/>
                  <a:pt x="112735" y="638827"/>
                </a:cubicBezTo>
                <a:cubicBezTo>
                  <a:pt x="105411" y="649813"/>
                  <a:pt x="106621" y="664863"/>
                  <a:pt x="100209" y="676405"/>
                </a:cubicBezTo>
                <a:cubicBezTo>
                  <a:pt x="85587" y="702725"/>
                  <a:pt x="59626" y="722998"/>
                  <a:pt x="50105" y="751562"/>
                </a:cubicBezTo>
                <a:lnTo>
                  <a:pt x="12527" y="864296"/>
                </a:lnTo>
                <a:lnTo>
                  <a:pt x="0" y="901874"/>
                </a:lnTo>
                <a:cubicBezTo>
                  <a:pt x="6541" y="967276"/>
                  <a:pt x="-8064" y="1019069"/>
                  <a:pt x="37579" y="1064712"/>
                </a:cubicBezTo>
                <a:cubicBezTo>
                  <a:pt x="73477" y="1100610"/>
                  <a:pt x="71984" y="1081915"/>
                  <a:pt x="112735" y="1102290"/>
                </a:cubicBezTo>
                <a:cubicBezTo>
                  <a:pt x="209990" y="1150917"/>
                  <a:pt x="70437" y="1108862"/>
                  <a:pt x="225469" y="1139868"/>
                </a:cubicBezTo>
                <a:cubicBezTo>
                  <a:pt x="343593" y="1163493"/>
                  <a:pt x="206046" y="1137569"/>
                  <a:pt x="325677" y="1177446"/>
                </a:cubicBezTo>
                <a:cubicBezTo>
                  <a:pt x="345875" y="1184179"/>
                  <a:pt x="367653" y="1184808"/>
                  <a:pt x="388307" y="1189972"/>
                </a:cubicBezTo>
                <a:cubicBezTo>
                  <a:pt x="401116" y="1193174"/>
                  <a:pt x="412690" y="1202035"/>
                  <a:pt x="425885" y="1202498"/>
                </a:cubicBezTo>
                <a:cubicBezTo>
                  <a:pt x="651254" y="1210406"/>
                  <a:pt x="876822" y="1210849"/>
                  <a:pt x="1102291" y="1215025"/>
                </a:cubicBezTo>
                <a:lnTo>
                  <a:pt x="1227551" y="1240077"/>
                </a:lnTo>
                <a:cubicBezTo>
                  <a:pt x="1248428" y="1244252"/>
                  <a:pt x="1269105" y="1249592"/>
                  <a:pt x="1290181" y="1252603"/>
                </a:cubicBezTo>
                <a:lnTo>
                  <a:pt x="1377863" y="1265129"/>
                </a:lnTo>
                <a:cubicBezTo>
                  <a:pt x="1569929" y="1260954"/>
                  <a:pt x="1762245" y="1263259"/>
                  <a:pt x="1954061" y="1252603"/>
                </a:cubicBezTo>
                <a:cubicBezTo>
                  <a:pt x="2214976" y="1238108"/>
                  <a:pt x="1964889" y="1233163"/>
                  <a:pt x="2091847" y="1215025"/>
                </a:cubicBezTo>
                <a:cubicBezTo>
                  <a:pt x="2137502" y="1208503"/>
                  <a:pt x="2183704" y="1206674"/>
                  <a:pt x="2229633" y="1202498"/>
                </a:cubicBezTo>
                <a:cubicBezTo>
                  <a:pt x="2250510" y="1198323"/>
                  <a:pt x="2271609" y="1195136"/>
                  <a:pt x="2292263" y="1189972"/>
                </a:cubicBezTo>
                <a:cubicBezTo>
                  <a:pt x="2305073" y="1186770"/>
                  <a:pt x="2316851" y="1179808"/>
                  <a:pt x="2329842" y="1177446"/>
                </a:cubicBezTo>
                <a:cubicBezTo>
                  <a:pt x="2362962" y="1171424"/>
                  <a:pt x="2396647" y="1169095"/>
                  <a:pt x="2430050" y="1164920"/>
                </a:cubicBezTo>
                <a:cubicBezTo>
                  <a:pt x="2455102" y="1156569"/>
                  <a:pt x="2479587" y="1146273"/>
                  <a:pt x="2505206" y="1139868"/>
                </a:cubicBezTo>
                <a:cubicBezTo>
                  <a:pt x="2530631" y="1133512"/>
                  <a:pt x="2567730" y="1125598"/>
                  <a:pt x="2592888" y="1114816"/>
                </a:cubicBezTo>
                <a:cubicBezTo>
                  <a:pt x="2610051" y="1107460"/>
                  <a:pt x="2625655" y="1096699"/>
                  <a:pt x="2642992" y="1089764"/>
                </a:cubicBezTo>
                <a:cubicBezTo>
                  <a:pt x="2667510" y="1079957"/>
                  <a:pt x="2693096" y="1073063"/>
                  <a:pt x="2718148" y="1064712"/>
                </a:cubicBezTo>
                <a:lnTo>
                  <a:pt x="2755727" y="1052186"/>
                </a:lnTo>
                <a:lnTo>
                  <a:pt x="2830883" y="1002082"/>
                </a:lnTo>
                <a:lnTo>
                  <a:pt x="2868461" y="977030"/>
                </a:lnTo>
                <a:cubicBezTo>
                  <a:pt x="2876812" y="964504"/>
                  <a:pt x="2882868" y="950097"/>
                  <a:pt x="2893513" y="939452"/>
                </a:cubicBezTo>
                <a:cubicBezTo>
                  <a:pt x="2904158" y="928807"/>
                  <a:pt x="2921178" y="925730"/>
                  <a:pt x="2931091" y="914400"/>
                </a:cubicBezTo>
                <a:cubicBezTo>
                  <a:pt x="2950918" y="891741"/>
                  <a:pt x="2959905" y="860534"/>
                  <a:pt x="2981195" y="839244"/>
                </a:cubicBezTo>
                <a:lnTo>
                  <a:pt x="3018773" y="801666"/>
                </a:lnTo>
                <a:cubicBezTo>
                  <a:pt x="3022948" y="789140"/>
                  <a:pt x="3024506" y="775410"/>
                  <a:pt x="3031299" y="764088"/>
                </a:cubicBezTo>
                <a:cubicBezTo>
                  <a:pt x="3037375" y="753961"/>
                  <a:pt x="3051070" y="749598"/>
                  <a:pt x="3056351" y="739035"/>
                </a:cubicBezTo>
                <a:cubicBezTo>
                  <a:pt x="3068161" y="715416"/>
                  <a:pt x="3066755" y="685851"/>
                  <a:pt x="3081403" y="663879"/>
                </a:cubicBezTo>
                <a:cubicBezTo>
                  <a:pt x="3113779" y="615315"/>
                  <a:pt x="3101694" y="640583"/>
                  <a:pt x="3118981" y="588723"/>
                </a:cubicBezTo>
                <a:cubicBezTo>
                  <a:pt x="3114806" y="534444"/>
                  <a:pt x="3120482" y="478487"/>
                  <a:pt x="3106455" y="425885"/>
                </a:cubicBezTo>
                <a:cubicBezTo>
                  <a:pt x="3102576" y="411339"/>
                  <a:pt x="3082342" y="407566"/>
                  <a:pt x="3068877" y="400833"/>
                </a:cubicBezTo>
                <a:cubicBezTo>
                  <a:pt x="3057067" y="394928"/>
                  <a:pt x="3043995" y="391934"/>
                  <a:pt x="3031299" y="388307"/>
                </a:cubicBezTo>
                <a:cubicBezTo>
                  <a:pt x="2953842" y="366176"/>
                  <a:pt x="2951758" y="373105"/>
                  <a:pt x="2843409" y="363255"/>
                </a:cubicBezTo>
                <a:cubicBezTo>
                  <a:pt x="2838170" y="361945"/>
                  <a:pt x="2765403" y="345115"/>
                  <a:pt x="2755727" y="338203"/>
                </a:cubicBezTo>
                <a:cubicBezTo>
                  <a:pt x="2736507" y="324474"/>
                  <a:pt x="2728030" y="295567"/>
                  <a:pt x="2705622" y="288098"/>
                </a:cubicBezTo>
                <a:cubicBezTo>
                  <a:pt x="2680570" y="279747"/>
                  <a:pt x="2652438" y="277694"/>
                  <a:pt x="2630466" y="263046"/>
                </a:cubicBezTo>
                <a:cubicBezTo>
                  <a:pt x="2617940" y="254695"/>
                  <a:pt x="2607826" y="239861"/>
                  <a:pt x="2592888" y="237994"/>
                </a:cubicBezTo>
                <a:cubicBezTo>
                  <a:pt x="2505785" y="227106"/>
                  <a:pt x="2417524" y="229643"/>
                  <a:pt x="2329842" y="225468"/>
                </a:cubicBezTo>
                <a:cubicBezTo>
                  <a:pt x="2313140" y="221293"/>
                  <a:pt x="2296290" y="217671"/>
                  <a:pt x="2279737" y="212942"/>
                </a:cubicBezTo>
                <a:cubicBezTo>
                  <a:pt x="2267041" y="209315"/>
                  <a:pt x="2254968" y="203618"/>
                  <a:pt x="2242159" y="200416"/>
                </a:cubicBezTo>
                <a:cubicBezTo>
                  <a:pt x="2221505" y="195252"/>
                  <a:pt x="2200183" y="193054"/>
                  <a:pt x="2179529" y="187890"/>
                </a:cubicBezTo>
                <a:cubicBezTo>
                  <a:pt x="2166720" y="184688"/>
                  <a:pt x="2154840" y="178228"/>
                  <a:pt x="2141951" y="175364"/>
                </a:cubicBezTo>
                <a:cubicBezTo>
                  <a:pt x="2062364" y="157678"/>
                  <a:pt x="1986512" y="156662"/>
                  <a:pt x="1903957" y="150312"/>
                </a:cubicBezTo>
                <a:cubicBezTo>
                  <a:pt x="1661410" y="101803"/>
                  <a:pt x="1927775" y="151326"/>
                  <a:pt x="1315233" y="125260"/>
                </a:cubicBezTo>
                <a:cubicBezTo>
                  <a:pt x="1293962" y="124355"/>
                  <a:pt x="1273143" y="118336"/>
                  <a:pt x="1252603" y="112734"/>
                </a:cubicBezTo>
                <a:lnTo>
                  <a:pt x="1139869" y="75156"/>
                </a:lnTo>
                <a:lnTo>
                  <a:pt x="1027135" y="37578"/>
                </a:lnTo>
                <a:cubicBezTo>
                  <a:pt x="1014609" y="33403"/>
                  <a:pt x="1002366" y="28254"/>
                  <a:pt x="989557" y="25052"/>
                </a:cubicBezTo>
                <a:cubicBezTo>
                  <a:pt x="914813" y="6366"/>
                  <a:pt x="956434" y="15356"/>
                  <a:pt x="864296" y="0"/>
                </a:cubicBezTo>
                <a:lnTo>
                  <a:pt x="626302" y="125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תמונה 4">
            <a:extLst>
              <a:ext uri="{FF2B5EF4-FFF2-40B4-BE49-F238E27FC236}">
                <a16:creationId xmlns:a16="http://schemas.microsoft.com/office/drawing/2014/main" id="{6E3E4717-B6B1-6BAB-35BF-F5C4E22660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31080"/>
          <a:stretch/>
        </p:blipFill>
        <p:spPr>
          <a:xfrm>
            <a:off x="-27877" y="-43900"/>
            <a:ext cx="6885877" cy="3190512"/>
          </a:xfrm>
          <a:prstGeom prst="rect">
            <a:avLst/>
          </a:prstGeom>
        </p:spPr>
      </p:pic>
      <p:sp>
        <p:nvSpPr>
          <p:cNvPr id="7" name="מלבן 6">
            <a:extLst>
              <a:ext uri="{FF2B5EF4-FFF2-40B4-BE49-F238E27FC236}">
                <a16:creationId xmlns:a16="http://schemas.microsoft.com/office/drawing/2014/main" id="{D9715AF0-7E5F-E5A3-0DD1-30861DD679ED}"/>
              </a:ext>
            </a:extLst>
          </p:cNvPr>
          <p:cNvSpPr/>
          <p:nvPr/>
        </p:nvSpPr>
        <p:spPr>
          <a:xfrm>
            <a:off x="3301511" y="138411"/>
            <a:ext cx="906908" cy="338554"/>
          </a:xfrm>
          <a:prstGeom prst="rect">
            <a:avLst/>
          </a:prstGeom>
        </p:spPr>
        <p:txBody>
          <a:bodyPr wrap="square">
            <a:spAutoFit/>
          </a:bodyPr>
          <a:lstStyle/>
          <a:p>
            <a:r>
              <a:rPr lang="he-IL" sz="1600" dirty="0">
                <a:solidFill>
                  <a:schemeClr val="bg1"/>
                </a:solidFill>
                <a:latin typeface="Segoe UI Semilight" panose="020B0402040204020203" pitchFamily="34" charset="0"/>
                <a:cs typeface="Segoe UI Semilight" panose="020B0402040204020203" pitchFamily="34" charset="0"/>
              </a:rPr>
              <a:t>122</a:t>
            </a:r>
          </a:p>
        </p:txBody>
      </p:sp>
      <p:sp>
        <p:nvSpPr>
          <p:cNvPr id="8" name="מלבן 7">
            <a:extLst>
              <a:ext uri="{FF2B5EF4-FFF2-40B4-BE49-F238E27FC236}">
                <a16:creationId xmlns:a16="http://schemas.microsoft.com/office/drawing/2014/main" id="{FB6CB5FA-9386-5143-6848-DC009BB1C385}"/>
              </a:ext>
            </a:extLst>
          </p:cNvPr>
          <p:cNvSpPr/>
          <p:nvPr/>
        </p:nvSpPr>
        <p:spPr>
          <a:xfrm>
            <a:off x="3031169" y="417455"/>
            <a:ext cx="2976238" cy="338554"/>
          </a:xfrm>
          <a:prstGeom prst="rect">
            <a:avLst/>
          </a:prstGeom>
        </p:spPr>
        <p:txBody>
          <a:bodyPr wrap="square">
            <a:spAutoFit/>
          </a:bodyPr>
          <a:lstStyle/>
          <a:p>
            <a:pPr algn="ctr"/>
            <a:r>
              <a:rPr lang="he-IL" sz="16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דצמבר 2025</a:t>
            </a:r>
          </a:p>
        </p:txBody>
      </p:sp>
      <p:grpSp>
        <p:nvGrpSpPr>
          <p:cNvPr id="6" name="קבוצה 5" descr="לוגואים של איל&quot;ן, מרכז ספורט נכים ראשון לציון, בית חינוך עיוורים וארגון נכי צה&quot;ל">
            <a:extLst>
              <a:ext uri="{FF2B5EF4-FFF2-40B4-BE49-F238E27FC236}">
                <a16:creationId xmlns:a16="http://schemas.microsoft.com/office/drawing/2014/main" id="{8982D9BC-F766-034E-6356-B025AB44BFA2}"/>
              </a:ext>
            </a:extLst>
          </p:cNvPr>
          <p:cNvGrpSpPr/>
          <p:nvPr/>
        </p:nvGrpSpPr>
        <p:grpSpPr>
          <a:xfrm>
            <a:off x="61484" y="804307"/>
            <a:ext cx="2133811" cy="589929"/>
            <a:chOff x="61484" y="804307"/>
            <a:chExt cx="2133811" cy="589929"/>
          </a:xfrm>
        </p:grpSpPr>
        <p:pic>
          <p:nvPicPr>
            <p:cNvPr id="23" name="תמונה 22">
              <a:extLst>
                <a:ext uri="{FF2B5EF4-FFF2-40B4-BE49-F238E27FC236}">
                  <a16:creationId xmlns:a16="http://schemas.microsoft.com/office/drawing/2014/main" id="{BAFB75EB-8F8D-DA14-C266-3578ED45630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484" y="837661"/>
              <a:ext cx="523220" cy="523220"/>
            </a:xfrm>
            <a:prstGeom prst="rect">
              <a:avLst/>
            </a:prstGeom>
          </p:spPr>
        </p:pic>
        <p:pic>
          <p:nvPicPr>
            <p:cNvPr id="27" name="תמונה 26">
              <a:extLst>
                <a:ext uri="{FF2B5EF4-FFF2-40B4-BE49-F238E27FC236}">
                  <a16:creationId xmlns:a16="http://schemas.microsoft.com/office/drawing/2014/main" id="{438FAAE8-8C37-535D-BDD1-40A00DD89BC4}"/>
                </a:ext>
              </a:extLst>
            </p:cNvPr>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724342" y="864555"/>
              <a:ext cx="737680" cy="469433"/>
            </a:xfrm>
            <a:prstGeom prst="rect">
              <a:avLst/>
            </a:prstGeom>
          </p:spPr>
        </p:pic>
        <p:pic>
          <p:nvPicPr>
            <p:cNvPr id="29" name="תמונה 28">
              <a:extLst>
                <a:ext uri="{FF2B5EF4-FFF2-40B4-BE49-F238E27FC236}">
                  <a16:creationId xmlns:a16="http://schemas.microsoft.com/office/drawing/2014/main" id="{4917DE99-C474-9189-186F-B7109F74F727}"/>
                </a:ext>
              </a:extLst>
            </p:cNvPr>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1600345" y="804307"/>
              <a:ext cx="594950" cy="589929"/>
            </a:xfrm>
            <a:prstGeom prst="rect">
              <a:avLst/>
            </a:prstGeom>
          </p:spPr>
        </p:pic>
      </p:grpSp>
      <p:sp>
        <p:nvSpPr>
          <p:cNvPr id="31" name="מלבן 30">
            <a:extLst>
              <a:ext uri="{FF2B5EF4-FFF2-40B4-BE49-F238E27FC236}">
                <a16:creationId xmlns:a16="http://schemas.microsoft.com/office/drawing/2014/main" id="{F8B02819-1F02-4F39-02FC-0D0C74EFB94C}"/>
              </a:ext>
            </a:extLst>
          </p:cNvPr>
          <p:cNvSpPr/>
          <p:nvPr/>
        </p:nvSpPr>
        <p:spPr>
          <a:xfrm>
            <a:off x="31271" y="7848955"/>
            <a:ext cx="6858000" cy="1978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37" name="תמונה 36"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6D8F034-BF9A-D66C-1F02-615E385174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8879" y="8232133"/>
            <a:ext cx="836572" cy="425498"/>
          </a:xfrm>
          <a:prstGeom prst="rect">
            <a:avLst/>
          </a:prstGeom>
        </p:spPr>
      </p:pic>
      <p:pic>
        <p:nvPicPr>
          <p:cNvPr id="38" name="תמונה 3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54CC00C-7724-9D65-C92F-00E34DEB14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91350" y="9331968"/>
            <a:ext cx="479396" cy="479396"/>
          </a:xfrm>
          <a:prstGeom prst="rect">
            <a:avLst/>
          </a:prstGeom>
        </p:spPr>
      </p:pic>
      <p:pic>
        <p:nvPicPr>
          <p:cNvPr id="40" name="תמונה 39"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D33FA0E-0B0D-571D-344B-6611B7081FC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3309" y="8249654"/>
            <a:ext cx="868072" cy="390457"/>
          </a:xfrm>
          <a:prstGeom prst="rect">
            <a:avLst/>
          </a:prstGeom>
        </p:spPr>
      </p:pic>
      <p:pic>
        <p:nvPicPr>
          <p:cNvPr id="44" name="תמונה 43"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5845457-9437-40E7-D96D-AF224ABC0D2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36149" y="8223027"/>
            <a:ext cx="578965" cy="443710"/>
          </a:xfrm>
          <a:prstGeom prst="rect">
            <a:avLst/>
          </a:prstGeom>
        </p:spPr>
      </p:pic>
      <p:pic>
        <p:nvPicPr>
          <p:cNvPr id="45" name="תמונה 44"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7CF891F6-BA48-F057-73E8-C3F051F3AC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41390" y="9400046"/>
            <a:ext cx="648691" cy="343241"/>
          </a:xfrm>
          <a:prstGeom prst="rect">
            <a:avLst/>
          </a:prstGeom>
        </p:spPr>
      </p:pic>
      <p:pic>
        <p:nvPicPr>
          <p:cNvPr id="48" name="תמונה 4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A7FE75F-226C-50F8-E260-3FA95F070D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43117" y="8810567"/>
            <a:ext cx="693831" cy="395571"/>
          </a:xfrm>
          <a:prstGeom prst="rect">
            <a:avLst/>
          </a:prstGeom>
        </p:spPr>
      </p:pic>
      <p:pic>
        <p:nvPicPr>
          <p:cNvPr id="52" name="תמונה 51"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9DE9CC0-1A9B-6274-A6CA-D40FF17E74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28742" y="8886187"/>
            <a:ext cx="989503" cy="244330"/>
          </a:xfrm>
          <a:prstGeom prst="rect">
            <a:avLst/>
          </a:prstGeom>
        </p:spPr>
      </p:pic>
      <p:pic>
        <p:nvPicPr>
          <p:cNvPr id="53" name="תמונה 5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23AE266-DEB4-9CD0-236F-DA89418F7CF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340258" y="9361476"/>
            <a:ext cx="333364" cy="420380"/>
          </a:xfrm>
          <a:prstGeom prst="rect">
            <a:avLst/>
          </a:prstGeom>
        </p:spPr>
      </p:pic>
      <p:pic>
        <p:nvPicPr>
          <p:cNvPr id="54" name="Picture 8"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947105D-51B9-7693-B970-8649479B191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335813" y="8357846"/>
            <a:ext cx="1441160" cy="174073"/>
          </a:xfrm>
          <a:prstGeom prst="rect">
            <a:avLst/>
          </a:prstGeom>
          <a:noFill/>
          <a:extLst>
            <a:ext uri="{909E8E84-426E-40DD-AFC4-6F175D3DCCD1}">
              <a14:hiddenFill xmlns:a14="http://schemas.microsoft.com/office/drawing/2010/main">
                <a:solidFill>
                  <a:srgbClr val="FFFFFF"/>
                </a:solidFill>
              </a14:hiddenFill>
            </a:ext>
          </a:extLst>
        </p:spPr>
      </p:pic>
      <p:pic>
        <p:nvPicPr>
          <p:cNvPr id="55" name="תמונה 54"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E86DF36B-5CE0-A44D-0908-4FE76046ABF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1338" y="8838641"/>
            <a:ext cx="790331" cy="339422"/>
          </a:xfrm>
          <a:prstGeom prst="rect">
            <a:avLst/>
          </a:prstGeom>
        </p:spPr>
      </p:pic>
      <p:pic>
        <p:nvPicPr>
          <p:cNvPr id="57" name="Picture 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58930B68-3C91-CB03-9E5E-DDDCF4CEED8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4166" y="9396574"/>
            <a:ext cx="745954" cy="350184"/>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a:extLst>
              <a:ext uri="{FF2B5EF4-FFF2-40B4-BE49-F238E27FC236}">
                <a16:creationId xmlns:a16="http://schemas.microsoft.com/office/drawing/2014/main" id="{3F8A3F86-4163-AEB0-09CE-D1E4216C0BB7}"/>
              </a:ext>
              <a:ext uri="{C183D7F6-B498-43B3-948B-1728B52AA6E4}">
                <adec:decorative xmlns:adec="http://schemas.microsoft.com/office/drawing/2017/decorative" val="1"/>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5530229"/>
            <a:ext cx="6858000" cy="2490609"/>
          </a:xfrm>
          <a:prstGeom prst="rect">
            <a:avLst/>
          </a:prstGeom>
        </p:spPr>
      </p:pic>
      <p:sp>
        <p:nvSpPr>
          <p:cNvPr id="3" name="כותרת 2">
            <a:extLst>
              <a:ext uri="{FF2B5EF4-FFF2-40B4-BE49-F238E27FC236}">
                <a16:creationId xmlns:a16="http://schemas.microsoft.com/office/drawing/2014/main" id="{54BC4F10-E643-29B8-AD4F-6B6DF9DB6A47}"/>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he-IL" dirty="0"/>
              <a:t>שער</a:t>
            </a:r>
          </a:p>
        </p:txBody>
      </p:sp>
      <p:pic>
        <p:nvPicPr>
          <p:cNvPr id="12" name="גרפיקה 11">
            <a:extLst>
              <a:ext uri="{FF2B5EF4-FFF2-40B4-BE49-F238E27FC236}">
                <a16:creationId xmlns:a16="http://schemas.microsoft.com/office/drawing/2014/main" id="{A16524F8-7845-533D-789E-69954C46F73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360254" y="803016"/>
            <a:ext cx="437014" cy="530972"/>
          </a:xfrm>
          <a:prstGeom prst="rect">
            <a:avLst/>
          </a:prstGeom>
        </p:spPr>
      </p:pic>
      <p:pic>
        <p:nvPicPr>
          <p:cNvPr id="14" name="תמונה 13" descr="תמונה שמכילה גופן, גרפיקה, לוגו, עיצוב גרפי&#10;&#10;התיאור נוצר באופן אוטומטי">
            <a:extLst>
              <a:ext uri="{FF2B5EF4-FFF2-40B4-BE49-F238E27FC236}">
                <a16:creationId xmlns:a16="http://schemas.microsoft.com/office/drawing/2014/main" id="{8DDB0B11-4077-C8EA-0032-0385374C88F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325284" y="9427351"/>
            <a:ext cx="713705" cy="288631"/>
          </a:xfrm>
          <a:prstGeom prst="rect">
            <a:avLst/>
          </a:prstGeom>
        </p:spPr>
      </p:pic>
      <p:pic>
        <p:nvPicPr>
          <p:cNvPr id="9" name="תמונה 8" descr="תמונה שמכילה גופן, טקסט, גרפיקה, צילום מסך&#10;&#10;התיאור נוצר באופן אוטומטי">
            <a:extLst>
              <a:ext uri="{FF2B5EF4-FFF2-40B4-BE49-F238E27FC236}">
                <a16:creationId xmlns:a16="http://schemas.microsoft.com/office/drawing/2014/main" id="{8D4FE395-2F41-A2D8-FD60-213742DEBD1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872015" y="9490211"/>
            <a:ext cx="1152000" cy="162910"/>
          </a:xfrm>
          <a:prstGeom prst="rect">
            <a:avLst/>
          </a:prstGeom>
        </p:spPr>
      </p:pic>
      <p:pic>
        <p:nvPicPr>
          <p:cNvPr id="15" name="תמונה 14" descr="תמונה שמכילה גופן, טקסט, לבן, טיפוגרפיה&#10;&#10;התיאור נוצר באופן אוטומטי">
            <a:extLst>
              <a:ext uri="{FF2B5EF4-FFF2-40B4-BE49-F238E27FC236}">
                <a16:creationId xmlns:a16="http://schemas.microsoft.com/office/drawing/2014/main" id="{D156B876-9DB4-B0C5-6CEA-4A717EF5A607}"/>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293342" y="8821898"/>
            <a:ext cx="1110527" cy="372908"/>
          </a:xfrm>
          <a:prstGeom prst="rect">
            <a:avLst/>
          </a:prstGeom>
        </p:spPr>
      </p:pic>
      <p:pic>
        <p:nvPicPr>
          <p:cNvPr id="11" name="תמונה 10" descr="תמונה שמכילה טקסט, גופן, גרפיקה, לוגו&#10;&#10;התיאור נוצר באופן אוטומטי">
            <a:extLst>
              <a:ext uri="{FF2B5EF4-FFF2-40B4-BE49-F238E27FC236}">
                <a16:creationId xmlns:a16="http://schemas.microsoft.com/office/drawing/2014/main" id="{C4192A2A-8ECC-5606-4C5E-1276D089FD6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7710" y="8161625"/>
            <a:ext cx="534901" cy="566514"/>
          </a:xfrm>
          <a:prstGeom prst="rect">
            <a:avLst/>
          </a:prstGeom>
        </p:spPr>
      </p:pic>
      <p:pic>
        <p:nvPicPr>
          <p:cNvPr id="4" name="Picture 2">
            <a:extLst>
              <a:ext uri="{FF2B5EF4-FFF2-40B4-BE49-F238E27FC236}">
                <a16:creationId xmlns:a16="http://schemas.microsoft.com/office/drawing/2014/main" id="{6096AB71-FE63-DCDF-2640-217C2878140E}"/>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206542" y="8771064"/>
            <a:ext cx="718527" cy="47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descr="תמונה שמכילה גופן, גרפיקה, משולש, לוגו&#10;&#10;התיאור נוצר באופן אוטומטי">
            <a:extLst>
              <a:ext uri="{FF2B5EF4-FFF2-40B4-BE49-F238E27FC236}">
                <a16:creationId xmlns:a16="http://schemas.microsoft.com/office/drawing/2014/main" id="{ED61F326-EDF8-32AE-2912-3B65049DBF82}"/>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072079" y="8287289"/>
            <a:ext cx="886102" cy="315187"/>
          </a:xfrm>
          <a:prstGeom prst="rect">
            <a:avLst/>
          </a:prstGeom>
        </p:spPr>
      </p:pic>
      <p:sp>
        <p:nvSpPr>
          <p:cNvPr id="13" name="מלבן 12">
            <a:extLst>
              <a:ext uri="{FF2B5EF4-FFF2-40B4-BE49-F238E27FC236}">
                <a16:creationId xmlns:a16="http://schemas.microsoft.com/office/drawing/2014/main" id="{727416F9-8278-CBB4-1849-C4B1FCCA6C5A}"/>
              </a:ext>
            </a:extLst>
          </p:cNvPr>
          <p:cNvSpPr/>
          <p:nvPr/>
        </p:nvSpPr>
        <p:spPr>
          <a:xfrm>
            <a:off x="91338" y="0"/>
            <a:ext cx="1370684" cy="666852"/>
          </a:xfrm>
          <a:prstGeom prst="rect">
            <a:avLst/>
          </a:prstGeom>
          <a:solidFill>
            <a:srgbClr val="001F7A"/>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21" descr="תמונה שמכילה גופן, טקסט, גרפיקה, לוגו&#10;&#10;תוכן שנוצר על-ידי בינה מלאכותית עשוי להיות שגוי.">
            <a:extLst>
              <a:ext uri="{FF2B5EF4-FFF2-40B4-BE49-F238E27FC236}">
                <a16:creationId xmlns:a16="http://schemas.microsoft.com/office/drawing/2014/main" id="{E2F56750-2885-EB50-9408-2C7D4F151A5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249942" y="8795040"/>
            <a:ext cx="718527" cy="426625"/>
          </a:xfrm>
          <a:prstGeom prst="rect">
            <a:avLst/>
          </a:prstGeom>
        </p:spPr>
      </p:pic>
      <p:pic>
        <p:nvPicPr>
          <p:cNvPr id="20" name="תמונה 19"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DB798DF9-38FD-0B3D-EF4F-68BEAA1251C5}"/>
              </a:ext>
            </a:extLst>
          </p:cNvPr>
          <p:cNvPicPr>
            <a:picLocks noChangeAspect="1"/>
          </p:cNvPicPr>
          <p:nvPr/>
        </p:nvPicPr>
        <p:blipFill>
          <a:blip r:embed="rId29" cstate="email">
            <a:biLevel thresh="25000"/>
            <a:extLst>
              <a:ext uri="{28A0092B-C50C-407E-A947-70E740481C1C}">
                <a14:useLocalDpi xmlns:a14="http://schemas.microsoft.com/office/drawing/2010/main"/>
              </a:ext>
            </a:extLst>
          </a:blip>
          <a:stretch>
            <a:fillRect/>
          </a:stretch>
        </p:blipFill>
        <p:spPr>
          <a:xfrm>
            <a:off x="0" y="270586"/>
            <a:ext cx="1571578" cy="268696"/>
          </a:xfrm>
          <a:prstGeom prst="rect">
            <a:avLst/>
          </a:prstGeom>
        </p:spPr>
      </p:pic>
      <p:pic>
        <p:nvPicPr>
          <p:cNvPr id="17" name="תמונה 16"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13241AAD-1EF4-2257-C265-CEED743EFB4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967965" y="9344239"/>
            <a:ext cx="751370" cy="381810"/>
          </a:xfrm>
          <a:prstGeom prst="rect">
            <a:avLst/>
          </a:prstGeom>
        </p:spPr>
      </p:pic>
      <p:sp>
        <p:nvSpPr>
          <p:cNvPr id="2" name="תיבת טקסט 1">
            <a:extLst>
              <a:ext uri="{FF2B5EF4-FFF2-40B4-BE49-F238E27FC236}">
                <a16:creationId xmlns:a16="http://schemas.microsoft.com/office/drawing/2014/main" id="{660A353F-A266-21FC-DF54-F08922FBCA78}"/>
              </a:ext>
            </a:extLst>
          </p:cNvPr>
          <p:cNvSpPr txBox="1"/>
          <p:nvPr/>
        </p:nvSpPr>
        <p:spPr>
          <a:xfrm>
            <a:off x="-438715" y="7432133"/>
            <a:ext cx="3063794" cy="523220"/>
          </a:xfrm>
          <a:prstGeom prst="rect">
            <a:avLst/>
          </a:prstGeom>
          <a:noFill/>
        </p:spPr>
        <p:txBody>
          <a:bodyPr wrap="square" rtlCol="1">
            <a:spAutoFit/>
          </a:bodyPr>
          <a:lstStyle/>
          <a:p>
            <a:r>
              <a:rPr lang="he-IL" sz="1400" dirty="0">
                <a:solidFill>
                  <a:schemeClr val="bg1"/>
                </a:solidFill>
                <a:latin typeface="Segoe UI" panose="020B0502040204020203" pitchFamily="34" charset="0"/>
                <a:cs typeface="Segoe UI" panose="020B0502040204020203" pitchFamily="34" charset="0"/>
              </a:rPr>
              <a:t>בן </a:t>
            </a:r>
            <a:r>
              <a:rPr lang="he-IL" sz="1400" dirty="0" err="1">
                <a:solidFill>
                  <a:schemeClr val="bg1"/>
                </a:solidFill>
                <a:latin typeface="Segoe UI" panose="020B0502040204020203" pitchFamily="34" charset="0"/>
                <a:cs typeface="Segoe UI" panose="020B0502040204020203" pitchFamily="34" charset="0"/>
              </a:rPr>
              <a:t>זלינגר</a:t>
            </a:r>
            <a:r>
              <a:rPr lang="he-IL" sz="1400" dirty="0">
                <a:solidFill>
                  <a:schemeClr val="bg1"/>
                </a:solidFill>
                <a:latin typeface="Segoe UI" panose="020B0502040204020203" pitchFamily="34" charset="0"/>
                <a:cs typeface="Segoe UI" panose="020B0502040204020203" pitchFamily="34" charset="0"/>
              </a:rPr>
              <a:t> רץ עם מלווה בתחרות אתלטיקה. צלם: דרור </a:t>
            </a:r>
            <a:r>
              <a:rPr lang="he-IL" sz="1400" dirty="0" err="1">
                <a:solidFill>
                  <a:schemeClr val="bg1"/>
                </a:solidFill>
                <a:latin typeface="Segoe UI" panose="020B0502040204020203" pitchFamily="34" charset="0"/>
                <a:cs typeface="Segoe UI" panose="020B0502040204020203" pitchFamily="34" charset="0"/>
              </a:rPr>
              <a:t>פרקש</a:t>
            </a:r>
            <a:endParaRPr lang="he-IL" sz="1400" dirty="0">
              <a:solidFill>
                <a:schemeClr val="bg1"/>
              </a:solidFill>
              <a:latin typeface="Segoe UI" panose="020B0502040204020203" pitchFamily="34" charset="0"/>
              <a:cs typeface="Segoe UI" panose="020B0502040204020203" pitchFamily="34" charset="0"/>
            </a:endParaRPr>
          </a:p>
        </p:txBody>
      </p:sp>
      <p:pic>
        <p:nvPicPr>
          <p:cNvPr id="18" name="תמונה 17">
            <a:extLst>
              <a:ext uri="{FF2B5EF4-FFF2-40B4-BE49-F238E27FC236}">
                <a16:creationId xmlns:a16="http://schemas.microsoft.com/office/drawing/2014/main" id="{B66C169D-1E78-ED75-1025-7107E21E8851}"/>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8782735" y="1333988"/>
            <a:ext cx="3429297" cy="4953429"/>
          </a:xfrm>
          <a:prstGeom prst="round2DiagRect">
            <a:avLst>
              <a:gd name="adj1" fmla="val 3335"/>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624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3753B-0BF7-9FB7-C2FC-006A550D25A9}"/>
            </a:ext>
          </a:extLst>
        </p:cNvPr>
        <p:cNvGrpSpPr/>
        <p:nvPr/>
      </p:nvGrpSpPr>
      <p:grpSpPr>
        <a:xfrm>
          <a:off x="0" y="0"/>
          <a:ext cx="0" cy="0"/>
          <a:chOff x="0" y="0"/>
          <a:chExt cx="0" cy="0"/>
        </a:xfrm>
      </p:grpSpPr>
      <p:sp>
        <p:nvSpPr>
          <p:cNvPr id="4" name="מלבן 3">
            <a:extLst>
              <a:ext uri="{FF2B5EF4-FFF2-40B4-BE49-F238E27FC236}">
                <a16:creationId xmlns:a16="http://schemas.microsoft.com/office/drawing/2014/main" id="{9951D8DD-CE03-7C28-BA9C-6FF5A5888CDE}"/>
              </a:ext>
            </a:extLst>
          </p:cNvPr>
          <p:cNvSpPr/>
          <p:nvPr/>
        </p:nvSpPr>
        <p:spPr>
          <a:xfrm>
            <a:off x="3450544" y="1492069"/>
            <a:ext cx="3395426" cy="7683385"/>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מחנה אימונים</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נבחרת ישראל ברגבי בכיסאות גלגלים יצאה החודש למחנה אימונים בשיתוף עם נבחרת גרמניה.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הנבחרת מדורגת במקום ה 24 בעולם והגרמנים במקום 10. </a:t>
            </a:r>
          </a:p>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שלומי ספיבק </a:t>
            </a:r>
            <a:r>
              <a:rPr lang="he-IL" sz="1100" dirty="0">
                <a:solidFill>
                  <a:srgbClr val="002060"/>
                </a:solidFill>
                <a:latin typeface="Segoe UI" panose="020B0502040204020203" pitchFamily="34" charset="0"/>
                <a:cs typeface="Segoe UI" panose="020B0502040204020203" pitchFamily="34" charset="0"/>
              </a:rPr>
              <a:t>המאמן, סיפר על המחנה: "מחנה האימונים עם נבחרת גרמניה התקיים בין ה 29.10 ל 3.11  וכלל 6 מפגשים עם הנבחרת הגרמנית ב4 ימים. כל מפגש כל אימון או משחק 2.5-3 שעות. מחנה אימונים עמוס מאוד באימונים על טקטיקות שונות בהתקפה ובהגנה. כושר גופני וחשיבות לאימון מנטלי . אימון על סוף שעון בהתקפה אחרונה למשחק. ומשחק מעבר. למדנו המון ממאמן נבחרת גרמניה </a:t>
            </a:r>
            <a:r>
              <a:rPr lang="he-IL" sz="1100" b="1" dirty="0" err="1">
                <a:solidFill>
                  <a:srgbClr val="002060"/>
                </a:solidFill>
                <a:latin typeface="Segoe UI" panose="020B0502040204020203" pitchFamily="34" charset="0"/>
                <a:cs typeface="Segoe UI" panose="020B0502040204020203" pitchFamily="34" charset="0"/>
              </a:rPr>
              <a:t>כריסטוף</a:t>
            </a:r>
            <a:r>
              <a:rPr lang="he-IL" sz="1100" b="1" dirty="0">
                <a:solidFill>
                  <a:srgbClr val="002060"/>
                </a:solidFill>
                <a:latin typeface="Segoe UI" panose="020B0502040204020203" pitchFamily="34" charset="0"/>
                <a:cs typeface="Segoe UI" panose="020B0502040204020203" pitchFamily="34" charset="0"/>
              </a:rPr>
              <a:t> וורנר</a:t>
            </a:r>
            <a:r>
              <a:rPr lang="he-IL" sz="1100" dirty="0">
                <a:solidFill>
                  <a:srgbClr val="002060"/>
                </a:solidFill>
                <a:latin typeface="Segoe UI" panose="020B0502040204020203" pitchFamily="34" charset="0"/>
                <a:cs typeface="Segoe UI" panose="020B0502040204020203" pitchFamily="34" charset="0"/>
              </a:rPr>
              <a:t>, בטוח שנשאר בקשר טוב עם הנבחרת ובמיוחד עם </a:t>
            </a:r>
            <a:r>
              <a:rPr lang="he-IL" sz="1100" dirty="0" err="1">
                <a:solidFill>
                  <a:srgbClr val="002060"/>
                </a:solidFill>
                <a:latin typeface="Segoe UI" panose="020B0502040204020203" pitchFamily="34" charset="0"/>
                <a:cs typeface="Segoe UI" panose="020B0502040204020203" pitchFamily="34" charset="0"/>
              </a:rPr>
              <a:t>כריסטוף</a:t>
            </a:r>
            <a:r>
              <a:rPr lang="he-IL" sz="1100" dirty="0">
                <a:solidFill>
                  <a:srgbClr val="002060"/>
                </a:solidFill>
                <a:latin typeface="Segoe UI" panose="020B0502040204020203" pitchFamily="34" charset="0"/>
                <a:cs typeface="Segoe UI" panose="020B0502040204020203" pitchFamily="34" charset="0"/>
              </a:rPr>
              <a:t> שהתברר כחבר אמיתי שלי ושל </a:t>
            </a:r>
            <a:r>
              <a:rPr lang="he-IL" sz="1100" b="1" dirty="0">
                <a:solidFill>
                  <a:srgbClr val="002060"/>
                </a:solidFill>
                <a:latin typeface="Segoe UI" panose="020B0502040204020203" pitchFamily="34" charset="0"/>
                <a:cs typeface="Segoe UI" panose="020B0502040204020203" pitchFamily="34" charset="0"/>
              </a:rPr>
              <a:t>דודי </a:t>
            </a:r>
            <a:r>
              <a:rPr lang="he-IL" sz="1100" b="1" dirty="0" err="1">
                <a:solidFill>
                  <a:srgbClr val="002060"/>
                </a:solidFill>
                <a:latin typeface="Segoe UI" panose="020B0502040204020203" pitchFamily="34" charset="0"/>
                <a:cs typeface="Segoe UI" panose="020B0502040204020203" pitchFamily="34" charset="0"/>
              </a:rPr>
              <a:t>וינרב</a:t>
            </a:r>
            <a:r>
              <a:rPr lang="he-IL" sz="1100" dirty="0">
                <a:solidFill>
                  <a:srgbClr val="002060"/>
                </a:solidFill>
                <a:latin typeface="Segoe UI" panose="020B0502040204020203" pitchFamily="34" charset="0"/>
                <a:cs typeface="Segoe UI" panose="020B0502040204020203" pitchFamily="34" charset="0"/>
              </a:rPr>
              <a:t>. תודה להתאחדות לספורט נכים על התמיכה והעזרה להכנות למחנה האימונים. מקווים שנמשיך בשיא הכוח למטרה אחת ויחידה ביוני באליפות אירופה דרג ב' לעלייה לדרג א'".</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את הנבחרת ליוו: </a:t>
            </a:r>
            <a:r>
              <a:rPr lang="he-IL" sz="1100" b="1" dirty="0">
                <a:solidFill>
                  <a:srgbClr val="002060"/>
                </a:solidFill>
                <a:latin typeface="Segoe UI" panose="020B0502040204020203" pitchFamily="34" charset="0"/>
                <a:cs typeface="Segoe UI" panose="020B0502040204020203" pitchFamily="34" charset="0"/>
              </a:rPr>
              <a:t>אשר בוזגלו </a:t>
            </a:r>
            <a:r>
              <a:rPr lang="he-IL" sz="1100" dirty="0">
                <a:solidFill>
                  <a:srgbClr val="002060"/>
                </a:solidFill>
                <a:latin typeface="Segoe UI" panose="020B0502040204020203" pitchFamily="34" charset="0"/>
                <a:cs typeface="Segoe UI" panose="020B0502040204020203" pitchFamily="34" charset="0"/>
              </a:rPr>
              <a:t>האיש הטכני </a:t>
            </a:r>
            <a:r>
              <a:rPr lang="he-IL" sz="1100" b="1" dirty="0">
                <a:solidFill>
                  <a:srgbClr val="002060"/>
                </a:solidFill>
                <a:latin typeface="Segoe UI" panose="020B0502040204020203" pitchFamily="34" charset="0"/>
                <a:cs typeface="Segoe UI" panose="020B0502040204020203" pitchFamily="34" charset="0"/>
              </a:rPr>
              <a:t>וגיא יצחקי </a:t>
            </a:r>
            <a:r>
              <a:rPr lang="he-IL" sz="1100" dirty="0" err="1">
                <a:solidFill>
                  <a:srgbClr val="002060"/>
                </a:solidFill>
                <a:latin typeface="Segoe UI" panose="020B0502040204020203" pitchFamily="34" charset="0"/>
                <a:cs typeface="Segoe UI" panose="020B0502040204020203" pitchFamily="34" charset="0"/>
              </a:rPr>
              <a:t>הספורטרפיסט</a:t>
            </a:r>
            <a:r>
              <a:rPr lang="he-IL" sz="1100" dirty="0">
                <a:solidFill>
                  <a:srgbClr val="002060"/>
                </a:solidFill>
                <a:latin typeface="Segoe UI" panose="020B0502040204020203" pitchFamily="34" charset="0"/>
                <a:cs typeface="Segoe UI" panose="020B0502040204020203" pitchFamily="34" charset="0"/>
              </a:rPr>
              <a:t>. </a:t>
            </a:r>
          </a:p>
          <a:p>
            <a:pPr algn="just">
              <a:lnSpc>
                <a:spcPct val="150000"/>
              </a:lnSpc>
              <a:spcAft>
                <a:spcPts val="800"/>
              </a:spcAft>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דודי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וינרב</a:t>
            </a:r>
            <a:r>
              <a:rPr lang="he-IL" sz="1100" dirty="0">
                <a:solidFill>
                  <a:srgbClr val="002060"/>
                </a:solidFill>
                <a:latin typeface="Segoe UI" panose="020B0502040204020203" pitchFamily="34" charset="0"/>
                <a:cs typeface="Segoe UI" panose="020B0502040204020203" pitchFamily="34" charset="0"/>
              </a:rPr>
              <a:t>, ראש המשלחת אמר: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כראש משלחת אני חייב לציין את החיבור הנפלא בין כל השחקנים והצוות כאשר כל אחד נותן את הכול לכולם- למרות הנכויות היחסית קשות ועם צוות ליווי מצומצם הקבוצה התנהלה בצורה מושלמת הן על המגרש והן מחוץ למגרש- כבוד גדול להיות מנהל של כזו נבחרת מופלאה".</a:t>
            </a:r>
          </a:p>
        </p:txBody>
      </p:sp>
      <p:pic>
        <p:nvPicPr>
          <p:cNvPr id="8" name="תמונה 7">
            <a:extLst>
              <a:ext uri="{FF2B5EF4-FFF2-40B4-BE49-F238E27FC236}">
                <a16:creationId xmlns:a16="http://schemas.microsoft.com/office/drawing/2014/main" id="{DB8517E4-8939-5CBE-9429-7335466B426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D4995A06-70ED-3F31-9F8D-5197C742F32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8873ED85-6C8C-8266-7FC1-043EF7196D76}"/>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10 בעולם</a:t>
            </a:r>
          </a:p>
        </p:txBody>
      </p:sp>
      <p:sp>
        <p:nvSpPr>
          <p:cNvPr id="10" name="מקבילית 9">
            <a:extLst>
              <a:ext uri="{FF2B5EF4-FFF2-40B4-BE49-F238E27FC236}">
                <a16:creationId xmlns:a16="http://schemas.microsoft.com/office/drawing/2014/main" id="{B76F6BDC-B34F-F0DA-7B6A-FFBFADCFD34F}"/>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BD31C771-6B29-CD8E-C6F0-3DF20A28D1E4}"/>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רגבי בכיסאות גלגלים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F8EC8B43-A07E-EC47-6A8B-1C9EB49EB432}"/>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45B69B81-C993-0DD5-A1AD-879DE9BB49AF}"/>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76F0A700-D1A4-E94A-2234-FD8B4297227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BF9CA5BA-E6AF-7BA3-1340-60C481C53FF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pic>
        <p:nvPicPr>
          <p:cNvPr id="20" name="תמונה 19" descr="איש מתקן כיסא גלגלים מאסיבי, עליו יושב ספורטאי">
            <a:extLst>
              <a:ext uri="{FF2B5EF4-FFF2-40B4-BE49-F238E27FC236}">
                <a16:creationId xmlns:a16="http://schemas.microsoft.com/office/drawing/2014/main" id="{9EC2FE87-A210-D39E-FF7E-BD1E4035FFD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2600" y="5759060"/>
            <a:ext cx="3294364" cy="3609666"/>
          </a:xfrm>
          <a:prstGeom prst="rect">
            <a:avLst/>
          </a:prstGeom>
        </p:spPr>
      </p:pic>
      <p:pic>
        <p:nvPicPr>
          <p:cNvPr id="22" name="תמונה 21" descr="2 ספורטאים על כיסאות גלגלים מאסיבעעם">
            <a:extLst>
              <a:ext uri="{FF2B5EF4-FFF2-40B4-BE49-F238E27FC236}">
                <a16:creationId xmlns:a16="http://schemas.microsoft.com/office/drawing/2014/main" id="{2F04E9BF-7DD3-0E9A-0A83-B5A8B8CFBDF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600" y="2825130"/>
            <a:ext cx="3302590" cy="2843428"/>
          </a:xfrm>
          <a:prstGeom prst="rect">
            <a:avLst/>
          </a:prstGeom>
        </p:spPr>
      </p:pic>
      <p:sp>
        <p:nvSpPr>
          <p:cNvPr id="16" name="תיבת טקסט 15">
            <a:extLst>
              <a:ext uri="{FF2B5EF4-FFF2-40B4-BE49-F238E27FC236}">
                <a16:creationId xmlns:a16="http://schemas.microsoft.com/office/drawing/2014/main" id="{022B2697-854A-2175-FDA9-3FA9247196B8}"/>
              </a:ext>
            </a:extLst>
          </p:cNvPr>
          <p:cNvSpPr txBox="1"/>
          <p:nvPr/>
        </p:nvSpPr>
        <p:spPr>
          <a:xfrm>
            <a:off x="-325807" y="2100299"/>
            <a:ext cx="3816456" cy="1384225"/>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צילומים: גיא יצחקי. שלומי ספיבק</a:t>
            </a:r>
            <a:r>
              <a:rPr lang="he-IL" sz="1100" dirty="0">
                <a:solidFill>
                  <a:srgbClr val="002060"/>
                </a:solidFill>
                <a:latin typeface="Segoe UI" panose="020B0502040204020203" pitchFamily="34" charset="0"/>
                <a:cs typeface="Segoe UI" panose="020B0502040204020203" pitchFamily="34" charset="0"/>
              </a:rPr>
              <a:t> 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נריה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קרסנטי</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4407AB65-B929-2A22-9122-5ECF7FCEA958}"/>
              </a:ext>
            </a:extLst>
          </p:cNvPr>
          <p:cNvSpPr txBox="1"/>
          <p:nvPr/>
        </p:nvSpPr>
        <p:spPr>
          <a:xfrm>
            <a:off x="2535" y="2106940"/>
            <a:ext cx="3500438" cy="307777"/>
          </a:xfrm>
          <a:prstGeom prst="rect">
            <a:avLst/>
          </a:prstGeom>
          <a:solidFill>
            <a:srgbClr val="00B0F0">
              <a:alpha val="58000"/>
            </a:srgbClr>
          </a:solidFill>
        </p:spPr>
        <p:txBody>
          <a:bodyPr wrap="square" lIns="0" rIns="0" rtlCol="0">
            <a:spAutoFit/>
          </a:bodyPr>
          <a:lstStyle/>
          <a:p>
            <a:pPr algn="ctr"/>
            <a:r>
              <a:rPr lang="he-IL" sz="1400" b="1" dirty="0" err="1">
                <a:solidFill>
                  <a:srgbClr val="002060"/>
                </a:solidFill>
                <a:latin typeface="Calibri" panose="020F0502020204030204" pitchFamily="34" charset="0"/>
                <a:cs typeface="Calibri" panose="020F0502020204030204" pitchFamily="34" charset="0"/>
              </a:rPr>
              <a:t>ויתניה</a:t>
            </a:r>
            <a:r>
              <a:rPr lang="he-IL" sz="1400" dirty="0">
                <a:solidFill>
                  <a:srgbClr val="002060"/>
                </a:solidFill>
                <a:latin typeface="Calibri" panose="020F0502020204030204" pitchFamily="34" charset="0"/>
                <a:cs typeface="Calibri" panose="020F0502020204030204" pitchFamily="34" charset="0"/>
              </a:rPr>
              <a:t> 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4" name="תמונה 13" descr="לוגו ויתניה">
            <a:extLst>
              <a:ext uri="{FF2B5EF4-FFF2-40B4-BE49-F238E27FC236}">
                <a16:creationId xmlns:a16="http://schemas.microsoft.com/office/drawing/2014/main" id="{2E8277F7-37A2-F723-1634-B680953EA93C}"/>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8739" y="1008624"/>
            <a:ext cx="1777132" cy="1118252"/>
          </a:xfrm>
          <a:prstGeom prst="rect">
            <a:avLst/>
          </a:prstGeom>
        </p:spPr>
      </p:pic>
    </p:spTree>
    <p:extLst>
      <p:ext uri="{BB962C8B-B14F-4D97-AF65-F5344CB8AC3E}">
        <p14:creationId xmlns:p14="http://schemas.microsoft.com/office/powerpoint/2010/main" val="129131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D0EE-30BC-B055-07D9-3127146B1F2D}"/>
            </a:ext>
          </a:extLst>
        </p:cNvPr>
        <p:cNvGrpSpPr/>
        <p:nvPr/>
      </p:nvGrpSpPr>
      <p:grpSpPr>
        <a:xfrm>
          <a:off x="0" y="0"/>
          <a:ext cx="0" cy="0"/>
          <a:chOff x="0" y="0"/>
          <a:chExt cx="0" cy="0"/>
        </a:xfrm>
      </p:grpSpPr>
      <p:sp>
        <p:nvSpPr>
          <p:cNvPr id="4" name="מלבן 3">
            <a:extLst>
              <a:ext uri="{FF2B5EF4-FFF2-40B4-BE49-F238E27FC236}">
                <a16:creationId xmlns:a16="http://schemas.microsoft.com/office/drawing/2014/main" id="{0D9FE245-260A-4318-930B-D718FE5E535D}"/>
              </a:ext>
            </a:extLst>
          </p:cNvPr>
          <p:cNvSpPr/>
          <p:nvPr/>
        </p:nvSpPr>
        <p:spPr>
          <a:xfrm>
            <a:off x="3449400" y="1553902"/>
            <a:ext cx="3395426" cy="7337137"/>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שגרירים</a:t>
            </a:r>
          </a:p>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ארצות הברית</a:t>
            </a:r>
          </a:p>
          <a:p>
            <a:pPr marL="171450" indent="-171450" algn="just">
              <a:lnSpc>
                <a:spcPct val="1500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בן רייס </a:t>
            </a:r>
            <a:r>
              <a:rPr lang="he-IL" sz="1100" dirty="0">
                <a:solidFill>
                  <a:srgbClr val="002060"/>
                </a:solidFill>
                <a:latin typeface="Segoe UI" panose="020B0502040204020203" pitchFamily="34" charset="0"/>
                <a:cs typeface="Segoe UI" panose="020B0502040204020203" pitchFamily="34" charset="0"/>
              </a:rPr>
              <a:t>עבר למיאמי ומשחק בקבוצת הכדורסל </a:t>
            </a:r>
            <a:r>
              <a:rPr lang="en-US" sz="1100" dirty="0">
                <a:solidFill>
                  <a:srgbClr val="002060"/>
                </a:solidFill>
                <a:latin typeface="Segoe UI" panose="020B0502040204020203" pitchFamily="34" charset="0"/>
                <a:cs typeface="Segoe UI" panose="020B0502040204020203" pitchFamily="34" charset="0"/>
              </a:rPr>
              <a:t>Memorial rehabilitation sharks</a:t>
            </a:r>
            <a:r>
              <a:rPr lang="he-IL" sz="1100" dirty="0">
                <a:solidFill>
                  <a:srgbClr val="002060"/>
                </a:solidFill>
                <a:latin typeface="Segoe UI" panose="020B0502040204020203" pitchFamily="34" charset="0"/>
                <a:cs typeface="Segoe UI" panose="020B0502040204020203" pitchFamily="34" charset="0"/>
              </a:rPr>
              <a:t> בליגה השנייה והם מדורגים כרגע במקום הרביעי. על פי בן  במרץ יהיה הטורניר השנתי בלואיזיאנה והוא מתכוון לזכות בגביע. בתמונה, בן בשורה האחרונה שלישי מימין.</a:t>
            </a:r>
          </a:p>
          <a:p>
            <a:pPr marL="171450" indent="-171450" algn="just">
              <a:lnSpc>
                <a:spcPct val="1500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algn="just">
              <a:lnSpc>
                <a:spcPct val="150000"/>
              </a:lnSpc>
              <a:spcAft>
                <a:spcPts val="800"/>
              </a:spcAft>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gn="just">
              <a:lnSpc>
                <a:spcPct val="1500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נדב מנחם </a:t>
            </a:r>
            <a:r>
              <a:rPr lang="he-IL" sz="1100" dirty="0">
                <a:solidFill>
                  <a:srgbClr val="002060"/>
                </a:solidFill>
                <a:latin typeface="Segoe UI" panose="020B0502040204020203" pitchFamily="34" charset="0"/>
                <a:cs typeface="Segoe UI" panose="020B0502040204020203" pitchFamily="34" charset="0"/>
              </a:rPr>
              <a:t>ממשיך שנה שנייה במכללת טקסס ומשחק בליגת המכללות. </a:t>
            </a:r>
          </a:p>
          <a:p>
            <a:pPr lvl="0" algn="just">
              <a:lnSpc>
                <a:spcPct val="150000"/>
              </a:lnSpc>
              <a:spcAft>
                <a:spcPts val="800"/>
              </a:spcAft>
              <a:defRPr/>
            </a:pPr>
            <a:r>
              <a:rPr lang="he-IL" sz="1100" b="1" dirty="0">
                <a:solidFill>
                  <a:srgbClr val="002060"/>
                </a:solidFill>
                <a:latin typeface="Segoe UI" panose="020B0502040204020203" pitchFamily="34" charset="0"/>
                <a:cs typeface="Segoe UI" panose="020B0502040204020203" pitchFamily="34" charset="0"/>
              </a:rPr>
              <a:t>ספרד</a:t>
            </a:r>
          </a:p>
          <a:p>
            <a:pPr lvl="0" algn="just">
              <a:lnSpc>
                <a:spcPct val="150000"/>
              </a:lnSpc>
              <a:spcAft>
                <a:spcPts val="800"/>
              </a:spcAft>
              <a:defRPr/>
            </a:pPr>
            <a:r>
              <a:rPr lang="he-IL" sz="1100" b="1" dirty="0">
                <a:solidFill>
                  <a:srgbClr val="002060"/>
                </a:solidFill>
                <a:latin typeface="Segoe UI" panose="020B0502040204020203" pitchFamily="34" charset="0"/>
                <a:cs typeface="Segoe UI" panose="020B0502040204020203" pitchFamily="34" charset="0"/>
              </a:rPr>
              <a:t>שי </a:t>
            </a:r>
            <a:r>
              <a:rPr lang="he-IL" sz="1100" b="1" dirty="0" err="1">
                <a:solidFill>
                  <a:srgbClr val="002060"/>
                </a:solidFill>
                <a:latin typeface="Segoe UI" panose="020B0502040204020203" pitchFamily="34" charset="0"/>
                <a:cs typeface="Segoe UI" panose="020B0502040204020203" pitchFamily="34" charset="0"/>
              </a:rPr>
              <a:t>ברביבאי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שזכה לפני שנה באליפות הליגה האיטלקית, עבר השנה לליגה הספרדית לקבוצת גראן </a:t>
            </a:r>
            <a:r>
              <a:rPr lang="he-IL" sz="1100" dirty="0" err="1">
                <a:solidFill>
                  <a:srgbClr val="002060"/>
                </a:solidFill>
                <a:latin typeface="Segoe UI" panose="020B0502040204020203" pitchFamily="34" charset="0"/>
                <a:cs typeface="Segoe UI" panose="020B0502040204020203" pitchFamily="34" charset="0"/>
              </a:rPr>
              <a:t>קאנריה</a:t>
            </a:r>
            <a:r>
              <a:rPr lang="he-IL" sz="1100" dirty="0">
                <a:solidFill>
                  <a:srgbClr val="002060"/>
                </a:solidFill>
                <a:latin typeface="Segoe UI" panose="020B0502040204020203" pitchFamily="34" charset="0"/>
                <a:cs typeface="Segoe UI" panose="020B0502040204020203" pitchFamily="34" charset="0"/>
              </a:rPr>
              <a:t>. </a:t>
            </a:r>
          </a:p>
          <a:p>
            <a:pPr lvl="0" algn="just">
              <a:lnSpc>
                <a:spcPct val="150000"/>
              </a:lnSpc>
              <a:spcAft>
                <a:spcPts val="800"/>
              </a:spcAft>
              <a:defRPr/>
            </a:pPr>
            <a:r>
              <a:rPr lang="he-IL" sz="1100" dirty="0">
                <a:solidFill>
                  <a:srgbClr val="002060"/>
                </a:solidFill>
                <a:latin typeface="Segoe UI" panose="020B0502040204020203" pitchFamily="34" charset="0"/>
                <a:cs typeface="Segoe UI" panose="020B0502040204020203" pitchFamily="34" charset="0"/>
              </a:rPr>
              <a:t>הקבוצה מדורגת לאחר 5 משחקים במקום השביעי עם 2 ניצחונות ו 3 הפסדים. </a:t>
            </a:r>
          </a:p>
          <a:p>
            <a:pPr algn="just">
              <a:lnSpc>
                <a:spcPct val="150000"/>
              </a:lnSpc>
              <a:spcAft>
                <a:spcPts val="800"/>
              </a:spcAft>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6599070A-C834-6CC1-9C8D-F0685911CF2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409C7D3E-F121-139A-99B4-286C089D1CB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C923A6B9-D13E-7AB0-B899-78391BDFFFED}"/>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11 בעולם</a:t>
            </a:r>
          </a:p>
        </p:txBody>
      </p:sp>
      <p:sp>
        <p:nvSpPr>
          <p:cNvPr id="10" name="מקבילית 9">
            <a:extLst>
              <a:ext uri="{FF2B5EF4-FFF2-40B4-BE49-F238E27FC236}">
                <a16:creationId xmlns:a16="http://schemas.microsoft.com/office/drawing/2014/main" id="{61A1BBAF-C7F5-F7B3-638A-DAA59EB204CA}"/>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9D344E5A-B48E-A166-67D3-D92340D78DF2}"/>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כדורסל בכיסאות גלגלים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70847680-B712-9FCC-B49B-D6B6B4A6B10C}"/>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A771351D-6786-51DF-52E1-B80F842802BD}"/>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BCE15696-EE6A-A367-A735-266A5F9B53F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E3425990-191C-2516-32C4-AEF5E7A0F3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4" name="תיבת טקסט 13">
            <a:extLst>
              <a:ext uri="{FF2B5EF4-FFF2-40B4-BE49-F238E27FC236}">
                <a16:creationId xmlns:a16="http://schemas.microsoft.com/office/drawing/2014/main" id="{13F7D653-6854-7BCF-E602-7B18AACAE228}"/>
              </a:ext>
            </a:extLst>
          </p:cNvPr>
          <p:cNvSpPr txBox="1"/>
          <p:nvPr/>
        </p:nvSpPr>
        <p:spPr>
          <a:xfrm>
            <a:off x="70086" y="2311727"/>
            <a:ext cx="3395427" cy="7693645"/>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איטליה</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עמית </a:t>
            </a:r>
            <a:r>
              <a:rPr lang="he-IL" sz="1100" b="1" dirty="0" err="1">
                <a:solidFill>
                  <a:srgbClr val="002060"/>
                </a:solidFill>
                <a:latin typeface="Segoe UI" panose="020B0502040204020203" pitchFamily="34" charset="0"/>
                <a:cs typeface="Segoe UI" panose="020B0502040204020203" pitchFamily="34" charset="0"/>
              </a:rPr>
              <a:t>ויגודה</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ישתף השנה פעולה עם </a:t>
            </a:r>
            <a:r>
              <a:rPr lang="he-IL" sz="1100" b="1" dirty="0">
                <a:solidFill>
                  <a:srgbClr val="002060"/>
                </a:solidFill>
                <a:latin typeface="Segoe UI" panose="020B0502040204020203" pitchFamily="34" charset="0"/>
                <a:cs typeface="Segoe UI" panose="020B0502040204020203" pitchFamily="34" charset="0"/>
              </a:rPr>
              <a:t>מאור לסרי </a:t>
            </a:r>
            <a:r>
              <a:rPr lang="he-IL" sz="1100" dirty="0">
                <a:solidFill>
                  <a:srgbClr val="002060"/>
                </a:solidFill>
                <a:latin typeface="Segoe UI" panose="020B0502040204020203" pitchFamily="34" charset="0"/>
                <a:cs typeface="Segoe UI" panose="020B0502040204020203" pitchFamily="34" charset="0"/>
              </a:rPr>
              <a:t>שעזב את הליגה הספרדית והצטרף לעמית בקבוצת </a:t>
            </a:r>
            <a:r>
              <a:rPr lang="en-US" sz="1100" b="1" dirty="0">
                <a:solidFill>
                  <a:srgbClr val="002060"/>
                </a:solidFill>
                <a:latin typeface="Segoe UI" panose="020B0502040204020203" pitchFamily="34" charset="0"/>
                <a:cs typeface="Segoe UI" panose="020B0502040204020203" pitchFamily="34" charset="0"/>
              </a:rPr>
              <a:t>S. Stefano KOS Group</a:t>
            </a:r>
            <a:r>
              <a:rPr lang="he-IL" sz="1100" b="1" dirty="0">
                <a:solidFill>
                  <a:srgbClr val="002060"/>
                </a:solidFill>
                <a:latin typeface="Segoe UI" panose="020B0502040204020203" pitchFamily="34" charset="0"/>
                <a:cs typeface="Segoe UI" panose="020B0502040204020203" pitchFamily="34" charset="0"/>
              </a:rPr>
              <a:t>.</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לאחר 5 מחזורים, הקבוצה מדורגת במקום החמישי עם 2 ניצחונות ו 3 הפסדים. בליגת העל האיטלקית 10 קבוצות.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במחזור האחרון הפסידה הקבוצה 74-64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לאמיצ'י</a:t>
            </a:r>
            <a:r>
              <a:rPr lang="he-IL" sz="1100" dirty="0">
                <a:solidFill>
                  <a:srgbClr val="002060"/>
                </a:solidFill>
                <a:latin typeface="Segoe UI" panose="020B0502040204020203" pitchFamily="34" charset="0"/>
                <a:cs typeface="Segoe UI" panose="020B0502040204020203" pitchFamily="34" charset="0"/>
              </a:rPr>
              <a:t>, כאשר עמית שיחק כ 27 דקות, קלע 6 נקודות, לקח 7 ריבאונדים ומסר 2 אסיסטים. מאור שיחק כ 19 דקות, קלע 4 נקודות ולקח 6 ריבאונדים.</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 </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שי במדי גראן </a:t>
            </a:r>
            <a:r>
              <a:rPr lang="he-IL" sz="1100" dirty="0" err="1">
                <a:solidFill>
                  <a:srgbClr val="002060"/>
                </a:solidFill>
                <a:latin typeface="Segoe UI" panose="020B0502040204020203" pitchFamily="34" charset="0"/>
                <a:cs typeface="Segoe UI" panose="020B0502040204020203" pitchFamily="34" charset="0"/>
              </a:rPr>
              <a:t>קאנריה</a:t>
            </a:r>
            <a:r>
              <a:rPr lang="he-IL" sz="1100" dirty="0">
                <a:solidFill>
                  <a:srgbClr val="002060"/>
                </a:solidFill>
                <a:latin typeface="Segoe UI" panose="020B0502040204020203" pitchFamily="34" charset="0"/>
                <a:cs typeface="Segoe UI" panose="020B0502040204020203" pitchFamily="34" charset="0"/>
              </a:rPr>
              <a:t>, מתוך עמוד האינסטגרם של הקבוצה: </a:t>
            </a:r>
            <a:r>
              <a:rPr lang="en-US" sz="1100" dirty="0" err="1">
                <a:solidFill>
                  <a:srgbClr val="002060"/>
                </a:solidFill>
                <a:latin typeface="Segoe UI" panose="020B0502040204020203" pitchFamily="34" charset="0"/>
                <a:cs typeface="Segoe UI" panose="020B0502040204020203" pitchFamily="34" charset="0"/>
              </a:rPr>
              <a:t>admeconyoficial</a:t>
            </a: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375FFDBE-88BD-EC89-39C6-94880DED3AF3}"/>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קרן אור קיסריה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5" name="תמונה 14"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33FC0002-F6D2-0E69-9A01-A307403D5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1813" y="1230857"/>
            <a:ext cx="1210655" cy="615196"/>
          </a:xfrm>
          <a:prstGeom prst="rect">
            <a:avLst/>
          </a:prstGeom>
        </p:spPr>
      </p:pic>
      <p:pic>
        <p:nvPicPr>
          <p:cNvPr id="17" name="תמונה 16" descr="קבוצת ספורטאים בכיסא גלגלים בתמונה קבוצתית">
            <a:extLst>
              <a:ext uri="{FF2B5EF4-FFF2-40B4-BE49-F238E27FC236}">
                <a16:creationId xmlns:a16="http://schemas.microsoft.com/office/drawing/2014/main" id="{83D273DA-00E9-8B81-58EA-D8CFC0409EF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469470" y="3663390"/>
            <a:ext cx="3318444" cy="2465433"/>
          </a:xfrm>
          <a:prstGeom prst="rect">
            <a:avLst/>
          </a:prstGeom>
        </p:spPr>
      </p:pic>
      <p:pic>
        <p:nvPicPr>
          <p:cNvPr id="21" name="תמונה 20" descr="ספורטאי על כיסא גלגלים ברקע אולם כדורסל">
            <a:extLst>
              <a:ext uri="{FF2B5EF4-FFF2-40B4-BE49-F238E27FC236}">
                <a16:creationId xmlns:a16="http://schemas.microsoft.com/office/drawing/2014/main" id="{34FBFF64-FB9A-84DA-2257-9AC88F4FB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2432" y="5626517"/>
            <a:ext cx="2715421" cy="3411462"/>
          </a:xfrm>
          <a:prstGeom prst="rect">
            <a:avLst/>
          </a:prstGeom>
        </p:spPr>
      </p:pic>
    </p:spTree>
    <p:extLst>
      <p:ext uri="{BB962C8B-B14F-4D97-AF65-F5344CB8AC3E}">
        <p14:creationId xmlns:p14="http://schemas.microsoft.com/office/powerpoint/2010/main" val="327412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81B1-178A-47D4-5899-4F61DA367A4A}"/>
            </a:ext>
          </a:extLst>
        </p:cNvPr>
        <p:cNvGrpSpPr/>
        <p:nvPr/>
      </p:nvGrpSpPr>
      <p:grpSpPr>
        <a:xfrm>
          <a:off x="0" y="0"/>
          <a:ext cx="0" cy="0"/>
          <a:chOff x="0" y="0"/>
          <a:chExt cx="0" cy="0"/>
        </a:xfrm>
      </p:grpSpPr>
      <p:pic>
        <p:nvPicPr>
          <p:cNvPr id="21" name="תמונה 20" descr="בחורה עם גביע ומדליה ">
            <a:extLst>
              <a:ext uri="{FF2B5EF4-FFF2-40B4-BE49-F238E27FC236}">
                <a16:creationId xmlns:a16="http://schemas.microsoft.com/office/drawing/2014/main" id="{C6322944-880A-22E7-2CAA-DDBBAFFB5C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128" y="4343342"/>
            <a:ext cx="3108972" cy="5398388"/>
          </a:xfrm>
          <a:prstGeom prst="rect">
            <a:avLst/>
          </a:prstGeom>
        </p:spPr>
      </p:pic>
      <p:sp>
        <p:nvSpPr>
          <p:cNvPr id="4" name="מלבן 3">
            <a:extLst>
              <a:ext uri="{FF2B5EF4-FFF2-40B4-BE49-F238E27FC236}">
                <a16:creationId xmlns:a16="http://schemas.microsoft.com/office/drawing/2014/main" id="{22A39D91-2A94-495B-AC11-F8199E68BFF6}"/>
              </a:ext>
            </a:extLst>
          </p:cNvPr>
          <p:cNvSpPr/>
          <p:nvPr/>
        </p:nvSpPr>
        <p:spPr>
          <a:xfrm>
            <a:off x="3449400" y="1553902"/>
            <a:ext cx="3395426" cy="7126823"/>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ליהיא בן דוד עושה את ברזיל</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שחקנית נבחרת ישראל, הצטרפה לטורניר בליגה הברזילאית וזה מה שכתבה על החוויה:</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חזרתי אתמול מברזיל, אחרי כמעט חודש של חוויה מרגשת במיוחד. הוזמנתי ע"י שלושה מועדונים, ובחרתי להצטרף </a:t>
            </a:r>
            <a:r>
              <a:rPr lang="en-US" sz="1100" dirty="0" err="1">
                <a:solidFill>
                  <a:srgbClr val="002060"/>
                </a:solidFill>
                <a:latin typeface="Segoe UI" panose="020B0502040204020203" pitchFamily="34" charset="0"/>
                <a:cs typeface="Segoe UI" panose="020B0502040204020203" pitchFamily="34" charset="0"/>
              </a:rPr>
              <a:t>institutodoscegosmt</a:t>
            </a:r>
            <a:endParaRPr lang="en-US" sz="1100" dirty="0">
              <a:solidFill>
                <a:srgbClr val="002060"/>
              </a:solidFill>
              <a:latin typeface="Segoe UI" panose="020B0502040204020203" pitchFamily="34" charset="0"/>
              <a:cs typeface="Segoe UI" panose="020B0502040204020203" pitchFamily="34" charset="0"/>
            </a:endParaRP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קבוצה משפחתית, עם לב ענק ופוטנציאל אדיר. כשחקנית נבחרת ישראל, הופתעתי לגלות שיש שחקניות ברמה מאוד גבוהה ועדיין לא בנבחרת שלהן ,והיה לי תענוג לשחק לצידן וללמוד מהן.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המסע התחיל במחנה אימונים בעיר </a:t>
            </a:r>
            <a:r>
              <a:rPr lang="he-IL" sz="1100" dirty="0" err="1">
                <a:solidFill>
                  <a:srgbClr val="002060"/>
                </a:solidFill>
                <a:latin typeface="Segoe UI" panose="020B0502040204020203" pitchFamily="34" charset="0"/>
                <a:cs typeface="Segoe UI" panose="020B0502040204020203" pitchFamily="34" charset="0"/>
              </a:rPr>
              <a:t>קויאבה</a:t>
            </a:r>
            <a:r>
              <a:rPr lang="he-IL" sz="1100" dirty="0">
                <a:solidFill>
                  <a:srgbClr val="002060"/>
                </a:solidFill>
                <a:latin typeface="Segoe UI" panose="020B0502040204020203" pitchFamily="34" charset="0"/>
                <a:cs typeface="Segoe UI" panose="020B0502040204020203" pitchFamily="34" charset="0"/>
              </a:rPr>
              <a:t> ,עיר טרופית ומיוחדת בנוף ובטבע שלה. שם התחברנו, למדנו אחת את סגנון המשחק של השנייה, והכרנו גם את הלב שמאחורי השחקניות. מעבר לכך, קיבלנו תמיכה מדהימה, כולל כתבות וחשיפה תקשורתית מצד מדינת ברזיל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לאחר כשבועיים, המשכנו לסאו פאולו, אל הליגה הברזילאית, שם התחרו כ-10 מהמועדונים המובילים בברזיל על התואר הנכסף.</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עלינו למגרשו נלחמנו ונהנינו מכל רגע. סיימנו במקום השני , אני זכיתי בתואר מלכת השערים של הטורניר.</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הגעתי להרפתקה הזו אחרי שנה לא פשוטה עם הספורט .מ-24 שעות אימון שבועיות הגעתי בקושי לשעה בשבוע. הרגשתי שאני כבר לא יכולה לקחת חלק בעולם התחרותי, מכל מיני סיבות. </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8D539ADF-66D2-B3A1-0A95-88FEA097751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2648D4C4-AB3D-AB80-3630-6C404279541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9949FA71-E37A-02BB-EA2A-C6A708540364}"/>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12 בעולם</a:t>
            </a:r>
          </a:p>
        </p:txBody>
      </p:sp>
      <p:sp>
        <p:nvSpPr>
          <p:cNvPr id="10" name="מקבילית 9">
            <a:extLst>
              <a:ext uri="{FF2B5EF4-FFF2-40B4-BE49-F238E27FC236}">
                <a16:creationId xmlns:a16="http://schemas.microsoft.com/office/drawing/2014/main" id="{13F5E470-280E-BE62-A05F-51F9CED0DB61}"/>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F0AC5F4F-C377-487B-6AEC-A66A9E976051}"/>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כדורשער</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27B5E152-9241-F793-525A-6B989D2C8F9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10AFE3E1-3B5F-00A6-5640-65F1B0772B8C}"/>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4B5D08AD-96A7-2366-3749-AA586BE590F1}"/>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320C46EB-D714-6A3A-5874-204107CE05F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4" name="תיבת טקסט 13">
            <a:extLst>
              <a:ext uri="{FF2B5EF4-FFF2-40B4-BE49-F238E27FC236}">
                <a16:creationId xmlns:a16="http://schemas.microsoft.com/office/drawing/2014/main" id="{7133AF85-B6EF-899B-4F4C-954F68006325}"/>
              </a:ext>
            </a:extLst>
          </p:cNvPr>
          <p:cNvSpPr txBox="1"/>
          <p:nvPr/>
        </p:nvSpPr>
        <p:spPr>
          <a:xfrm>
            <a:off x="30621" y="2185834"/>
            <a:ext cx="3395427" cy="219470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אבל החלטתי לצאת מאזור הנוחות שלי ולתת הזדמנות חדשה לעצמי ולענף כדור שער, וזה הצליח מעל כל הציפיות. עברתי רגעים לא קלים שבנו אותי, ובעיקר והחשוב שמצאתי מחדש את התשוקה והרצון לשחק.</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תודה על הזכות לחוות ולשחק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גולבול</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מדהים, עם אנשים בלתי נשכחים. זו הייתה חוויה מעצימה ספורטיבית ואישית ,אני מודה מכל הלב לכל מי שלקח בה חלק.</a:t>
            </a:r>
          </a:p>
        </p:txBody>
      </p:sp>
      <p:sp>
        <p:nvSpPr>
          <p:cNvPr id="7" name="תיבת טקסט 6">
            <a:extLst>
              <a:ext uri="{FF2B5EF4-FFF2-40B4-BE49-F238E27FC236}">
                <a16:creationId xmlns:a16="http://schemas.microsoft.com/office/drawing/2014/main" id="{7FEACAE7-62E5-8CF3-6455-88946CDF8A99}"/>
              </a:ext>
            </a:extLst>
          </p:cNvPr>
          <p:cNvSpPr txBox="1"/>
          <p:nvPr/>
        </p:nvSpPr>
        <p:spPr>
          <a:xfrm>
            <a:off x="-50444" y="1921598"/>
            <a:ext cx="3500438" cy="276999"/>
          </a:xfrm>
          <a:prstGeom prst="rect">
            <a:avLst/>
          </a:prstGeom>
          <a:solidFill>
            <a:srgbClr val="00B0F0">
              <a:alpha val="58000"/>
            </a:srgbClr>
          </a:solidFill>
        </p:spPr>
        <p:txBody>
          <a:bodyPr wrap="square" lIns="0" rIns="0" rtlCol="0">
            <a:spAutoFit/>
          </a:bodyPr>
          <a:lstStyle/>
          <a:p>
            <a:pPr algn="ctr"/>
            <a:r>
              <a:rPr lang="he-IL" sz="1200" b="1" dirty="0">
                <a:solidFill>
                  <a:srgbClr val="002060"/>
                </a:solidFill>
                <a:latin typeface="Calibri" panose="020F0502020204030204" pitchFamily="34" charset="0"/>
                <a:cs typeface="Calibri" panose="020F0502020204030204" pitchFamily="34" charset="0"/>
              </a:rPr>
              <a:t>קרן אהרון </a:t>
            </a:r>
            <a:r>
              <a:rPr lang="he-IL" sz="1200" b="1" dirty="0" err="1">
                <a:solidFill>
                  <a:srgbClr val="002060"/>
                </a:solidFill>
                <a:latin typeface="Calibri" panose="020F0502020204030204" pitchFamily="34" charset="0"/>
                <a:cs typeface="Calibri" panose="020F0502020204030204" pitchFamily="34" charset="0"/>
              </a:rPr>
              <a:t>גוטווירט</a:t>
            </a:r>
            <a:r>
              <a:rPr lang="he-IL" sz="1200" b="1" dirty="0">
                <a:solidFill>
                  <a:srgbClr val="002060"/>
                </a:solidFill>
                <a:latin typeface="Calibri" panose="020F0502020204030204" pitchFamily="34" charset="0"/>
                <a:cs typeface="Calibri" panose="020F0502020204030204" pitchFamily="34" charset="0"/>
              </a:rPr>
              <a:t> </a:t>
            </a:r>
            <a:r>
              <a:rPr lang="he-IL" sz="12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200" dirty="0">
              <a:solidFill>
                <a:srgbClr val="002060"/>
              </a:solidFill>
              <a:latin typeface="Calibri" panose="020F0502020204030204" pitchFamily="34" charset="0"/>
              <a:cs typeface="Calibri" panose="020F0502020204030204" pitchFamily="34" charset="0"/>
            </a:endParaRPr>
          </a:p>
        </p:txBody>
      </p:sp>
      <p:pic>
        <p:nvPicPr>
          <p:cNvPr id="20" name="תמונה 19" descr="תמונה שמכילה גופן, טקסט, לבן, טיפוגרפיה&#10;&#10;התיאור נוצר באופן אוטומטי">
            <a:extLst>
              <a:ext uri="{FF2B5EF4-FFF2-40B4-BE49-F238E27FC236}">
                <a16:creationId xmlns:a16="http://schemas.microsoft.com/office/drawing/2014/main" id="{BC2B2686-7826-C71A-3D0A-2B90D1CD1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730" y="1154717"/>
            <a:ext cx="2297777" cy="771579"/>
          </a:xfrm>
          <a:prstGeom prst="rect">
            <a:avLst/>
          </a:prstGeom>
        </p:spPr>
      </p:pic>
    </p:spTree>
    <p:extLst>
      <p:ext uri="{BB962C8B-B14F-4D97-AF65-F5344CB8AC3E}">
        <p14:creationId xmlns:p14="http://schemas.microsoft.com/office/powerpoint/2010/main" val="274401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FD9B-C29E-4D5F-0962-026C5C0A1FF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24FA7F6-6AED-EC4E-14D1-C0F8C930E32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06BFFE72-5FCB-8BD5-7784-1310540B2E9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13 חדשות</a:t>
            </a:r>
          </a:p>
        </p:txBody>
      </p:sp>
      <p:sp>
        <p:nvSpPr>
          <p:cNvPr id="7" name="TextBox 15">
            <a:extLst>
              <a:ext uri="{FF2B5EF4-FFF2-40B4-BE49-F238E27FC236}">
                <a16:creationId xmlns:a16="http://schemas.microsoft.com/office/drawing/2014/main" id="{B313A7BD-8B0B-B333-26E1-49D845682AEE}"/>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646324C3-7C90-38F1-D145-26BC8B55374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ECB4FD65-AB9A-D36C-DD46-093647061E3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AFB183DE-FDDC-9904-67FE-B92303175D37}"/>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7552F1C6-579D-1592-72CD-E14A6A3540E2}"/>
              </a:ext>
            </a:extLst>
          </p:cNvPr>
          <p:cNvSpPr txBox="1"/>
          <p:nvPr/>
        </p:nvSpPr>
        <p:spPr>
          <a:xfrm>
            <a:off x="3443164" y="1420875"/>
            <a:ext cx="3414836" cy="7517507"/>
          </a:xfrm>
          <a:prstGeom prst="rect">
            <a:avLst/>
          </a:prstGeom>
          <a:noFill/>
        </p:spPr>
        <p:txBody>
          <a:bodyPr wrap="square">
            <a:spAutoFit/>
          </a:bodyPr>
          <a:lstStyle/>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חודש הסכם החסות הרפואית בין המרכז הרפואי שיבא והוועד הפראלימפי הישראלי</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במסגרת המשך ההכנות לקראת משחקי לוס אנג'לס, חודש הסכם החסות הרפואית בין המרכז הרפואי שיבא והוועד הפראלימפי הישראלי, לפיו המרכז הרפואי שיבא ימשיך להיות בית החולים המלווה של הסגל הפראלימפי עד למשחקי לוס אנג'לס 2028 לפחות. </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המרכז הרפואי שיבא מטפל לאורך שנים בספורטאים הפראלימפים ומעניק להם מעטפת טיפולית איכותית. מאז פרוץ המלחמה, מתקיים שיתוף פעולה הדוק בין ביה"ח השיקומי בשיבא ובין הוועד הפראלימפי הנוכח במקום ומכוון את פצועי המלחמה לעבר ענפי ספורט פראלימפיים כחלק מתוכנית השיקום וההבראה.</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יו"ר הוועד הפראלימפי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משה מוץ מטלון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אמר: "עבור הספורטאים שלנו שיבא הוא הרבה יותר מבית חולים, הוא בית שנותן מענה, תמיכה וליווי רפואי מן המעלה הראשונה. אנחנו שמחים וגאים להיות תחת החסות הרפואית של מרכז רפואי המדורג בין עשרת בתי החולים המובילים בעולם."</a:t>
            </a:r>
          </a:p>
          <a:p>
            <a:pPr marR="0" lvl="0" algn="just" defTabSz="914400" rtl="1" eaLnBrk="1" fontAlgn="auto" latinLnBrk="0" hangingPunct="1">
              <a:lnSpc>
                <a:spcPts val="22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פרופ' גל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דובנוב</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-רז</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מנהל המכון הלאומי לרפואת ספורט בשיבא אמר: "זו זכות עצומה לטפל בספורטאי הסגל הפראלימפי ובפצועי המלחמה, ואנו עושים זאת באהבה רבה. אנחנו מעניקים לספורטאים הללו כל מה שהם צריכים, ועם זאת מרגישים שאנחנו מקבלים מהם </a:t>
            </a:r>
          </a:p>
        </p:txBody>
      </p:sp>
      <p:sp>
        <p:nvSpPr>
          <p:cNvPr id="6" name="כותרת 5">
            <a:extLst>
              <a:ext uri="{FF2B5EF4-FFF2-40B4-BE49-F238E27FC236}">
                <a16:creationId xmlns:a16="http://schemas.microsoft.com/office/drawing/2014/main" id="{81C13DF8-F3CE-22B3-A6B0-029A5FB247B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830E2DCD-9DCE-562F-0A9F-40782419E50A}"/>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CFF2E127-F915-B175-E9C2-CD2FA8C106B5}"/>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שיתוף פעולה עם שיבא</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64D09DDD-7204-796B-132E-328297AF15D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ED1C648D-D6A7-6272-B388-8B54DCED035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5E29F633-6850-8DBA-7F87-35BF5D821EA9}"/>
              </a:ext>
            </a:extLst>
          </p:cNvPr>
          <p:cNvSpPr txBox="1"/>
          <p:nvPr/>
        </p:nvSpPr>
        <p:spPr>
          <a:xfrm>
            <a:off x="114500" y="2351527"/>
            <a:ext cx="3306632" cy="2028632"/>
          </a:xfrm>
          <a:prstGeom prst="rect">
            <a:avLst/>
          </a:prstGeom>
          <a:noFill/>
        </p:spPr>
        <p:txBody>
          <a:bodyPr wrap="square">
            <a:spAutoFit/>
          </a:bodyPr>
          <a:lstStyle/>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הרבה יותר. אנחנו אכן רואים עצמנו כבית של כל הספורטאים המייצגים אותנו ברחבי העולם, ושמחים להיות שותפים לדרכם המרגשת".</a:t>
            </a:r>
          </a:p>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ד״ר יפי לבנון, מרפאה בעיסוק, בדיקת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EMG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למור ספיר כחלק מהכנת תיק הסיווג</a:t>
            </a:r>
          </a:p>
          <a:p>
            <a:pPr algn="just">
              <a:lnSpc>
                <a:spcPts val="2200"/>
              </a:lnSpc>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algn="just">
              <a:lnSpc>
                <a:spcPts val="2200"/>
              </a:lnSpc>
            </a:pPr>
            <a:endParaRPr kumimoji="0" lang="he-IL" sz="1100" b="0"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9" name="תיבת טקסט 8">
            <a:extLst>
              <a:ext uri="{FF2B5EF4-FFF2-40B4-BE49-F238E27FC236}">
                <a16:creationId xmlns:a16="http://schemas.microsoft.com/office/drawing/2014/main" id="{CD17301E-940B-8CA1-6CA8-D8A306E8FB90}"/>
              </a:ext>
            </a:extLst>
          </p:cNvPr>
          <p:cNvSpPr txBox="1"/>
          <p:nvPr/>
        </p:nvSpPr>
        <p:spPr>
          <a:xfrm>
            <a:off x="-27888" y="2021460"/>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שיבא</a:t>
            </a:r>
            <a:r>
              <a:rPr lang="he-IL" sz="1400" dirty="0">
                <a:solidFill>
                  <a:srgbClr val="002060"/>
                </a:solidFill>
                <a:latin typeface="Calibri" panose="020F0502020204030204" pitchFamily="34" charset="0"/>
                <a:cs typeface="Calibri" panose="020F0502020204030204" pitchFamily="34" charset="0"/>
              </a:rPr>
              <a:t> 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8" name="Picture 6" descr="לוגו שיבא תל השומר – עיר הבריאות ובית החולים של המדינה">
            <a:extLst>
              <a:ext uri="{FF2B5EF4-FFF2-40B4-BE49-F238E27FC236}">
                <a16:creationId xmlns:a16="http://schemas.microsoft.com/office/drawing/2014/main" id="{169D1E86-991A-BDE2-C06B-B8E869B43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8663" y="1183632"/>
            <a:ext cx="1537210" cy="721634"/>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רופאה שמה אלקטרודה על יד של אדם .">
            <a:extLst>
              <a:ext uri="{FF2B5EF4-FFF2-40B4-BE49-F238E27FC236}">
                <a16:creationId xmlns:a16="http://schemas.microsoft.com/office/drawing/2014/main" id="{B8D54883-DF86-382E-52D6-FA835ADE2D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15" y="4028265"/>
            <a:ext cx="3280125" cy="4373499"/>
          </a:xfrm>
          <a:prstGeom prst="rect">
            <a:avLst/>
          </a:prstGeom>
        </p:spPr>
      </p:pic>
    </p:spTree>
    <p:extLst>
      <p:ext uri="{BB962C8B-B14F-4D97-AF65-F5344CB8AC3E}">
        <p14:creationId xmlns:p14="http://schemas.microsoft.com/office/powerpoint/2010/main" val="105948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93802-87DB-FE1B-7213-E30EFD667FD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C5CF05A-A9C3-9E60-1DC3-42A42850A2E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7C994606-1BC0-3282-1387-FDFBA7F23A40}"/>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14 חדשות</a:t>
            </a:r>
          </a:p>
        </p:txBody>
      </p:sp>
      <p:sp>
        <p:nvSpPr>
          <p:cNvPr id="7" name="TextBox 15">
            <a:extLst>
              <a:ext uri="{FF2B5EF4-FFF2-40B4-BE49-F238E27FC236}">
                <a16:creationId xmlns:a16="http://schemas.microsoft.com/office/drawing/2014/main" id="{919B9ECD-F8AB-3C3C-1922-ED3BFDECC2A5}"/>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B089591E-387F-3B0F-F764-5D50E10F4AB4}"/>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300FFC81-D773-B204-3BEC-67C6053FCA3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CADB5216-0C8D-6408-F184-D153ED181F88}"/>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6A8F66F2-10FC-FE25-0F89-425976314F41}"/>
              </a:ext>
            </a:extLst>
          </p:cNvPr>
          <p:cNvSpPr txBox="1"/>
          <p:nvPr/>
        </p:nvSpPr>
        <p:spPr>
          <a:xfrm>
            <a:off x="3443164" y="1420875"/>
            <a:ext cx="3414836" cy="7337778"/>
          </a:xfrm>
          <a:prstGeom prst="rect">
            <a:avLst/>
          </a:prstGeom>
          <a:noFill/>
        </p:spPr>
        <p:txBody>
          <a:bodyPr wrap="square">
            <a:spAutoFit/>
          </a:bodyPr>
          <a:lstStyle/>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נחתם הסכם שיתוף פעולה בין הוועדים הפראלימפיים של ישראל וקוסובו</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נשיאת הוועד הפראלימפי של קוסובו גב'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ניומזה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אמיני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הגיעה לארץ במטרה לחתום על הסכם שיתוף פעולה עם הוועד הפראלימפי הישראלי.</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על ההסכם חתמו היום, ד', יו"ר הוועד הפראלימפי הישראלי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משה מוץ מטלון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וניומזה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אמיני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העומדת בראש הוועד הפראלימפי הצעיר של קוסובו.</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במסגרת ההסכם שני הוועדים יעבירו מידע רפואי, מחקרי, מדעי וטכנולוגי, ויקיימו מחנות אימונים משותפים, תחרויות, השתלמויות מאמנים, כנסים ומפגשים מקצועיים.</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במהלך ביקורה ביקרה אמיני בתחרות שחייה באילן ספיבק רמת גן, בבית הלוחם תל אביב, באימוני נבחרות החתירה במרכז דניאל, התנסתה ברכיבה על אופני יד וכן סיירה באתרי תיירות ובמקומות הקדושים.</a:t>
            </a:r>
          </a:p>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משה מוץ מטלון: "שמחתי שגב' אמיני נעתרה להזמנתי  אחרי שפגשתי בה בכנס הבינלאומי שהתקיים לאחרונה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בסיאול</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והגיעה כאורחת שלנו לישראל. אני בטוח שהברית החדשה שנרקמה בינינו תביא תועלת לשני הוועדים ואני מקווה שנוכל לתרום מהידע והניסיון שצברנו, לוועד הצעיר של קוסובו. קוסובו מצטרפת לשותפים שלנו ביוון וקפריסין, ואני צופה שיהיו הסכמי שיתוף פעולה נוספים, חלקם מפתיעים".</a:t>
            </a:r>
          </a:p>
        </p:txBody>
      </p:sp>
      <p:sp>
        <p:nvSpPr>
          <p:cNvPr id="6" name="כותרת 5">
            <a:extLst>
              <a:ext uri="{FF2B5EF4-FFF2-40B4-BE49-F238E27FC236}">
                <a16:creationId xmlns:a16="http://schemas.microsoft.com/office/drawing/2014/main" id="{43DC6A85-8BB5-C1DE-448D-031D9E5FA36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5DCFAC21-6F1E-77E6-29F1-97629330BECC}"/>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7CD08950-A8B3-758E-4BF5-9C91A2C2B111}"/>
              </a:ext>
            </a:extLst>
          </p:cNvPr>
          <p:cNvSpPr txBox="1"/>
          <p:nvPr/>
        </p:nvSpPr>
        <p:spPr>
          <a:xfrm>
            <a:off x="3918622" y="992881"/>
            <a:ext cx="3004694"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הסכם קוסובו</a:t>
            </a:r>
            <a:endParaRPr kumimoji="0" lang="he-IL"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31E136F2-78D9-A9FF-6988-1C0F80DB9C67}"/>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B96A23C0-D1AD-02F0-75BC-EE745313A8C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C1BB93AB-3710-CDBF-1FF3-BACFBFD74472}"/>
              </a:ext>
            </a:extLst>
          </p:cNvPr>
          <p:cNvSpPr txBox="1"/>
          <p:nvPr/>
        </p:nvSpPr>
        <p:spPr>
          <a:xfrm>
            <a:off x="6296" y="2351527"/>
            <a:ext cx="3414836" cy="2592889"/>
          </a:xfrm>
          <a:prstGeom prst="rect">
            <a:avLst/>
          </a:prstGeom>
          <a:noFill/>
        </p:spPr>
        <p:txBody>
          <a:bodyPr wrap="square">
            <a:spAutoFit/>
          </a:bodyPr>
          <a:lstStyle/>
          <a:p>
            <a:pPr algn="just">
              <a:lnSpc>
                <a:spcPts val="2200"/>
              </a:lnSpc>
            </a:pP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ניומזה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אמיני: "אנחנו ארץ קטנה שמאוד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מחוייבת</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ומחוברת לספורט הפראלימפי, ומה שראיתי כאן ממלא אותי השראה. אעביר הלאה את המודל שראיתי פה. אני מודה לכם על האירוח החם ומקווה שתבואו גם אתם אלינו ותכירו את הספורט, התרבות והאנשים שלנו".</a:t>
            </a:r>
          </a:p>
          <a:p>
            <a:pPr algn="just">
              <a:lnSpc>
                <a:spcPts val="22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לטקס חתימת ההסכם הגיעו מ"מ יו"ר הוועד הפראלימפי הישראלי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דודי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וינרב</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המנהל המקצועי של הוועד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ד"ר רון בולוטין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שגרירת קוסובו בישראל גב'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אינס</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דמירי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ושגרירת ישראל בקוסובו גב'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תמר זיו</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p:txBody>
      </p:sp>
      <p:sp>
        <p:nvSpPr>
          <p:cNvPr id="3" name="תיבת טקסט 2">
            <a:extLst>
              <a:ext uri="{FF2B5EF4-FFF2-40B4-BE49-F238E27FC236}">
                <a16:creationId xmlns:a16="http://schemas.microsoft.com/office/drawing/2014/main" id="{F49173E2-9B90-D6A1-C424-B39516760CD3}"/>
              </a:ext>
            </a:extLst>
          </p:cNvPr>
          <p:cNvSpPr txBox="1"/>
          <p:nvPr/>
        </p:nvSpPr>
        <p:spPr>
          <a:xfrm>
            <a:off x="-4757" y="2001747"/>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אלדן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8" name="קבוצה 7" descr="לוגו אלדן">
            <a:extLst>
              <a:ext uri="{FF2B5EF4-FFF2-40B4-BE49-F238E27FC236}">
                <a16:creationId xmlns:a16="http://schemas.microsoft.com/office/drawing/2014/main" id="{577E9A79-BE87-A21F-1175-F8EC1D4A7CB4}"/>
              </a:ext>
            </a:extLst>
          </p:cNvPr>
          <p:cNvGrpSpPr/>
          <p:nvPr/>
        </p:nvGrpSpPr>
        <p:grpSpPr>
          <a:xfrm>
            <a:off x="241887" y="1267373"/>
            <a:ext cx="3040242" cy="734374"/>
            <a:chOff x="241887" y="1267373"/>
            <a:chExt cx="3040242" cy="734374"/>
          </a:xfrm>
        </p:grpSpPr>
        <p:pic>
          <p:nvPicPr>
            <p:cNvPr id="24" name="Picture 4" descr="אלדן טרייד אין לרכב">
              <a:extLst>
                <a:ext uri="{FF2B5EF4-FFF2-40B4-BE49-F238E27FC236}">
                  <a16:creationId xmlns:a16="http://schemas.microsoft.com/office/drawing/2014/main" id="{F3F5EC72-1814-A76C-31E1-24D4BF881F4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3735" t="10346" r="30629" b="9194"/>
            <a:stretch/>
          </p:blipFill>
          <p:spPr bwMode="auto">
            <a:xfrm>
              <a:off x="241887"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אלדן טרייד אין לרכב">
              <a:extLst>
                <a:ext uri="{FF2B5EF4-FFF2-40B4-BE49-F238E27FC236}">
                  <a16:creationId xmlns:a16="http://schemas.microsoft.com/office/drawing/2014/main" id="{A3D116D9-0CF5-4D28-4BC4-6BBE37BDA3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3735" t="10346" r="30629" b="9194"/>
            <a:stretch/>
          </p:blipFill>
          <p:spPr bwMode="auto">
            <a:xfrm>
              <a:off x="1448886"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אלדן טרייד אין לרכב">
              <a:extLst>
                <a:ext uri="{FF2B5EF4-FFF2-40B4-BE49-F238E27FC236}">
                  <a16:creationId xmlns:a16="http://schemas.microsoft.com/office/drawing/2014/main" id="{EFAFCCF8-F6B6-212C-F957-991DE9D7613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3735" t="10346" r="30629" b="9194"/>
            <a:stretch/>
          </p:blipFill>
          <p:spPr bwMode="auto">
            <a:xfrm>
              <a:off x="2655884" y="1267373"/>
              <a:ext cx="626245" cy="734374"/>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3 אנשים עומדים ליד בחור על כיסא גלגלים בתמונה קבוצתית">
            <a:extLst>
              <a:ext uri="{FF2B5EF4-FFF2-40B4-BE49-F238E27FC236}">
                <a16:creationId xmlns:a16="http://schemas.microsoft.com/office/drawing/2014/main" id="{3B0B780B-56CA-D687-6C81-8F6A7796CAC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92600" y="7377287"/>
            <a:ext cx="3267583" cy="20190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שני אנשים לוחצים ידיים‏‏">
            <a:extLst>
              <a:ext uri="{FF2B5EF4-FFF2-40B4-BE49-F238E27FC236}">
                <a16:creationId xmlns:a16="http://schemas.microsoft.com/office/drawing/2014/main" id="{1890BDEE-F8B9-85A1-272A-D1B10C6DA20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868" y="5069848"/>
            <a:ext cx="3282129" cy="218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4B38-91E5-F249-719F-97FAA07712C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C7C034D-4480-49E2-3087-505E7FB8934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90C22C47-B57B-54FD-22D1-6297D708E0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15 חדשות</a:t>
            </a:r>
          </a:p>
        </p:txBody>
      </p:sp>
      <p:sp>
        <p:nvSpPr>
          <p:cNvPr id="7" name="TextBox 15">
            <a:extLst>
              <a:ext uri="{FF2B5EF4-FFF2-40B4-BE49-F238E27FC236}">
                <a16:creationId xmlns:a16="http://schemas.microsoft.com/office/drawing/2014/main" id="{D2F233ED-6EA5-FBF3-EA26-58B749298547}"/>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A718753D-E0C8-2AD2-02F9-B982CF4688C2}"/>
              </a:ext>
            </a:extLst>
          </p:cNvPr>
          <p:cNvSpPr/>
          <p:nvPr/>
        </p:nvSpPr>
        <p:spPr>
          <a:xfrm>
            <a:off x="14991" y="9531705"/>
            <a:ext cx="7291389" cy="374295"/>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sp>
        <p:nvSpPr>
          <p:cNvPr id="10" name="תיבת טקסט 9">
            <a:extLst>
              <a:ext uri="{FF2B5EF4-FFF2-40B4-BE49-F238E27FC236}">
                <a16:creationId xmlns:a16="http://schemas.microsoft.com/office/drawing/2014/main" id="{31C53698-C96A-4918-9F9A-41A689FF0E22}"/>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136BD672-7097-7006-58F9-7EC3FC2D989C}"/>
              </a:ext>
            </a:extLst>
          </p:cNvPr>
          <p:cNvSpPr txBox="1"/>
          <p:nvPr/>
        </p:nvSpPr>
        <p:spPr>
          <a:xfrm>
            <a:off x="3478163" y="1439076"/>
            <a:ext cx="3378163" cy="2702535"/>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הגבלת זרימת דם</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בהשתלמות מקצועית למאמנים ולספורטאים על שימוש במתודיקה חדשנית - הגבלת זרימת דם - לייעול האימונים וההתאוששות, קיבלו המשתתפים רקע תאורטי והתנסות מעשית. אומנם ההשתלמות היתה ברמה אקדמית גבוהה (ובאנגלית מורכבת למדי), אך את יישומי השיטה אנחנו כבר רואים בשטח. מאמני היכולות הגופניות בענפים השונים יקדמו את השימוש בשיטה הזו בתהליכי הכנת הספורטאים למשחקי לוס אנג׳לס 2028.</a:t>
            </a:r>
          </a:p>
        </p:txBody>
      </p:sp>
      <p:sp>
        <p:nvSpPr>
          <p:cNvPr id="6" name="כותרת 5">
            <a:extLst>
              <a:ext uri="{FF2B5EF4-FFF2-40B4-BE49-F238E27FC236}">
                <a16:creationId xmlns:a16="http://schemas.microsoft.com/office/drawing/2014/main" id="{E58DF145-335C-D58E-F6FF-A152CB03ED6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54FAB5E4-F222-1908-2D96-7D1F0F14D94F}"/>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7D72D02C-D521-6797-D38A-5A4AC6C0EADC}"/>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השתלמויות</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DF146E52-F15C-7BD8-B71B-DE5C57FFBE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6C4F5D64-AD25-B4D3-E31D-FB93CEFFE2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1EE90392-29E7-0027-D865-3473EB100EBB}"/>
              </a:ext>
            </a:extLst>
          </p:cNvPr>
          <p:cNvSpPr txBox="1"/>
          <p:nvPr/>
        </p:nvSpPr>
        <p:spPr>
          <a:xfrm>
            <a:off x="-34925" y="2390450"/>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נור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9" name="תמונה 18" descr="תמונה שמכילה גופן, גרפיקה, לוגו, עיצוב גרפי&#10;&#10;התיאור נוצר באופן אוטומטי">
            <a:extLst>
              <a:ext uri="{FF2B5EF4-FFF2-40B4-BE49-F238E27FC236}">
                <a16:creationId xmlns:a16="http://schemas.microsoft.com/office/drawing/2014/main" id="{3E922DA1-C89D-7242-1716-D7AB1ACD9D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637" y="1293390"/>
            <a:ext cx="2276149" cy="920502"/>
          </a:xfrm>
          <a:prstGeom prst="rect">
            <a:avLst/>
          </a:prstGeom>
        </p:spPr>
      </p:pic>
      <p:sp>
        <p:nvSpPr>
          <p:cNvPr id="3" name="מקבילית 2">
            <a:extLst>
              <a:ext uri="{FF2B5EF4-FFF2-40B4-BE49-F238E27FC236}">
                <a16:creationId xmlns:a16="http://schemas.microsoft.com/office/drawing/2014/main" id="{1B761DAC-F565-2344-B299-0C3D7B8A1459}"/>
              </a:ext>
              <a:ext uri="{C183D7F6-B498-43B3-948B-1728B52AA6E4}">
                <adec:decorative xmlns:adec="http://schemas.microsoft.com/office/drawing/2017/decorative" val="1"/>
              </a:ext>
            </a:extLst>
          </p:cNvPr>
          <p:cNvSpPr/>
          <p:nvPr/>
        </p:nvSpPr>
        <p:spPr>
          <a:xfrm>
            <a:off x="-494810" y="2820144"/>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8" name="תיבת טקסט 7">
            <a:extLst>
              <a:ext uri="{FF2B5EF4-FFF2-40B4-BE49-F238E27FC236}">
                <a16:creationId xmlns:a16="http://schemas.microsoft.com/office/drawing/2014/main" id="{C6D83B35-9FAE-F4C8-8481-1483A38327D6}"/>
              </a:ext>
            </a:extLst>
          </p:cNvPr>
          <p:cNvSpPr txBox="1"/>
          <p:nvPr/>
        </p:nvSpPr>
        <p:spPr>
          <a:xfrm>
            <a:off x="-450054" y="2729304"/>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מינויים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9" name="תיבת טקסט 8">
            <a:extLst>
              <a:ext uri="{FF2B5EF4-FFF2-40B4-BE49-F238E27FC236}">
                <a16:creationId xmlns:a16="http://schemas.microsoft.com/office/drawing/2014/main" id="{3833271A-60C7-EC49-8D56-370A13E4D73F}"/>
              </a:ext>
            </a:extLst>
          </p:cNvPr>
          <p:cNvSpPr txBox="1"/>
          <p:nvPr/>
        </p:nvSpPr>
        <p:spPr>
          <a:xfrm>
            <a:off x="4928" y="3245884"/>
            <a:ext cx="3451260" cy="4025974"/>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סימונה גורן,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שייצגה את המדינה במשחקים הפראלימפיים טוקיו 2020 בענף החתירה והתחרתה גם כאצנית, מתחילה תפקיד חדש.</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סימונה התחילה לעבוד כתזונאית במכון וינגייט עם הספורטאים הפראלימפים והספורטאים האולימפיים בענף הג׳ודו.</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סימונה תקבל את הספורטאים הפראלימפים גם בשלוחה בספיבק איל"ן רמת גן.</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ספורטאי הסגלים, מוזמנים לפנות למכון רפואת הספורט בווינגייט על מנת לקבוע פגישה וליהנות מתזונאית מנוסה ומקצועית, שיודעת בדיוק מה זה להיות ספורטאי פראלימפי.</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סימונה, חוגגת את העפלה לגמר החתירה במשחקי טוקיו 2020. </a:t>
            </a:r>
          </a:p>
        </p:txBody>
      </p:sp>
      <p:pic>
        <p:nvPicPr>
          <p:cNvPr id="20" name="תמונה 19" descr="אדם שם רצועה על ידו של אדם אחר">
            <a:extLst>
              <a:ext uri="{FF2B5EF4-FFF2-40B4-BE49-F238E27FC236}">
                <a16:creationId xmlns:a16="http://schemas.microsoft.com/office/drawing/2014/main" id="{E86A9280-645D-846A-364F-0BA3C40ADEB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041339" y="4260356"/>
            <a:ext cx="2516838" cy="2971562"/>
          </a:xfrm>
          <a:prstGeom prst="rect">
            <a:avLst/>
          </a:prstGeom>
        </p:spPr>
      </p:pic>
      <p:pic>
        <p:nvPicPr>
          <p:cNvPr id="22" name="תמונה 21" descr="אדם שם רצועה על ידו של אדם אחר">
            <a:extLst>
              <a:ext uri="{FF2B5EF4-FFF2-40B4-BE49-F238E27FC236}">
                <a16:creationId xmlns:a16="http://schemas.microsoft.com/office/drawing/2014/main" id="{F53FA557-427C-D1A8-2730-C65CFF0F131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042226" y="7281055"/>
            <a:ext cx="2515951" cy="2201513"/>
          </a:xfrm>
          <a:prstGeom prst="rect">
            <a:avLst/>
          </a:prstGeom>
        </p:spPr>
      </p:pic>
      <p:pic>
        <p:nvPicPr>
          <p:cNvPr id="28" name="תמונה 27" descr="אישה בסירת חתירה מניפה ידיה לאות ניצחון לידה 2 חותרים נוספים">
            <a:extLst>
              <a:ext uri="{FF2B5EF4-FFF2-40B4-BE49-F238E27FC236}">
                <a16:creationId xmlns:a16="http://schemas.microsoft.com/office/drawing/2014/main" id="{68825FF9-C91B-D7BD-B284-76F11A53112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2011" y="7403670"/>
            <a:ext cx="3404594" cy="1956284"/>
          </a:xfrm>
          <a:prstGeom prst="rect">
            <a:avLst/>
          </a:prstGeom>
        </p:spPr>
      </p:pic>
    </p:spTree>
    <p:extLst>
      <p:ext uri="{BB962C8B-B14F-4D97-AF65-F5344CB8AC3E}">
        <p14:creationId xmlns:p14="http://schemas.microsoft.com/office/powerpoint/2010/main" val="78757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3BA04-0A85-5EF9-9D68-6FD35A43216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F66583D-4C90-23B5-4E14-3DE2CB26E0AB}"/>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97CE37E9-7BF0-21A7-5CF1-442F502161E7}"/>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16 חדשות</a:t>
            </a:r>
          </a:p>
        </p:txBody>
      </p:sp>
      <p:sp>
        <p:nvSpPr>
          <p:cNvPr id="7" name="TextBox 15">
            <a:extLst>
              <a:ext uri="{FF2B5EF4-FFF2-40B4-BE49-F238E27FC236}">
                <a16:creationId xmlns:a16="http://schemas.microsoft.com/office/drawing/2014/main" id="{02482DEC-77DD-1147-5EC1-2654793167FD}"/>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C8A043E1-AAAA-6399-EA78-FC986B578D80}"/>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8EEE8889-002B-B606-2DD9-C94882EEB0A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16AB8234-7289-6548-9E61-3B8E0493DB4C}"/>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8F75D530-6D0A-451C-EA34-B50419333986}"/>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07ACE54E-35D2-8413-5F3B-C529F6193AAB}"/>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FC14EFFE-06E6-C6BF-1889-E27F1062D7DB}"/>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אופניים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61C71F03-D777-435D-BFDF-9A229DFFAAE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BBD46089-2C84-BDF0-6233-14DED790447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379215"/>
            <a:ext cx="1277469" cy="239188"/>
          </a:xfrm>
          <a:prstGeom prst="rect">
            <a:avLst/>
          </a:prstGeom>
        </p:spPr>
      </p:pic>
      <p:sp>
        <p:nvSpPr>
          <p:cNvPr id="3" name="TextBox 15">
            <a:extLst>
              <a:ext uri="{FF2B5EF4-FFF2-40B4-BE49-F238E27FC236}">
                <a16:creationId xmlns:a16="http://schemas.microsoft.com/office/drawing/2014/main" id="{83BB2EC5-84FD-5713-B050-95158446435A}"/>
              </a:ext>
            </a:extLst>
          </p:cNvPr>
          <p:cNvSpPr txBox="1"/>
          <p:nvPr/>
        </p:nvSpPr>
        <p:spPr>
          <a:xfrm>
            <a:off x="-4611806" y="912217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1" name="תיבת טקסט 10">
            <a:extLst>
              <a:ext uri="{FF2B5EF4-FFF2-40B4-BE49-F238E27FC236}">
                <a16:creationId xmlns:a16="http://schemas.microsoft.com/office/drawing/2014/main" id="{8D947CF6-91E6-4B43-781C-564B5FA631DA}"/>
              </a:ext>
            </a:extLst>
          </p:cNvPr>
          <p:cNvSpPr txBox="1"/>
          <p:nvPr/>
        </p:nvSpPr>
        <p:spPr>
          <a:xfrm>
            <a:off x="14991" y="2060098"/>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אלביט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8" name="תמונה 17" descr="תמונה שמכילה גופן, גרפיקה, משולש, לוגו&#10;&#10;התיאור נוצר באופן אוטומטי">
            <a:extLst>
              <a:ext uri="{FF2B5EF4-FFF2-40B4-BE49-F238E27FC236}">
                <a16:creationId xmlns:a16="http://schemas.microsoft.com/office/drawing/2014/main" id="{24D0C39E-4E29-5EC8-73F9-9B46A355E8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605" y="1268603"/>
            <a:ext cx="1769114" cy="629275"/>
          </a:xfrm>
          <a:prstGeom prst="rect">
            <a:avLst/>
          </a:prstGeom>
        </p:spPr>
      </p:pic>
      <p:pic>
        <p:nvPicPr>
          <p:cNvPr id="9" name="תמונה 8" descr="תמונה שמכילה בחוץ, עץ, אנשים, אדם&#10;&#10;תוכן בינה מלאכותית גנרטיבית עשוי להיות שגוי.">
            <a:extLst>
              <a:ext uri="{FF2B5EF4-FFF2-40B4-BE49-F238E27FC236}">
                <a16:creationId xmlns:a16="http://schemas.microsoft.com/office/drawing/2014/main" id="{A3EA7389-BD13-29B9-AB9D-3295600CE2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194" y="5982317"/>
            <a:ext cx="3477135" cy="2607851"/>
          </a:xfrm>
          <a:prstGeom prst="rect">
            <a:avLst/>
          </a:prstGeom>
        </p:spPr>
      </p:pic>
      <p:pic>
        <p:nvPicPr>
          <p:cNvPr id="21" name="תמונה 20" descr="תמונה שמכילה בחוץ, אדם, קרקע, גלגל&#10;&#10;תוכן בינה מלאכותית גנרטיבית עשוי להיות שגוי.">
            <a:extLst>
              <a:ext uri="{FF2B5EF4-FFF2-40B4-BE49-F238E27FC236}">
                <a16:creationId xmlns:a16="http://schemas.microsoft.com/office/drawing/2014/main" id="{DB798100-7105-08D8-C68F-2A367A02FA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6000" y="498809"/>
            <a:ext cx="3207394" cy="2222620"/>
          </a:xfrm>
          <a:prstGeom prst="rect">
            <a:avLst/>
          </a:prstGeom>
        </p:spPr>
      </p:pic>
      <p:pic>
        <p:nvPicPr>
          <p:cNvPr id="19" name="תמונה 18" descr="תמונה שמכילה בחוץ, גלגל, צמיג, קרקע&#10;&#10;תוכן בינה מלאכותית גנרטיבית עשוי להיות שגוי.">
            <a:extLst>
              <a:ext uri="{FF2B5EF4-FFF2-40B4-BE49-F238E27FC236}">
                <a16:creationId xmlns:a16="http://schemas.microsoft.com/office/drawing/2014/main" id="{E26485FB-0165-B2A2-BEA2-7E1FAAB408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86000" y="4009971"/>
            <a:ext cx="1661304" cy="2872989"/>
          </a:xfrm>
          <a:prstGeom prst="rect">
            <a:avLst/>
          </a:prstGeom>
        </p:spPr>
      </p:pic>
      <p:pic>
        <p:nvPicPr>
          <p:cNvPr id="22" name="תמונה 21" descr="תמונה שמכילה בחוץ, גלגל, תחבורה, גלגל אופניים&#10;&#10;תוכן בינה מלאכותית גנרטיבית עשוי להיות שגוי.">
            <a:extLst>
              <a:ext uri="{FF2B5EF4-FFF2-40B4-BE49-F238E27FC236}">
                <a16:creationId xmlns:a16="http://schemas.microsoft.com/office/drawing/2014/main" id="{118772C6-450D-069B-0BD0-FACB37CB33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71222" y="2523942"/>
            <a:ext cx="2568163" cy="4359018"/>
          </a:xfrm>
          <a:prstGeom prst="rect">
            <a:avLst/>
          </a:prstGeom>
        </p:spPr>
      </p:pic>
      <p:pic>
        <p:nvPicPr>
          <p:cNvPr id="24" name="תמונה 23" descr="תמונה שמכילה בחוץ, קרקע, גלגל, אדמה&#10;&#10;תוכן בינה מלאכותית גנרטיבית עשוי להיות שגוי.">
            <a:extLst>
              <a:ext uri="{FF2B5EF4-FFF2-40B4-BE49-F238E27FC236}">
                <a16:creationId xmlns:a16="http://schemas.microsoft.com/office/drawing/2014/main" id="{8C006D8D-38C3-5967-5536-D17701F336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28449" y="2523942"/>
            <a:ext cx="3015316" cy="5138057"/>
          </a:xfrm>
          <a:prstGeom prst="rect">
            <a:avLst/>
          </a:prstGeom>
        </p:spPr>
      </p:pic>
      <p:pic>
        <p:nvPicPr>
          <p:cNvPr id="26" name="תמונה 25" descr="אדם רוכב באופני יד בשטח ושני אנשים מסייעים לו לעבור מכשול">
            <a:extLst>
              <a:ext uri="{FF2B5EF4-FFF2-40B4-BE49-F238E27FC236}">
                <a16:creationId xmlns:a16="http://schemas.microsoft.com/office/drawing/2014/main" id="{9F871C55-9FE5-7B16-FB76-E10AC151C5A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119624" y="6834925"/>
            <a:ext cx="3200677" cy="2634308"/>
          </a:xfrm>
          <a:prstGeom prst="rect">
            <a:avLst/>
          </a:prstGeom>
        </p:spPr>
      </p:pic>
      <p:sp>
        <p:nvSpPr>
          <p:cNvPr id="28" name="תיבת טקסט 27">
            <a:extLst>
              <a:ext uri="{FF2B5EF4-FFF2-40B4-BE49-F238E27FC236}">
                <a16:creationId xmlns:a16="http://schemas.microsoft.com/office/drawing/2014/main" id="{ACB59B10-5AF4-416D-41E0-36AAD6ABF79D}"/>
              </a:ext>
            </a:extLst>
          </p:cNvPr>
          <p:cNvSpPr txBox="1"/>
          <p:nvPr/>
        </p:nvSpPr>
        <p:spPr>
          <a:xfrm>
            <a:off x="3495168" y="1420875"/>
            <a:ext cx="3323656" cy="7678256"/>
          </a:xfrm>
          <a:prstGeom prst="rect">
            <a:avLst/>
          </a:prstGeom>
          <a:noFill/>
        </p:spPr>
        <p:txBody>
          <a:bodyPr wrap="square">
            <a:spAutoFit/>
          </a:bodyPr>
          <a:lstStyle/>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רכיבת אופני יד בשטח, היא דבר מאתגר אשר דורש אופניים שהותאמו לרכיבה ובמסלולים מסוימים, גם דחיפה קטנה בחלק מהמסלול.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יחד עם זאת, הרכיבה דווקא בשטח, מעצימה את תחושת המסוגלות שכל כך חשובה לתהליכי שיקום ולחיים של אדם עם מוגבלות ומראה שבעזרת ההתאמות והנגישות הנכונה מצד הסביבה וההשקעה של הרוכב עצמו, אפשר להגיע לכל מקום.</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החודש יצאה קבוצת הרוכבים המורכבת מפצועי חרבות ברזל ופצועים ותיקים לרכיבת שטח מאתגרת באזור מודיעין, נוף איילון ובית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חורון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חברת אלביט מערכות שנותנת חסות לוועד הפראלימפי ומשלבת את עובדיה בהתנדבויות שונות בפעילות הוועד, שילבה בפעילות כ 20 עובדים שסייעו באתגרי הדרך. </a:t>
            </a:r>
          </a:p>
          <a:p>
            <a:pPr algn="just">
              <a:lnSpc>
                <a:spcPct val="150000"/>
              </a:lnSpc>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לירון שפירא</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מנהלת אחריות חברתית וגיוון תעסוקתי בחברת אלביט אמרה: "אלביט בחרה לתמוך בפצועי צה״ל דרך הוועד הפראלימפי, ומלווה בפרויקטים השונים. הפעם, כ - 20 עובדי החברה יצאו לרכיבה המשותפת, תמכו, ליוו, עודדו ובעיקר יצאו עם כוחות ומוטיבציה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מהח׳ברה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הצעירים שלא מוותרים למרות הפציעה". </a:t>
            </a:r>
          </a:p>
          <a:p>
            <a:pPr algn="just">
              <a:lnSpc>
                <a:spcPct val="150000"/>
              </a:lnSpc>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צפריר חקלאי,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מנהל הקבוצה הוסיף: "הייתה חוויה של רכיבה, אנרגיה וחיבור אמיתי לשטח. תודה גדולה לכל הרוכבים, המדריכים ולשותפות שנוצרה עם אלביט. תודה גם לוועד הפראלימפי, להתאחדות לספורט נכים, לארגון נכי צה״ל – בית הלוחם תל אביב, ולקבוצת נקודת מפגש – שבזכותם הפעילות הזו מתקיימת ומאפשרת לרוכבים שלנו חוויית שטח איכותית ומעצימה".</a:t>
            </a:r>
          </a:p>
        </p:txBody>
      </p:sp>
      <p:pic>
        <p:nvPicPr>
          <p:cNvPr id="30" name="תמונה 29" descr="צילום של הודעת ווטסאפ:&#10;תודה גדולה על רכיבת אופניים מרגשת במיוחד&#10;&#10;רציתי להודות מכל הלב על החוויה המדהימה שהייתה לי/לנו ברכיבת האופניים המשותפת עם נכי צה”ל.&#10;זו הייתה זכות גדולה לקחת חלק באירוע שהחברה שלנו ארגנה, ולהרגיש מקרוב את הרוח, הכוח וההשראה שאתם מביאים איתכם.&#10;&#10;תודה לכם – על הנוכחות, על החיוך, על הסיפור שכל אחד מכם נושא, ועל הזכות לרכב יחד.&#10;העוצמה, הנחישות והאופטימיות שלכם נותנים פרופורציות וממלאים באנרגיה חיובית.&#10;&#10;תודה גם לכל מי שטרח וארגן, תמך, ליווה ודאג שהיום הזה יצא לפועל בצורה כל כך מוצלחת.&#10;זוהי גאווה גדולה להיות חלק מחברה שמקדמת ערכים של נתינה, חיבור והוקרה.🚵🇮🇱🫶">
            <a:extLst>
              <a:ext uri="{FF2B5EF4-FFF2-40B4-BE49-F238E27FC236}">
                <a16:creationId xmlns:a16="http://schemas.microsoft.com/office/drawing/2014/main" id="{8B9ABFA1-E1E0-706A-9924-2BB0441E78F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9624" y="2563923"/>
            <a:ext cx="3200677" cy="4778154"/>
          </a:xfrm>
          <a:prstGeom prst="rect">
            <a:avLst/>
          </a:prstGeom>
        </p:spPr>
      </p:pic>
    </p:spTree>
    <p:extLst>
      <p:ext uri="{BB962C8B-B14F-4D97-AF65-F5344CB8AC3E}">
        <p14:creationId xmlns:p14="http://schemas.microsoft.com/office/powerpoint/2010/main" val="178097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C2AB-C355-05A0-2E24-DCA9DC7483D7}"/>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97AEEAE7-D844-C748-92AE-BF2F24908C7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3A983721-3E11-85C3-EFBB-65D0A783AF0E}"/>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17</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8B0DF7D9-AC54-D87F-3C95-14CD6F8455BC}"/>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3A2AA57A-70C9-90B0-45D1-09A82521E8E2}"/>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35AF51F9-6B7A-3398-7A70-115D3E76BC86}"/>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B619A5A-80FD-6C48-4116-1487276D8E06}"/>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65D5BCF4-DA1B-2FA6-FEFD-42215F32EBF4}"/>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אופניים</a:t>
            </a:r>
          </a:p>
        </p:txBody>
      </p:sp>
      <p:pic>
        <p:nvPicPr>
          <p:cNvPr id="16" name="תמונה 15">
            <a:extLst>
              <a:ext uri="{FF2B5EF4-FFF2-40B4-BE49-F238E27FC236}">
                <a16:creationId xmlns:a16="http://schemas.microsoft.com/office/drawing/2014/main" id="{4D8BAB30-9FBC-CAB3-6370-96B6AA7CC3E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FA701F7-DDE5-BC4C-D4B7-3F80C2E2C16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E3BEFE3C-A10D-CEE4-8EF1-46D8CACFF013}"/>
              </a:ext>
            </a:extLst>
          </p:cNvPr>
          <p:cNvSpPr txBox="1"/>
          <p:nvPr/>
        </p:nvSpPr>
        <p:spPr>
          <a:xfrm>
            <a:off x="3455133" y="1485066"/>
            <a:ext cx="3396607" cy="8144217"/>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מרוץ 'טור דה סונול' </a:t>
            </a:r>
          </a:p>
          <a:p>
            <a:pPr lvl="0" algn="just">
              <a:lnSpc>
                <a:spcPts val="1800"/>
              </a:lnSpc>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מרוץ 'טור דה סונול</a:t>
            </a:r>
            <a:r>
              <a:rPr lang="he-IL" sz="1050" dirty="0">
                <a:solidFill>
                  <a:srgbClr val="002060"/>
                </a:solidFill>
                <a:latin typeface="Segoe UI" panose="020B0502040204020203" pitchFamily="34" charset="0"/>
                <a:cs typeface="Segoe UI" panose="020B0502040204020203" pitchFamily="34" charset="0"/>
              </a:rPr>
              <a:t>' המתקיים כבר 45 שנה, שנערך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בהשתתפות 10,000 רוכבי אופניים, התחדש הפעם במסלול ייחודי. לראשונה, נפתח מקצה בו השתתפו 15 פצועי חרבות ברזל, חלקם קטועי רגל, הרוכבים על אופני כביש, פרויקט הנתמך על ידי הוועד הפראלימפי, ההתאחדות לספורט נכים וארגון נכי צה״ל. בהובלה של המתנדב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צפריר חקלאי</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הקבוצה מאומנת על ידי קבוצת הרכיבה </a:t>
            </a:r>
            <a:r>
              <a:rPr kumimoji="0" lang="en-US"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IGP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בהובלת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צחי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בויגן</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p>
          <a:p>
            <a:pPr lvl="0" algn="just">
              <a:lnSpc>
                <a:spcPts val="1800"/>
              </a:lnSpc>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דניאל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קפילוב</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סיים את המסלול במקום הראשון. </a:t>
            </a:r>
            <a:r>
              <a:rPr kumimoji="0" lang="he-IL" sz="105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קפילוב</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21, סמל בחטיבת כפיר, נפצע ממטען בחאן יונס במרץ 2024 ורגלו נקטעה, באירוע בו נהרגו 3 חיילים ו-14 נפצעו. אחרי שסיים את המסלול במקום הראשון אמר: "הבוקר היה קר מאוד ומאתגר מאוד, אבל בעיקר היה כיף גדול ומרגש לעמוד על הפודיום, אני מקווה שזה יקרה שוב בעתיד בתחרויות נוספות, אולי אפילו בתחרויות בחו"ל". הרוכבים, פצועי המלחמה, שבחרו להשתקם בעזרת הספורט הפראלימפי, קוראים לפצועי מלחמה נוספים להגיע ולהתנסות בספורט המאתגר והממכר הזה. </a:t>
            </a:r>
          </a:p>
          <a:p>
            <a:pPr lvl="0" algn="just">
              <a:lnSpc>
                <a:spcPts val="1800"/>
              </a:lnSpc>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צפריר חקלאי: "אנחנו כבר מכשירים קבוצה נוספת של רוכבים חדשים, בתקווה שיצטרפו בקרוב לחבורת הרוכבים הנוכחית".</a:t>
            </a:r>
          </a:p>
          <a:p>
            <a:pPr lvl="0" algn="just">
              <a:lnSpc>
                <a:spcPts val="1800"/>
              </a:lnSpc>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דניאל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קופילוב</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2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עידו שמר</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3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גרמן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זכרביץ</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סילבן אדמס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ומנכ״ל סונול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 מגידו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באו להגיד כל הכבוד לרוכבים</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6" name="תיבת טקסט 5">
            <a:extLst>
              <a:ext uri="{FF2B5EF4-FFF2-40B4-BE49-F238E27FC236}">
                <a16:creationId xmlns:a16="http://schemas.microsoft.com/office/drawing/2014/main" id="{B8A019BB-8F9F-306B-C998-778EB39D63FA}"/>
              </a:ext>
            </a:extLst>
          </p:cNvPr>
          <p:cNvSpPr txBox="1"/>
          <p:nvPr/>
        </p:nvSpPr>
        <p:spPr>
          <a:xfrm>
            <a:off x="-5070" y="202663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רודי </a:t>
            </a: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פרוגקט</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9" name="תמונה 8" descr="תמונה שמכילה גופן, טקסט, גרפיקה, צילום מסך&#10;&#10;התיאור נוצר באופן אוטומטי">
            <a:extLst>
              <a:ext uri="{FF2B5EF4-FFF2-40B4-BE49-F238E27FC236}">
                <a16:creationId xmlns:a16="http://schemas.microsoft.com/office/drawing/2014/main" id="{35C80CEC-95F5-233E-36C4-839EB87579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203" y="1438212"/>
            <a:ext cx="3311432" cy="468283"/>
          </a:xfrm>
          <a:prstGeom prst="rect">
            <a:avLst/>
          </a:prstGeom>
        </p:spPr>
      </p:pic>
      <p:sp>
        <p:nvSpPr>
          <p:cNvPr id="8" name="מלבן 7">
            <a:extLst>
              <a:ext uri="{FF2B5EF4-FFF2-40B4-BE49-F238E27FC236}">
                <a16:creationId xmlns:a16="http://schemas.microsoft.com/office/drawing/2014/main" id="{1A08B685-098F-84EF-7FD5-ECFBA0787764}"/>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9E491BE0-55F0-5535-51F3-467652B8DE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EAB89282-8680-52E4-0FD8-2F665CCAB961}"/>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DB3FD783-1AB1-AA80-77CC-9FFFC194B95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F0F6917C-3E38-BE0F-E28A-010E2D553799}"/>
              </a:ext>
            </a:extLst>
          </p:cNvPr>
          <p:cNvSpPr txBox="1"/>
          <p:nvPr/>
        </p:nvSpPr>
        <p:spPr>
          <a:xfrm>
            <a:off x="56863" y="2376656"/>
            <a:ext cx="3376571" cy="1680909"/>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בנוסף התקיים גם טורניר לאופני טנדם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בגברים זכו: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ארקדי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צוגוריאנסקי</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ומחמוד חמודה</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למקום השני הגיעו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שאדי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חראבנה</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ואוסמה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חוג'יראת</a:t>
            </a:r>
            <a:r>
              <a:rPr lang="he-IL" sz="1050" b="1" dirty="0">
                <a:solidFill>
                  <a:srgbClr val="002060"/>
                </a:solidFill>
                <a:latin typeface="Segoe UI" panose="020B0502040204020203" pitchFamily="34" charset="0"/>
                <a:cs typeface="Segoe UI" panose="020B0502040204020203" pitchFamily="34" charset="0"/>
              </a:rPr>
              <a:t>.</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בזוגות מעורבים זכו:</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1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איתמר לוי וסבטלנה גורביץ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2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אורן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עציוני</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וורדית גלבוע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מקום 3 |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עדי אביעד וגרציה בן מויאל</a:t>
            </a:r>
          </a:p>
        </p:txBody>
      </p:sp>
      <p:pic>
        <p:nvPicPr>
          <p:cNvPr id="19" name="תמונה 18" descr="קבוצת אנשים בתמונה קבוצתית בחוץ, חלקם עם כיסאות גלגלים">
            <a:extLst>
              <a:ext uri="{FF2B5EF4-FFF2-40B4-BE49-F238E27FC236}">
                <a16:creationId xmlns:a16="http://schemas.microsoft.com/office/drawing/2014/main" id="{EC2939E5-D4D8-6E17-8D8A-E46CEC196F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78875" y="7237759"/>
            <a:ext cx="3047619" cy="1402472"/>
          </a:xfrm>
          <a:prstGeom prst="rect">
            <a:avLst/>
          </a:prstGeom>
        </p:spPr>
      </p:pic>
      <p:pic>
        <p:nvPicPr>
          <p:cNvPr id="21" name="תמונה 20" descr="4 אנשים על פודיום">
            <a:extLst>
              <a:ext uri="{FF2B5EF4-FFF2-40B4-BE49-F238E27FC236}">
                <a16:creationId xmlns:a16="http://schemas.microsoft.com/office/drawing/2014/main" id="{F39E07C7-65FD-1021-7C42-5E1B0F68093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83730" y="4173716"/>
            <a:ext cx="2755381" cy="2531234"/>
          </a:xfrm>
          <a:prstGeom prst="rect">
            <a:avLst/>
          </a:prstGeom>
        </p:spPr>
      </p:pic>
      <p:pic>
        <p:nvPicPr>
          <p:cNvPr id="23" name="תמונה 22" descr="6 אנשים על פודיות מנפנפים בידם לשלום">
            <a:extLst>
              <a:ext uri="{FF2B5EF4-FFF2-40B4-BE49-F238E27FC236}">
                <a16:creationId xmlns:a16="http://schemas.microsoft.com/office/drawing/2014/main" id="{DC0AF73A-5C3F-4150-2591-071D60454C3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83731" y="6942332"/>
            <a:ext cx="2755380" cy="2455523"/>
          </a:xfrm>
          <a:prstGeom prst="rect">
            <a:avLst/>
          </a:prstGeom>
        </p:spPr>
      </p:pic>
    </p:spTree>
    <p:extLst>
      <p:ext uri="{BB962C8B-B14F-4D97-AF65-F5344CB8AC3E}">
        <p14:creationId xmlns:p14="http://schemas.microsoft.com/office/powerpoint/2010/main" val="49238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AED4A-1988-4257-9E64-D87EFF6A852D}"/>
            </a:ext>
          </a:extLst>
        </p:cNvPr>
        <p:cNvGrpSpPr/>
        <p:nvPr/>
      </p:nvGrpSpPr>
      <p:grpSpPr>
        <a:xfrm>
          <a:off x="0" y="0"/>
          <a:ext cx="0" cy="0"/>
          <a:chOff x="0" y="0"/>
          <a:chExt cx="0" cy="0"/>
        </a:xfrm>
      </p:grpSpPr>
      <p:pic>
        <p:nvPicPr>
          <p:cNvPr id="21" name="תמונה 20" descr="3 שחקני כדורשער, לא מצליחים לעצור כדור">
            <a:extLst>
              <a:ext uri="{FF2B5EF4-FFF2-40B4-BE49-F238E27FC236}">
                <a16:creationId xmlns:a16="http://schemas.microsoft.com/office/drawing/2014/main" id="{595C3CC1-2109-FC3C-0310-1630D0F2BB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99" y="7502351"/>
            <a:ext cx="3339502" cy="2220769"/>
          </a:xfrm>
          <a:prstGeom prst="rect">
            <a:avLst/>
          </a:prstGeom>
        </p:spPr>
      </p:pic>
      <p:pic>
        <p:nvPicPr>
          <p:cNvPr id="15" name="תמונה 14">
            <a:extLst>
              <a:ext uri="{FF2B5EF4-FFF2-40B4-BE49-F238E27FC236}">
                <a16:creationId xmlns:a16="http://schemas.microsoft.com/office/drawing/2014/main" id="{27E98C79-37D1-2174-0AF5-1A68362F7DD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4CCE053C-BF1A-209A-F935-9D536A8E8F63}"/>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18</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160F49D0-038C-A5B3-5BC8-8102950F404F}"/>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8AA693B3-7BFC-6E4B-A239-7056EC37526F}"/>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5567670A-1BE8-DD39-F81C-8F67640A4B18}"/>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2344258-20D3-9D4D-9516-1BA1753077EB}"/>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0EB9FE51-450D-5CD4-5189-002021080245}"/>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כדורשער</a:t>
            </a:r>
          </a:p>
        </p:txBody>
      </p:sp>
      <p:pic>
        <p:nvPicPr>
          <p:cNvPr id="16" name="תמונה 15">
            <a:extLst>
              <a:ext uri="{FF2B5EF4-FFF2-40B4-BE49-F238E27FC236}">
                <a16:creationId xmlns:a16="http://schemas.microsoft.com/office/drawing/2014/main" id="{0E174CEF-940E-3B01-8B9D-5B9E6B76E14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7177F7E-BC3A-84A1-FEB4-1CA93FC0A299}"/>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ACE9A42F-1ADB-B26D-BC6B-DB05627D2F95}"/>
              </a:ext>
            </a:extLst>
          </p:cNvPr>
          <p:cNvSpPr txBox="1"/>
          <p:nvPr/>
        </p:nvSpPr>
        <p:spPr>
          <a:xfrm>
            <a:off x="3454508" y="1463894"/>
            <a:ext cx="3396607" cy="6297558"/>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התחילו ליגות הכדורשער.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השנה חולקו הליגות לליגת גברים וליגת נשים ונוער על מנת להתאים את אופן המשחק בצורה מיטבית ולמנוע פציעות אצל הנשים והנוער.</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מיכאל רכז הליגות אמר: ""אנחנו שמחים לפתוח עונה חדשה בליגות, עונה שמביאה איתה אנרגיות רעננות והרבה ציפייה. גם השנה נמשיך לשים דגש על ספורטיביות, הוגנות ושיתוף פעולה שמלווים אותנו לאורך כל הדרך. מאחל הצלחה לכל הקבוצות ומחכה לראות את כולם על המגרש".</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הגברים</a:t>
            </a:r>
          </a:p>
          <a:p>
            <a:pPr lvl="0" algn="just">
              <a:lnSpc>
                <a:spcPts val="1800"/>
              </a:lnSpc>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התקיים המחזור הראשון של ליגת </a:t>
            </a:r>
            <a:r>
              <a:rPr lang="he-IL" sz="1100" dirty="0">
                <a:solidFill>
                  <a:srgbClr val="002060"/>
                </a:solidFill>
                <a:latin typeface="Segoe UI" panose="020B0502040204020203" pitchFamily="34" charset="0"/>
                <a:cs typeface="Segoe UI" panose="020B0502040204020203" pitchFamily="34" charset="0"/>
              </a:rPr>
              <a:t>הגברים</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בליגת העל 3 קבוצות.</a:t>
            </a:r>
          </a:p>
          <a:p>
            <a:pPr lvl="0" algn="just">
              <a:lnSpc>
                <a:spcPts val="1800"/>
              </a:lnSpc>
              <a:defRPr/>
            </a:pPr>
            <a:r>
              <a:rPr lang="he-IL" sz="1100" dirty="0">
                <a:solidFill>
                  <a:srgbClr val="002060"/>
                </a:solidFill>
                <a:latin typeface="Segoe UI" panose="020B0502040204020203" pitchFamily="34" charset="0"/>
                <a:cs typeface="Segoe UI" panose="020B0502040204020203" pitchFamily="34" charset="0"/>
              </a:rPr>
              <a:t>קבוצת ויצו ניר העמק ניצחה את בית חינוך עיוורים 6-13 ואת בית הלוחם 8-10. קבוצת בית חינוך עיוורים ניצחה את קבוצת בית הלוחם על חודו של שער 12-13. </a:t>
            </a:r>
          </a:p>
          <a:p>
            <a:pPr lvl="0" algn="just">
              <a:lnSpc>
                <a:spcPts val="1800"/>
              </a:lnSpc>
              <a:defRPr/>
            </a:pPr>
            <a:r>
              <a:rPr lang="he-IL" sz="1100" b="1" dirty="0">
                <a:solidFill>
                  <a:srgbClr val="002060"/>
                </a:solidFill>
                <a:latin typeface="Segoe UI" panose="020B0502040204020203" pitchFamily="34" charset="0"/>
                <a:cs typeface="Segoe UI" panose="020B0502040204020203" pitchFamily="34" charset="0"/>
              </a:rPr>
              <a:t>דורון חודדה </a:t>
            </a:r>
            <a:r>
              <a:rPr lang="he-IL" sz="1100" dirty="0" err="1">
                <a:solidFill>
                  <a:srgbClr val="002060"/>
                </a:solidFill>
                <a:latin typeface="Segoe UI" panose="020B0502040204020203" pitchFamily="34" charset="0"/>
                <a:cs typeface="Segoe UI" panose="020B0502040204020203" pitchFamily="34" charset="0"/>
              </a:rPr>
              <a:t>מויצו</a:t>
            </a:r>
            <a:r>
              <a:rPr lang="he-IL" sz="1100" dirty="0">
                <a:solidFill>
                  <a:srgbClr val="002060"/>
                </a:solidFill>
                <a:latin typeface="Segoe UI" panose="020B0502040204020203" pitchFamily="34" charset="0"/>
                <a:cs typeface="Segoe UI" panose="020B0502040204020203" pitchFamily="34" charset="0"/>
              </a:rPr>
              <a:t> ניר העמק מוביל עם 17 שערים, </a:t>
            </a:r>
            <a:r>
              <a:rPr lang="he-IL" sz="1100" b="1" dirty="0">
                <a:solidFill>
                  <a:srgbClr val="002060"/>
                </a:solidFill>
                <a:latin typeface="Segoe UI" panose="020B0502040204020203" pitchFamily="34" charset="0"/>
                <a:cs typeface="Segoe UI" panose="020B0502040204020203" pitchFamily="34" charset="0"/>
              </a:rPr>
              <a:t>אור בן דוד</a:t>
            </a:r>
            <a:r>
              <a:rPr lang="he-IL" sz="1100" dirty="0">
                <a:solidFill>
                  <a:srgbClr val="002060"/>
                </a:solidFill>
                <a:latin typeface="Segoe UI" panose="020B0502040204020203" pitchFamily="34" charset="0"/>
                <a:cs typeface="Segoe UI" panose="020B0502040204020203" pitchFamily="34" charset="0"/>
              </a:rPr>
              <a:t> מבית הלוחם עם 14 שערים </a:t>
            </a:r>
            <a:r>
              <a:rPr lang="he-IL" sz="1100" b="1" dirty="0">
                <a:solidFill>
                  <a:srgbClr val="002060"/>
                </a:solidFill>
                <a:latin typeface="Segoe UI" panose="020B0502040204020203" pitchFamily="34" charset="0"/>
                <a:cs typeface="Segoe UI" panose="020B0502040204020203" pitchFamily="34" charset="0"/>
              </a:rPr>
              <a:t>ומיכאל </a:t>
            </a:r>
            <a:r>
              <a:rPr lang="he-IL" sz="1100" b="1" dirty="0" err="1">
                <a:solidFill>
                  <a:srgbClr val="002060"/>
                </a:solidFill>
                <a:latin typeface="Segoe UI" panose="020B0502040204020203" pitchFamily="34" charset="0"/>
                <a:cs typeface="Segoe UI" panose="020B0502040204020203" pitchFamily="34" charset="0"/>
              </a:rPr>
              <a:t>רוזין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מבית חינוך עיוורים עם 13 שערים. </a:t>
            </a:r>
          </a:p>
          <a:p>
            <a:pPr lvl="0" algn="just">
              <a:lnSpc>
                <a:spcPts val="1800"/>
              </a:lnSpc>
              <a:defRPr/>
            </a:pPr>
            <a:r>
              <a:rPr lang="he-IL" sz="1100" dirty="0">
                <a:solidFill>
                  <a:srgbClr val="002060"/>
                </a:solidFill>
                <a:latin typeface="Segoe UI" panose="020B0502040204020203" pitchFamily="34" charset="0"/>
                <a:cs typeface="Segoe UI" panose="020B0502040204020203" pitchFamily="34" charset="0"/>
              </a:rPr>
              <a:t>צילום: יוסף אבי יאיר אנגל</a:t>
            </a: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lang="he-IL" sz="1100" dirty="0">
              <a:solidFill>
                <a:srgbClr val="002060"/>
              </a:solidFill>
              <a:latin typeface="Segoe UI" panose="020B0502040204020203" pitchFamily="34" charset="0"/>
              <a:cs typeface="Segoe UI" panose="020B0502040204020203" pitchFamily="34" charset="0"/>
            </a:endParaRPr>
          </a:p>
          <a:p>
            <a:pPr lvl="0" algn="just">
              <a:lnSpc>
                <a:spcPts val="1800"/>
              </a:lnSpc>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lvl="0" algn="just">
              <a:lnSpc>
                <a:spcPts val="1800"/>
              </a:lnSpc>
              <a:defRPr/>
            </a:pPr>
            <a:endParaRPr lang="he-IL" sz="1100" dirty="0">
              <a:solidFill>
                <a:srgbClr val="002060"/>
              </a:solidFill>
              <a:latin typeface="Segoe UI" panose="020B0502040204020203" pitchFamily="34" charset="0"/>
              <a:cs typeface="Segoe UI" panose="020B0502040204020203" pitchFamily="34" charset="0"/>
            </a:endParaRPr>
          </a:p>
        </p:txBody>
      </p:sp>
      <p:sp>
        <p:nvSpPr>
          <p:cNvPr id="8" name="מלבן 7">
            <a:extLst>
              <a:ext uri="{FF2B5EF4-FFF2-40B4-BE49-F238E27FC236}">
                <a16:creationId xmlns:a16="http://schemas.microsoft.com/office/drawing/2014/main" id="{A5B0A8B2-A66A-6DC5-1470-B36F23431E82}"/>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9529E36-503C-BC88-6CFD-2EBDFDCB1B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02AF8510-1DFA-7566-3C0B-0A44AB75F1A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2FADDF1-FCAE-10D6-0D0D-F40555A062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F955DC06-590B-494F-E237-31EDFDF2643D}"/>
              </a:ext>
            </a:extLst>
          </p:cNvPr>
          <p:cNvSpPr txBox="1"/>
          <p:nvPr/>
        </p:nvSpPr>
        <p:spPr>
          <a:xfrm>
            <a:off x="56863" y="2376656"/>
            <a:ext cx="3376571" cy="3527569"/>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נשים ונוער</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הליגה מורכבת מנבחרות הנשים, שחקנים צעירים </a:t>
            </a:r>
            <a:r>
              <a:rPr lang="he-IL" sz="1100" dirty="0" err="1">
                <a:solidFill>
                  <a:srgbClr val="002060"/>
                </a:solidFill>
                <a:latin typeface="Segoe UI" panose="020B0502040204020203" pitchFamily="34" charset="0"/>
                <a:cs typeface="Segoe UI" panose="020B0502040204020203" pitchFamily="34" charset="0"/>
              </a:rPr>
              <a:t>וסניורים</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לראשונה לקחו חלק בליגת הכדורשער, שני ספורטאים צעירים מאיל"ן חיפה שמשחקים בקבוצת בית חינוך צפון.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לאחר סבב המשחקים הראשון זאת הטבלה:</a:t>
            </a:r>
          </a:p>
          <a:p>
            <a:pPr marL="228600" marR="0" lvl="0" indent="-228600" algn="just" defTabSz="914400" rtl="1" eaLnBrk="1" fontAlgn="auto" latinLnBrk="0" hangingPunct="1">
              <a:lnSpc>
                <a:spcPts val="1800"/>
              </a:lnSpc>
              <a:spcBef>
                <a:spcPts val="0"/>
              </a:spcBef>
              <a:spcAft>
                <a:spcPts val="0"/>
              </a:spcAft>
              <a:buClrTx/>
              <a:buSzTx/>
              <a:buFontTx/>
              <a:buAutoNum type="arabicPeriod"/>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חינוך צפון </a:t>
            </a:r>
          </a:p>
          <a:p>
            <a:pPr marL="228600" marR="0" lvl="0" indent="-228600" algn="just" defTabSz="914400" rtl="1" eaLnBrk="1" fontAlgn="auto" latinLnBrk="0" hangingPunct="1">
              <a:lnSpc>
                <a:spcPts val="1800"/>
              </a:lnSpc>
              <a:spcBef>
                <a:spcPts val="0"/>
              </a:spcBef>
              <a:spcAft>
                <a:spcPts val="0"/>
              </a:spcAft>
              <a:buClrTx/>
              <a:buSzTx/>
              <a:buFontTx/>
              <a:buAutoNum type="arabicPeriod"/>
              <a:tabLst/>
              <a:defRPr/>
            </a:pPr>
            <a:r>
              <a:rPr lang="he-IL" sz="1100" dirty="0">
                <a:solidFill>
                  <a:srgbClr val="002060"/>
                </a:solidFill>
                <a:latin typeface="Segoe UI" panose="020B0502040204020203" pitchFamily="34" charset="0"/>
                <a:cs typeface="Segoe UI" panose="020B0502040204020203" pitchFamily="34" charset="0"/>
              </a:rPr>
              <a:t>בית חינוך לביאות </a:t>
            </a:r>
          </a:p>
          <a:p>
            <a:pPr marL="228600" marR="0" lvl="0" indent="-228600" algn="just" defTabSz="914400" rtl="1" eaLnBrk="1" fontAlgn="auto" latinLnBrk="0" hangingPunct="1">
              <a:lnSpc>
                <a:spcPts val="1800"/>
              </a:lnSpc>
              <a:spcBef>
                <a:spcPts val="0"/>
              </a:spcBef>
              <a:spcAft>
                <a:spcPts val="0"/>
              </a:spcAft>
              <a:buClrTx/>
              <a:buSzTx/>
              <a:buFontTx/>
              <a:buAutoNum type="arabicPeriod"/>
              <a:tabLst/>
              <a:defRPr/>
            </a:pP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סניורי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a:t>
            </a:r>
          </a:p>
          <a:p>
            <a:pPr marL="228600" marR="0" lvl="0" indent="-228600" algn="just" defTabSz="914400" rtl="1" eaLnBrk="1" fontAlgn="auto" latinLnBrk="0" hangingPunct="1">
              <a:lnSpc>
                <a:spcPts val="1800"/>
              </a:lnSpc>
              <a:spcBef>
                <a:spcPts val="0"/>
              </a:spcBef>
              <a:spcAft>
                <a:spcPts val="0"/>
              </a:spcAft>
              <a:buClrTx/>
              <a:buSzTx/>
              <a:buFontTx/>
              <a:buAutoNum type="arabicPeriod"/>
              <a:tabLst/>
              <a:defRPr/>
            </a:pPr>
            <a:r>
              <a:rPr lang="he-IL" sz="1100" dirty="0">
                <a:solidFill>
                  <a:srgbClr val="002060"/>
                </a:solidFill>
                <a:latin typeface="Segoe UI" panose="020B0502040204020203" pitchFamily="34" charset="0"/>
                <a:cs typeface="Segoe UI" panose="020B0502040204020203" pitchFamily="34" charset="0"/>
              </a:rPr>
              <a:t>כח הנגב </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lnSpc>
                <a:spcPts val="1800"/>
              </a:lnSpc>
              <a:spcBef>
                <a:spcPts val="0"/>
              </a:spcBef>
              <a:spcAft>
                <a:spcPts val="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lnSpc>
                <a:spcPts val="1800"/>
              </a:lnSpc>
              <a:spcBef>
                <a:spcPts val="0"/>
              </a:spcBef>
              <a:spcAft>
                <a:spcPts val="0"/>
              </a:spcAft>
              <a:buClrTx/>
              <a:buSzTx/>
              <a:tabLst/>
              <a:defRPr/>
            </a:pPr>
            <a:r>
              <a:rPr lang="he-IL" sz="1100" b="1" dirty="0">
                <a:solidFill>
                  <a:srgbClr val="002060"/>
                </a:solidFill>
                <a:latin typeface="Segoe UI" panose="020B0502040204020203" pitchFamily="34" charset="0"/>
                <a:cs typeface="Segoe UI" panose="020B0502040204020203" pitchFamily="34" charset="0"/>
              </a:rPr>
              <a:t>גל </a:t>
            </a:r>
            <a:r>
              <a:rPr lang="he-IL" sz="1100" b="1" dirty="0" err="1">
                <a:solidFill>
                  <a:srgbClr val="002060"/>
                </a:solidFill>
                <a:latin typeface="Segoe UI" panose="020B0502040204020203" pitchFamily="34" charset="0"/>
                <a:cs typeface="Segoe UI" panose="020B0502040204020203" pitchFamily="34" charset="0"/>
              </a:rPr>
              <a:t>חמרני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מקבוצת הלביאות מובילה עם 13 שערים </a:t>
            </a:r>
            <a:r>
              <a:rPr lang="he-IL" sz="1100" b="1" dirty="0">
                <a:solidFill>
                  <a:srgbClr val="002060"/>
                </a:solidFill>
                <a:latin typeface="Segoe UI" panose="020B0502040204020203" pitchFamily="34" charset="0"/>
                <a:cs typeface="Segoe UI" panose="020B0502040204020203" pitchFamily="34" charset="0"/>
              </a:rPr>
              <a:t>ורוני אוחיון  </a:t>
            </a:r>
            <a:r>
              <a:rPr lang="he-IL" sz="1100" dirty="0">
                <a:solidFill>
                  <a:srgbClr val="002060"/>
                </a:solidFill>
                <a:latin typeface="Segoe UI" panose="020B0502040204020203" pitchFamily="34" charset="0"/>
                <a:cs typeface="Segoe UI" panose="020B0502040204020203" pitchFamily="34" charset="0"/>
              </a:rPr>
              <a:t>מקבוצת בית חינוך צפון עם 9 שערים. </a:t>
            </a:r>
          </a:p>
          <a:p>
            <a:pPr marR="0" lvl="0" algn="just" defTabSz="914400" rtl="1" eaLnBrk="1" fontAlgn="auto" latinLnBrk="0" hangingPunct="1">
              <a:lnSpc>
                <a:spcPts val="1800"/>
              </a:lnSpc>
              <a:spcBef>
                <a:spcPts val="0"/>
              </a:spcBef>
              <a:spcAft>
                <a:spcPts val="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a:t>
            </a:r>
            <a:r>
              <a:rPr lang="he-IL" sz="1100" dirty="0">
                <a:solidFill>
                  <a:srgbClr val="002060"/>
                </a:solidFill>
                <a:latin typeface="Segoe UI" panose="020B0502040204020203" pitchFamily="34" charset="0"/>
                <a:cs typeface="Segoe UI" panose="020B0502040204020203" pitchFamily="34" charset="0"/>
              </a:rPr>
              <a:t>: הדר אפשטיין </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1E9B5F4A-E6C0-242B-9322-D8BE65186F43}"/>
              </a:ext>
            </a:extLst>
          </p:cNvPr>
          <p:cNvSpPr txBox="1"/>
          <p:nvPr/>
        </p:nvSpPr>
        <p:spPr>
          <a:xfrm>
            <a:off x="8844" y="2051622"/>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משרד הספורט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0" name="תמונה 19" descr="לוגו משרד התרבות והספורט">
            <a:extLst>
              <a:ext uri="{FF2B5EF4-FFF2-40B4-BE49-F238E27FC236}">
                <a16:creationId xmlns:a16="http://schemas.microsoft.com/office/drawing/2014/main" id="{F2291A66-4502-7015-ECC0-C57AEEF94D16}"/>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0358" y="1253102"/>
            <a:ext cx="1568033" cy="893979"/>
          </a:xfrm>
          <a:prstGeom prst="rect">
            <a:avLst/>
          </a:prstGeom>
        </p:spPr>
      </p:pic>
      <p:sp>
        <p:nvSpPr>
          <p:cNvPr id="22" name="TextBox 15">
            <a:extLst>
              <a:ext uri="{FF2B5EF4-FFF2-40B4-BE49-F238E27FC236}">
                <a16:creationId xmlns:a16="http://schemas.microsoft.com/office/drawing/2014/main" id="{5D4B75D8-D82A-7CB9-4B81-5316D989B387}"/>
              </a:ext>
            </a:extLst>
          </p:cNvPr>
          <p:cNvSpPr txBox="1"/>
          <p:nvPr/>
        </p:nvSpPr>
        <p:spPr>
          <a:xfrm>
            <a:off x="-71937" y="2053860"/>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pic>
        <p:nvPicPr>
          <p:cNvPr id="27" name="תמונה 26" descr="שחקן כדורשער בהתקפה">
            <a:extLst>
              <a:ext uri="{FF2B5EF4-FFF2-40B4-BE49-F238E27FC236}">
                <a16:creationId xmlns:a16="http://schemas.microsoft.com/office/drawing/2014/main" id="{AE2629FE-7F99-C294-DE34-88C42A9AE1F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488907" y="6582097"/>
            <a:ext cx="3383282" cy="2141895"/>
          </a:xfrm>
          <a:prstGeom prst="rect">
            <a:avLst/>
          </a:prstGeom>
        </p:spPr>
      </p:pic>
      <p:pic>
        <p:nvPicPr>
          <p:cNvPr id="9" name="תמונה 8" descr="2 שחקני כדורשער עוצרים כדור">
            <a:extLst>
              <a:ext uri="{FF2B5EF4-FFF2-40B4-BE49-F238E27FC236}">
                <a16:creationId xmlns:a16="http://schemas.microsoft.com/office/drawing/2014/main" id="{CF9A453E-8333-3A46-47D2-C69E1D073BA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38667" y="5695872"/>
            <a:ext cx="3448470" cy="1880771"/>
          </a:xfrm>
          <a:prstGeom prst="rect">
            <a:avLst/>
          </a:prstGeom>
        </p:spPr>
      </p:pic>
    </p:spTree>
    <p:extLst>
      <p:ext uri="{BB962C8B-B14F-4D97-AF65-F5344CB8AC3E}">
        <p14:creationId xmlns:p14="http://schemas.microsoft.com/office/powerpoint/2010/main" val="150404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C904-6B2E-7D58-4FC9-0BDC3A451425}"/>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8762C987-7C00-7B30-B0D1-A0102C6D1889}"/>
              </a:ext>
            </a:extLst>
          </p:cNvPr>
          <p:cNvSpPr txBox="1"/>
          <p:nvPr/>
        </p:nvSpPr>
        <p:spPr>
          <a:xfrm>
            <a:off x="3455133" y="1485066"/>
            <a:ext cx="3396607" cy="7149265"/>
          </a:xfrm>
          <a:prstGeom prst="rect">
            <a:avLst/>
          </a:prstGeom>
          <a:noFill/>
        </p:spPr>
        <p:txBody>
          <a:bodyPr wrap="square">
            <a:spAutoFit/>
          </a:bodyPr>
          <a:lstStyle/>
          <a:p>
            <a:pPr marL="0" marR="0" lvl="0" indent="0" algn="just" defTabSz="914400" rtl="1" eaLnBrk="1" fontAlgn="auto" latinLnBrk="0" hangingPunct="1">
              <a:lnSpc>
                <a:spcPct val="2000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החורף – הדר יוסף </a:t>
            </a:r>
          </a:p>
          <a:p>
            <a:pPr marL="0" marR="0" lvl="0" indent="0" algn="just" defTabSz="914400" rtl="1" eaLnBrk="1" fontAlgn="auto" latinLnBrk="0" hangingPunct="1">
              <a:lnSpc>
                <a:spcPct val="2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החודש התקיימה התחרות הראשונה של ענף האתלטיקה לעונה זו. </a:t>
            </a:r>
          </a:p>
          <a:p>
            <a:pPr marL="0" marR="0" lvl="0" indent="0" algn="just" defTabSz="914400" rtl="1" eaLnBrk="1" fontAlgn="auto" latinLnBrk="0" hangingPunct="1">
              <a:lnSpc>
                <a:spcPct val="2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תוצאות בולטות:</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יאיר </a:t>
            </a:r>
            <a:r>
              <a:rPr lang="he-IL" sz="1100" b="1" dirty="0" err="1">
                <a:solidFill>
                  <a:srgbClr val="002060"/>
                </a:solidFill>
                <a:latin typeface="Segoe UI" panose="020B0502040204020203" pitchFamily="34" charset="0"/>
                <a:cs typeface="Segoe UI" panose="020B0502040204020203" pitchFamily="34" charset="0"/>
              </a:rPr>
              <a:t>ניזאר</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מאיל"ן חיפה קלאס </a:t>
            </a:r>
            <a:r>
              <a:rPr lang="en-US" sz="1100" dirty="0">
                <a:solidFill>
                  <a:srgbClr val="002060"/>
                </a:solidFill>
                <a:latin typeface="Segoe UI" panose="020B0502040204020203" pitchFamily="34" charset="0"/>
                <a:cs typeface="Segoe UI" panose="020B0502040204020203" pitchFamily="34" charset="0"/>
              </a:rPr>
              <a:t>F34</a:t>
            </a:r>
            <a:r>
              <a:rPr lang="he-IL" sz="1100" dirty="0">
                <a:solidFill>
                  <a:srgbClr val="002060"/>
                </a:solidFill>
                <a:latin typeface="Segoe UI" panose="020B0502040204020203" pitchFamily="34" charset="0"/>
                <a:cs typeface="Segoe UI" panose="020B0502040204020203" pitchFamily="34" charset="0"/>
              </a:rPr>
              <a:t> | כידון – 21.12 מטר, כדור ברזל 9.95 מטר. </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אבישי </a:t>
            </a:r>
            <a:r>
              <a:rPr lang="he-IL" sz="1100" b="1" dirty="0" err="1">
                <a:solidFill>
                  <a:srgbClr val="002060"/>
                </a:solidFill>
                <a:latin typeface="Segoe UI" panose="020B0502040204020203" pitchFamily="34" charset="0"/>
                <a:cs typeface="Segoe UI" panose="020B0502040204020203" pitchFamily="34" charset="0"/>
              </a:rPr>
              <a:t>אלמקייס</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מאיל"ן חיפה קלאס </a:t>
            </a:r>
            <a:r>
              <a:rPr lang="en-US" sz="1100" dirty="0">
                <a:solidFill>
                  <a:srgbClr val="002060"/>
                </a:solidFill>
                <a:latin typeface="Segoe UI" panose="020B0502040204020203" pitchFamily="34" charset="0"/>
                <a:cs typeface="Segoe UI" panose="020B0502040204020203" pitchFamily="34" charset="0"/>
              </a:rPr>
              <a:t>F43</a:t>
            </a:r>
            <a:r>
              <a:rPr lang="he-IL" sz="1100" dirty="0">
                <a:solidFill>
                  <a:srgbClr val="002060"/>
                </a:solidFill>
                <a:latin typeface="Segoe UI" panose="020B0502040204020203" pitchFamily="34" charset="0"/>
                <a:cs typeface="Segoe UI" panose="020B0502040204020203" pitchFamily="34" charset="0"/>
              </a:rPr>
              <a:t> | דיסקוס – 33.04 מטר.</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בן </a:t>
            </a:r>
            <a:r>
              <a:rPr lang="he-IL" sz="1100" b="1" dirty="0" err="1">
                <a:solidFill>
                  <a:srgbClr val="002060"/>
                </a:solidFill>
                <a:latin typeface="Segoe UI" panose="020B0502040204020203" pitchFamily="34" charset="0"/>
                <a:cs typeface="Segoe UI" panose="020B0502040204020203" pitchFamily="34" charset="0"/>
              </a:rPr>
              <a:t>זלינגר</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מבית הלוחם באר שבע, קלאס </a:t>
            </a:r>
            <a:r>
              <a:rPr lang="en-US" sz="1100" dirty="0">
                <a:solidFill>
                  <a:srgbClr val="002060"/>
                </a:solidFill>
                <a:latin typeface="Segoe UI" panose="020B0502040204020203" pitchFamily="34" charset="0"/>
                <a:cs typeface="Segoe UI" panose="020B0502040204020203" pitchFamily="34" charset="0"/>
              </a:rPr>
              <a:t>T11</a:t>
            </a:r>
            <a:r>
              <a:rPr lang="he-IL" sz="1100" dirty="0">
                <a:solidFill>
                  <a:srgbClr val="002060"/>
                </a:solidFill>
                <a:latin typeface="Segoe UI" panose="020B0502040204020203" pitchFamily="34" charset="0"/>
                <a:cs typeface="Segoe UI" panose="020B0502040204020203" pitchFamily="34" charset="0"/>
              </a:rPr>
              <a:t> | ריצה 100 מטר – 13.74 שניות, ריצה 200 מטר – 29.84 שניות.</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מנואל </a:t>
            </a:r>
            <a:r>
              <a:rPr lang="he-IL" sz="1100" b="1" dirty="0" err="1">
                <a:solidFill>
                  <a:srgbClr val="002060"/>
                </a:solidFill>
                <a:latin typeface="Segoe UI" panose="020B0502040204020203" pitchFamily="34" charset="0"/>
                <a:cs typeface="Segoe UI" panose="020B0502040204020203" pitchFamily="34" charset="0"/>
              </a:rPr>
              <a:t>חנוכייב</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מספיבק דרום, קלאס </a:t>
            </a:r>
            <a:r>
              <a:rPr lang="en-US" sz="1100" dirty="0">
                <a:solidFill>
                  <a:srgbClr val="002060"/>
                </a:solidFill>
                <a:latin typeface="Segoe UI" panose="020B0502040204020203" pitchFamily="34" charset="0"/>
                <a:cs typeface="Segoe UI" panose="020B0502040204020203" pitchFamily="34" charset="0"/>
              </a:rPr>
              <a:t>T11</a:t>
            </a:r>
            <a:r>
              <a:rPr lang="he-IL" sz="1100" dirty="0">
                <a:solidFill>
                  <a:srgbClr val="002060"/>
                </a:solidFill>
                <a:latin typeface="Segoe UI" panose="020B0502040204020203" pitchFamily="34" charset="0"/>
                <a:cs typeface="Segoe UI" panose="020B0502040204020203" pitchFamily="34" charset="0"/>
              </a:rPr>
              <a:t> | דיסקוס 22.10 מטר, כדור ברזל 7.27 מטר.</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דיאנה שנייר </a:t>
            </a:r>
            <a:r>
              <a:rPr lang="he-IL" sz="1100" dirty="0">
                <a:solidFill>
                  <a:srgbClr val="002060"/>
                </a:solidFill>
                <a:latin typeface="Segoe UI" panose="020B0502040204020203" pitchFamily="34" charset="0"/>
                <a:cs typeface="Segoe UI" panose="020B0502040204020203" pitchFamily="34" charset="0"/>
              </a:rPr>
              <a:t>מספיבק איל"ן רמת גן קלאס </a:t>
            </a:r>
            <a:r>
              <a:rPr lang="en-US" sz="1100" dirty="0">
                <a:solidFill>
                  <a:srgbClr val="002060"/>
                </a:solidFill>
                <a:latin typeface="Segoe UI" panose="020B0502040204020203" pitchFamily="34" charset="0"/>
                <a:cs typeface="Segoe UI" panose="020B0502040204020203" pitchFamily="34" charset="0"/>
              </a:rPr>
              <a:t>T53</a:t>
            </a:r>
            <a:r>
              <a:rPr lang="he-IL" sz="1100" dirty="0">
                <a:solidFill>
                  <a:srgbClr val="002060"/>
                </a:solidFill>
                <a:latin typeface="Segoe UI" panose="020B0502040204020203" pitchFamily="34" charset="0"/>
                <a:cs typeface="Segoe UI" panose="020B0502040204020203" pitchFamily="34" charset="0"/>
              </a:rPr>
              <a:t> | כיסאות </a:t>
            </a:r>
            <a:r>
              <a:rPr lang="he-IL" sz="1100" dirty="0" err="1">
                <a:solidFill>
                  <a:srgbClr val="002060"/>
                </a:solidFill>
                <a:latin typeface="Segoe UI" panose="020B0502040204020203" pitchFamily="34" charset="0"/>
                <a:cs typeface="Segoe UI" panose="020B0502040204020203" pitchFamily="34" charset="0"/>
              </a:rPr>
              <a:t>מירוץ</a:t>
            </a:r>
            <a:r>
              <a:rPr lang="he-IL" sz="1100" dirty="0">
                <a:solidFill>
                  <a:srgbClr val="002060"/>
                </a:solidFill>
                <a:latin typeface="Segoe UI" panose="020B0502040204020203" pitchFamily="34" charset="0"/>
                <a:cs typeface="Segoe UI" panose="020B0502040204020203" pitchFamily="34" charset="0"/>
              </a:rPr>
              <a:t> 100 מטר- 25.09 שניות.</a:t>
            </a:r>
          </a:p>
          <a:p>
            <a:pPr marR="0" lvl="0" algn="just" defTabSz="914400" rtl="1" eaLnBrk="1" fontAlgn="auto" latinLnBrk="0" hangingPunct="1">
              <a:lnSpc>
                <a:spcPct val="200000"/>
              </a:lnSpc>
              <a:spcBef>
                <a:spcPts val="0"/>
              </a:spcBef>
              <a:spcAft>
                <a:spcPts val="0"/>
              </a:spcAft>
              <a:buClrTx/>
              <a:buSzTx/>
              <a:tabLst/>
              <a:defRPr/>
            </a:pPr>
            <a:r>
              <a:rPr lang="he-IL" sz="1100" dirty="0">
                <a:solidFill>
                  <a:srgbClr val="002060"/>
                </a:solidFill>
                <a:latin typeface="Segoe UI" panose="020B0502040204020203" pitchFamily="34" charset="0"/>
                <a:cs typeface="Segoe UI" panose="020B0502040204020203" pitchFamily="34" charset="0"/>
              </a:rPr>
              <a:t>צילום: אהוד מלמד</a:t>
            </a: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L="171450" marR="0" lvl="0" indent="-171450" algn="just" defTabSz="914400" rtl="1" eaLnBrk="1" fontAlgn="auto" latinLnBrk="0" hangingPunct="1">
              <a:lnSpc>
                <a:spcPct val="200000"/>
              </a:lnSpc>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200000"/>
              </a:lnSpc>
              <a:spcBef>
                <a:spcPts val="0"/>
              </a:spcBef>
              <a:spcAft>
                <a:spcPts val="0"/>
              </a:spcAft>
              <a:buClrTx/>
              <a:buSzTx/>
              <a:buFontTx/>
              <a:buNone/>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8" name="תמונה 27" descr="אתלט עם מסכה על פניו כך שלא יראה בהדיפת כדור ברזל ">
            <a:extLst>
              <a:ext uri="{FF2B5EF4-FFF2-40B4-BE49-F238E27FC236}">
                <a16:creationId xmlns:a16="http://schemas.microsoft.com/office/drawing/2014/main" id="{7C068265-8353-94D2-B6A1-5A385C4A8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0" y="7564623"/>
            <a:ext cx="3374219" cy="2249047"/>
          </a:xfrm>
          <a:prstGeom prst="rect">
            <a:avLst/>
          </a:prstGeom>
        </p:spPr>
      </p:pic>
      <p:pic>
        <p:nvPicPr>
          <p:cNvPr id="19" name="תמונה 18" descr="אתלט זורק דיסקוס">
            <a:extLst>
              <a:ext uri="{FF2B5EF4-FFF2-40B4-BE49-F238E27FC236}">
                <a16:creationId xmlns:a16="http://schemas.microsoft.com/office/drawing/2014/main" id="{8C7D63E0-EBB0-0BF4-89E2-A1CDBA27A5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2429" y="6859134"/>
            <a:ext cx="3455132" cy="2297663"/>
          </a:xfrm>
          <a:prstGeom prst="rect">
            <a:avLst/>
          </a:prstGeom>
        </p:spPr>
      </p:pic>
      <p:pic>
        <p:nvPicPr>
          <p:cNvPr id="15" name="תמונה 14">
            <a:extLst>
              <a:ext uri="{FF2B5EF4-FFF2-40B4-BE49-F238E27FC236}">
                <a16:creationId xmlns:a16="http://schemas.microsoft.com/office/drawing/2014/main" id="{456D95F4-A442-6456-31BD-A7CBB10B366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9B6D9695-7185-E294-9A37-E6864AD1A580}"/>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19</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8038E0D4-7F3B-97F7-4740-CBE8686CF55D}"/>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048696F0-8EF3-353A-78F8-1A8AAF8348A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8B1CD7F8-D5C8-41A8-1904-4EBC49E1431C}"/>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3393E88A-0E36-7026-B1AA-5C9A33376DED}"/>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69644A6D-E49A-6340-82E7-A5B9024B5DC5}"/>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אתלטיקה</a:t>
            </a:r>
          </a:p>
        </p:txBody>
      </p:sp>
      <p:pic>
        <p:nvPicPr>
          <p:cNvPr id="16" name="תמונה 15">
            <a:extLst>
              <a:ext uri="{FF2B5EF4-FFF2-40B4-BE49-F238E27FC236}">
                <a16:creationId xmlns:a16="http://schemas.microsoft.com/office/drawing/2014/main" id="{FF6C9283-E682-FD4C-C390-4E04792A4F4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F3766BA3-EBC3-6342-23CA-0CE39856BF4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8" name="מלבן 7">
            <a:extLst>
              <a:ext uri="{FF2B5EF4-FFF2-40B4-BE49-F238E27FC236}">
                <a16:creationId xmlns:a16="http://schemas.microsoft.com/office/drawing/2014/main" id="{71DBF77E-2E78-D5BD-009C-724045CB484A}"/>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47B302A6-6866-393D-592C-BA3FE458F5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F904D1A2-6634-707D-7243-2A29F006B77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0740C90D-DD3A-6227-5C3D-AB063B5E019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67FB2FAE-291C-588D-6139-CDFEFF8E51B0}"/>
              </a:ext>
            </a:extLst>
          </p:cNvPr>
          <p:cNvSpPr txBox="1"/>
          <p:nvPr/>
        </p:nvSpPr>
        <p:spPr>
          <a:xfrm>
            <a:off x="74228" y="2196609"/>
            <a:ext cx="3376571" cy="29591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אהוד מלמד</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6" name="תיבת טקסט 5">
            <a:extLst>
              <a:ext uri="{FF2B5EF4-FFF2-40B4-BE49-F238E27FC236}">
                <a16:creationId xmlns:a16="http://schemas.microsoft.com/office/drawing/2014/main" id="{D93AB6C3-D4D5-8E46-45DB-AD492D9CDBC7}"/>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קרן אור קיסריה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9" name="תמונה 8"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D1198B89-F41F-EE4E-268A-76C8762617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41813" y="1230857"/>
            <a:ext cx="1210655" cy="615196"/>
          </a:xfrm>
          <a:prstGeom prst="rect">
            <a:avLst/>
          </a:prstGeom>
        </p:spPr>
      </p:pic>
      <p:pic>
        <p:nvPicPr>
          <p:cNvPr id="21" name="תמונה 20" descr="3 זוגות רצים - כל זוג קשור בחבל אחד לשני במתניים בעמדת זינוק לריצה על מסלול ריצה ">
            <a:extLst>
              <a:ext uri="{FF2B5EF4-FFF2-40B4-BE49-F238E27FC236}">
                <a16:creationId xmlns:a16="http://schemas.microsoft.com/office/drawing/2014/main" id="{A906DFCC-3853-6532-3A6D-948C3F0BFB1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217" y="2462219"/>
            <a:ext cx="3448217" cy="2297662"/>
          </a:xfrm>
          <a:prstGeom prst="rect">
            <a:avLst/>
          </a:prstGeom>
        </p:spPr>
      </p:pic>
      <p:sp>
        <p:nvSpPr>
          <p:cNvPr id="22" name="תיבת טקסט 21">
            <a:extLst>
              <a:ext uri="{FF2B5EF4-FFF2-40B4-BE49-F238E27FC236}">
                <a16:creationId xmlns:a16="http://schemas.microsoft.com/office/drawing/2014/main" id="{9DF3369D-7DC1-1268-E026-6C427181CB0A}"/>
              </a:ext>
            </a:extLst>
          </p:cNvPr>
          <p:cNvSpPr txBox="1"/>
          <p:nvPr/>
        </p:nvSpPr>
        <p:spPr>
          <a:xfrm>
            <a:off x="104694" y="4750387"/>
            <a:ext cx="3376571" cy="29591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אורי שטרית</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4" name="תמונה 23" descr="ספורטאית על כיסא מירוץ בממסלול אתלטיקה">
            <a:extLst>
              <a:ext uri="{FF2B5EF4-FFF2-40B4-BE49-F238E27FC236}">
                <a16:creationId xmlns:a16="http://schemas.microsoft.com/office/drawing/2014/main" id="{390608DF-CE1E-A9A7-9E4B-D8CAC67F4B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991" y="5041557"/>
            <a:ext cx="3394565" cy="2262608"/>
          </a:xfrm>
          <a:prstGeom prst="rect">
            <a:avLst/>
          </a:prstGeom>
        </p:spPr>
      </p:pic>
      <p:sp>
        <p:nvSpPr>
          <p:cNvPr id="26" name="תיבת טקסט 25">
            <a:extLst>
              <a:ext uri="{FF2B5EF4-FFF2-40B4-BE49-F238E27FC236}">
                <a16:creationId xmlns:a16="http://schemas.microsoft.com/office/drawing/2014/main" id="{A0AC384D-22C9-5D7D-DCB7-2561B5548079}"/>
              </a:ext>
            </a:extLst>
          </p:cNvPr>
          <p:cNvSpPr txBox="1"/>
          <p:nvPr/>
        </p:nvSpPr>
        <p:spPr>
          <a:xfrm>
            <a:off x="88942" y="7220121"/>
            <a:ext cx="3376571" cy="29591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אורי שטרית</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59884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descr="ספורטאי עושה הגנה במשחק הכדורשער">
            <a:extLst>
              <a:ext uri="{FF2B5EF4-FFF2-40B4-BE49-F238E27FC236}">
                <a16:creationId xmlns:a16="http://schemas.microsoft.com/office/drawing/2014/main" id="{554DFEC3-A2FC-C7E3-2F7A-47216BB26BA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94689" y="5632363"/>
            <a:ext cx="3411781" cy="3201185"/>
          </a:xfrm>
          <a:prstGeom prst="rect">
            <a:avLst/>
          </a:prstGeom>
        </p:spPr>
      </p:pic>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7036"/>
            <a:ext cx="6858000" cy="2269330"/>
          </a:xfrm>
          <a:prstGeom prst="rect">
            <a:avLst/>
          </a:prstGeom>
        </p:spPr>
      </p:pic>
      <p:sp>
        <p:nvSpPr>
          <p:cNvPr id="6" name="מלבן 5"/>
          <p:cNvSpPr/>
          <p:nvPr/>
        </p:nvSpPr>
        <p:spPr>
          <a:xfrm>
            <a:off x="625071" y="562795"/>
            <a:ext cx="2285948" cy="338554"/>
          </a:xfrm>
          <a:prstGeom prst="rect">
            <a:avLst/>
          </a:prstGeom>
        </p:spPr>
        <p:txBody>
          <a:bodyPr wrap="square">
            <a:spAutoFit/>
          </a:bodyPr>
          <a:lstStyle/>
          <a:p>
            <a:r>
              <a:rPr lang="he-IL" sz="1600" b="1" dirty="0">
                <a:solidFill>
                  <a:srgbClr val="001F7A"/>
                </a:solidFill>
                <a:latin typeface="Segoe UI Semilight" panose="020B0402040204020203" pitchFamily="34" charset="0"/>
                <a:ea typeface="Tahoma" panose="020B0604030504040204" pitchFamily="34" charset="0"/>
                <a:cs typeface="Segoe UI Semilight" panose="020B0402040204020203" pitchFamily="34" charset="0"/>
              </a:rPr>
              <a:t>דצמבר 2025</a:t>
            </a:r>
          </a:p>
        </p:txBody>
      </p:sp>
      <p:sp>
        <p:nvSpPr>
          <p:cNvPr id="9" name="מלבן 8"/>
          <p:cNvSpPr/>
          <p:nvPr/>
        </p:nvSpPr>
        <p:spPr>
          <a:xfrm>
            <a:off x="321149" y="1908323"/>
            <a:ext cx="2454484" cy="52762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ts val="3200"/>
              </a:lnSpc>
            </a:pPr>
            <a:r>
              <a:rPr lang="he-IL" sz="1400" b="1" dirty="0">
                <a:solidFill>
                  <a:srgbClr val="002060"/>
                </a:solidFill>
                <a:latin typeface="Tahoma" panose="020B0604030504040204" pitchFamily="34" charset="0"/>
                <a:ea typeface="Tahoma" panose="020B0604030504040204" pitchFamily="34" charset="0"/>
                <a:cs typeface="Tahoma" panose="020B0604030504040204" pitchFamily="34" charset="0"/>
              </a:rPr>
              <a:t>מה בפראתון</a:t>
            </a:r>
            <a:endPar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מה יקרה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3</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משולחן היו"ר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4</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סקירת מנכ"ל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5</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הישג החודש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6</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בעולם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7</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חדשות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13</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בארץ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17</a:t>
            </a: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במועדונים 	|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23</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חם מהשטח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24</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הארכיון זוכר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28</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ts val="32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על רגל אחת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29</a:t>
            </a:r>
          </a:p>
        </p:txBody>
      </p:sp>
      <p:sp>
        <p:nvSpPr>
          <p:cNvPr id="8" name="מלבן 7"/>
          <p:cNvSpPr/>
          <p:nvPr/>
        </p:nvSpPr>
        <p:spPr>
          <a:xfrm>
            <a:off x="3096782" y="1908324"/>
            <a:ext cx="3411781" cy="35162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קוראות וקוראים יקרים,</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בשעה טובה, הסתיימה הפגרה בארץ וענפי הספורט חוזרים אט אט להתחרות.</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ליגות הכדורסל בכיסאות גלגלים </a:t>
            </a:r>
            <a:r>
              <a:rPr lang="he-IL" sz="1100" dirty="0" err="1">
                <a:solidFill>
                  <a:srgbClr val="002060"/>
                </a:solidFill>
                <a:latin typeface="Segoe UI" panose="020B0502040204020203" pitchFamily="34" charset="0"/>
                <a:cs typeface="Segoe UI" panose="020B0502040204020203" pitchFamily="34" charset="0"/>
              </a:rPr>
              <a:t>והכדורשער</a:t>
            </a:r>
            <a:r>
              <a:rPr lang="he-IL" sz="1100" dirty="0">
                <a:solidFill>
                  <a:srgbClr val="002060"/>
                </a:solidFill>
                <a:latin typeface="Segoe UI" panose="020B0502040204020203" pitchFamily="34" charset="0"/>
                <a:cs typeface="Segoe UI" panose="020B0502040204020203" pitchFamily="34" charset="0"/>
              </a:rPr>
              <a:t> החלו לפעול, ענפים נוספים קיימו את התחרות הראשונה לעונה וגם בתחרויות בעולם הניפו </a:t>
            </a:r>
            <a:r>
              <a:rPr lang="he-IL" sz="1100" dirty="0" err="1">
                <a:solidFill>
                  <a:srgbClr val="002060"/>
                </a:solidFill>
                <a:latin typeface="Segoe UI" panose="020B0502040204020203" pitchFamily="34" charset="0"/>
                <a:cs typeface="Segoe UI" panose="020B0502040204020203" pitchFamily="34" charset="0"/>
              </a:rPr>
              <a:t>ספורטאינו</a:t>
            </a:r>
            <a:r>
              <a:rPr lang="he-IL" sz="1100" dirty="0">
                <a:solidFill>
                  <a:srgbClr val="002060"/>
                </a:solidFill>
                <a:latin typeface="Segoe UI" panose="020B0502040204020203" pitchFamily="34" charset="0"/>
                <a:cs typeface="Segoe UI" panose="020B0502040204020203" pitchFamily="34" charset="0"/>
              </a:rPr>
              <a:t> את הדגל.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אנו מרחיבים את הקשרים ושיתופי הפעולה שלנו בארץ ובעולם, משקיעים בהתמקצעות הספורטאים, המאמנים ואנשי המעטפת וכמובן, דואגים להביא לכם את כל החדשות על הספורט הפראלימפי.</a:t>
            </a:r>
          </a:p>
          <a:p>
            <a:pPr algn="just">
              <a:lnSpc>
                <a:spcPct val="150000"/>
              </a:lnSpc>
            </a:pPr>
            <a:r>
              <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rPr>
              <a:t>	שלכם  - צוות הפראתון</a:t>
            </a:r>
          </a:p>
          <a:p>
            <a:pPr algn="just">
              <a:lnSpc>
                <a:spcPct val="150000"/>
              </a:lnSpc>
            </a:pPr>
            <a:endPar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9D2CDD50-F916-4594-8DC7-381DE9E76402}"/>
              </a:ext>
            </a:extLst>
          </p:cNvPr>
          <p:cNvSpPr txBox="1"/>
          <p:nvPr/>
        </p:nvSpPr>
        <p:spPr>
          <a:xfrm>
            <a:off x="321149" y="7402074"/>
            <a:ext cx="2467062" cy="819520"/>
          </a:xfrm>
          <a:prstGeom prst="rect">
            <a:avLst/>
          </a:prstGeom>
          <a:solidFill>
            <a:schemeClr val="accent1">
              <a:lumMod val="20000"/>
              <a:lumOff val="80000"/>
            </a:schemeClr>
          </a:solidFill>
          <a:ln>
            <a:noFill/>
          </a:ln>
        </p:spPr>
        <p:txBody>
          <a:bodyPr wrap="square" lIns="36000" rIns="72000" rtlCol="1">
            <a:spAutoFit/>
          </a:bodyPr>
          <a:lstStyle/>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עורכת העיתון: קרן איזיקסון </a:t>
            </a:r>
          </a:p>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מערכת:  לאה שניידר, ד"ר רון בולוטין, ד"ר אסנת פליס דואר </a:t>
            </a:r>
          </a:p>
        </p:txBody>
      </p:sp>
      <p:sp>
        <p:nvSpPr>
          <p:cNvPr id="5" name="מלבן 4"/>
          <p:cNvSpPr/>
          <p:nvPr/>
        </p:nvSpPr>
        <p:spPr>
          <a:xfrm>
            <a:off x="3438832" y="101237"/>
            <a:ext cx="766984" cy="307777"/>
          </a:xfrm>
          <a:prstGeom prst="rect">
            <a:avLst/>
          </a:prstGeom>
        </p:spPr>
        <p:txBody>
          <a:bodyPr wrap="square">
            <a:spAutoFit/>
          </a:bodyPr>
          <a:lstStyle/>
          <a:p>
            <a:r>
              <a:rPr lang="he-IL" sz="14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122</a:t>
            </a:r>
            <a:endParaRPr lang="he-IL" sz="1400" dirty="0">
              <a:solidFill>
                <a:schemeClr val="bg1"/>
              </a:solidFill>
              <a:latin typeface="Segoe UI Semilight" panose="020B0402040204020203" pitchFamily="34" charset="0"/>
              <a:cs typeface="Segoe UI Semilight" panose="020B0402040204020203" pitchFamily="34" charset="0"/>
            </a:endParaRPr>
          </a:p>
        </p:txBody>
      </p:sp>
      <p:grpSp>
        <p:nvGrpSpPr>
          <p:cNvPr id="18" name="קבוצה 17" descr="לוגואים של איל&quot;ן, ארגון נכי צה&quot;ל, בית חינוך עיוורים ןספורט נכים ראשון לציון">
            <a:extLst>
              <a:ext uri="{FF2B5EF4-FFF2-40B4-BE49-F238E27FC236}">
                <a16:creationId xmlns:a16="http://schemas.microsoft.com/office/drawing/2014/main" id="{9A4FBD75-AD9E-94C2-5262-5C6C5A9A4239}"/>
              </a:ext>
            </a:extLst>
          </p:cNvPr>
          <p:cNvGrpSpPr/>
          <p:nvPr/>
        </p:nvGrpSpPr>
        <p:grpSpPr>
          <a:xfrm>
            <a:off x="204107" y="960688"/>
            <a:ext cx="2926621" cy="634984"/>
            <a:chOff x="204107" y="960688"/>
            <a:chExt cx="2926621" cy="634984"/>
          </a:xfrm>
        </p:grpSpPr>
        <p:sp>
          <p:nvSpPr>
            <p:cNvPr id="2" name="מלבן 1">
              <a:extLst>
                <a:ext uri="{FF2B5EF4-FFF2-40B4-BE49-F238E27FC236}">
                  <a16:creationId xmlns:a16="http://schemas.microsoft.com/office/drawing/2014/main" id="{984021B9-F554-7CF4-74B1-9CEA4391FF1F}"/>
                </a:ext>
              </a:extLst>
            </p:cNvPr>
            <p:cNvSpPr/>
            <p:nvPr/>
          </p:nvSpPr>
          <p:spPr>
            <a:xfrm>
              <a:off x="204107" y="960688"/>
              <a:ext cx="2926621" cy="557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7" name="תמונה 6" descr="תמונה שמכילה גופן, שרטוט, גרפיקה, אומנות קליפיפם&#10;&#10;התיאור נוצר באופן אוטומטי">
              <a:extLst>
                <a:ext uri="{FF2B5EF4-FFF2-40B4-BE49-F238E27FC236}">
                  <a16:creationId xmlns:a16="http://schemas.microsoft.com/office/drawing/2014/main" id="{6544977C-042C-D2F1-E8A2-69E35D864C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882" y="1104645"/>
              <a:ext cx="735005" cy="473251"/>
            </a:xfrm>
            <a:prstGeom prst="rect">
              <a:avLst/>
            </a:prstGeom>
          </p:spPr>
        </p:pic>
        <p:pic>
          <p:nvPicPr>
            <p:cNvPr id="14" name="תמונה 13" descr="תמונה שמכילה גופן, סמל, לוגו, גרפיקה&#10;&#10;התיאור נוצר באופן אוטומטי">
              <a:extLst>
                <a:ext uri="{FF2B5EF4-FFF2-40B4-BE49-F238E27FC236}">
                  <a16:creationId xmlns:a16="http://schemas.microsoft.com/office/drawing/2014/main" id="{F8759F3D-78AC-DC27-66BD-E3158907E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310" y="1050857"/>
              <a:ext cx="537883" cy="535022"/>
            </a:xfrm>
            <a:prstGeom prst="rect">
              <a:avLst/>
            </a:prstGeom>
          </p:spPr>
        </p:pic>
        <p:pic>
          <p:nvPicPr>
            <p:cNvPr id="15" name="תמונה 14">
              <a:extLst>
                <a:ext uri="{FF2B5EF4-FFF2-40B4-BE49-F238E27FC236}">
                  <a16:creationId xmlns:a16="http://schemas.microsoft.com/office/drawing/2014/main" id="{B25EC754-A8C2-6B68-6EAE-EF521BECE23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771139" y="1072452"/>
              <a:ext cx="519660" cy="523220"/>
            </a:xfrm>
            <a:prstGeom prst="rect">
              <a:avLst/>
            </a:prstGeom>
          </p:spPr>
        </p:pic>
      </p:grpSp>
      <p:pic>
        <p:nvPicPr>
          <p:cNvPr id="17" name="תמונה 16">
            <a:extLst>
              <a:ext uri="{FF2B5EF4-FFF2-40B4-BE49-F238E27FC236}">
                <a16:creationId xmlns:a16="http://schemas.microsoft.com/office/drawing/2014/main" id="{340B09F6-172F-E692-EFFC-1ACF4695ADC8}"/>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8126828"/>
            <a:ext cx="6858000" cy="1763636"/>
          </a:xfrm>
          <a:prstGeom prst="rect">
            <a:avLst/>
          </a:prstGeom>
        </p:spPr>
      </p:pic>
      <p:sp>
        <p:nvSpPr>
          <p:cNvPr id="16" name="תיבת טקסט 15">
            <a:extLst>
              <a:ext uri="{FF2B5EF4-FFF2-40B4-BE49-F238E27FC236}">
                <a16:creationId xmlns:a16="http://schemas.microsoft.com/office/drawing/2014/main" id="{D4F1B159-2F6E-3B71-E139-2747CA5305F3}"/>
              </a:ext>
            </a:extLst>
          </p:cNvPr>
          <p:cNvSpPr txBox="1"/>
          <p:nvPr/>
        </p:nvSpPr>
        <p:spPr>
          <a:xfrm>
            <a:off x="389446" y="8315986"/>
            <a:ext cx="2426196" cy="553998"/>
          </a:xfrm>
          <a:prstGeom prst="rect">
            <a:avLst/>
          </a:prstGeom>
          <a:noFill/>
        </p:spPr>
        <p:txBody>
          <a:bodyPr wrap="square">
            <a:spAutoFit/>
          </a:bodyPr>
          <a:lstStyle/>
          <a:p>
            <a:pPr marR="0" lvl="0" algn="just" defTabSz="914400" rtl="1" eaLnBrk="1" fontAlgn="auto" latinLnBrk="0" hangingPunct="1">
              <a:spcBef>
                <a:spcPts val="0"/>
              </a:spcBef>
              <a:spcAft>
                <a:spcPts val="0"/>
              </a:spcAft>
              <a:buClrTx/>
              <a:buSzTx/>
              <a:tabLst/>
              <a:defRPr/>
            </a:pPr>
            <a:r>
              <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בתמונה – ליגה נשים ונוער בכדורשער</a:t>
            </a:r>
          </a:p>
          <a:p>
            <a:pPr marR="0" lvl="0" algn="just" defTabSz="914400" rtl="1" eaLnBrk="1" fontAlgn="auto" latinLnBrk="0" hangingPunct="1">
              <a:spcBef>
                <a:spcPts val="0"/>
              </a:spcBef>
              <a:spcAft>
                <a:spcPts val="0"/>
              </a:spcAft>
              <a:buClrTx/>
              <a:buSzTx/>
              <a:tabLst/>
              <a:defRPr/>
            </a:pPr>
            <a:r>
              <a:rPr lang="he-IL" sz="1000" dirty="0">
                <a:solidFill>
                  <a:srgbClr val="002060"/>
                </a:solidFill>
                <a:latin typeface="Segoe UI" panose="020B0502040204020203" pitchFamily="34" charset="0"/>
                <a:cs typeface="Segoe UI" panose="020B0502040204020203" pitchFamily="34" charset="0"/>
              </a:rPr>
              <a:t>צלמת: הדר אפשטיין</a:t>
            </a:r>
            <a:endPar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spcBef>
                <a:spcPts val="0"/>
              </a:spcBef>
              <a:spcAft>
                <a:spcPts val="0"/>
              </a:spcAft>
              <a:buClrTx/>
              <a:buSzTx/>
              <a:tabLst/>
              <a:defRPr/>
            </a:pPr>
            <a:endPar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3" name="כותרת 2">
            <a:extLst>
              <a:ext uri="{FF2B5EF4-FFF2-40B4-BE49-F238E27FC236}">
                <a16:creationId xmlns:a16="http://schemas.microsoft.com/office/drawing/2014/main" id="{E41FED7B-AF41-8302-EA27-B3E56C2B83DB}"/>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תוכן עניינים</a:t>
            </a:r>
          </a:p>
        </p:txBody>
      </p:sp>
      <p:pic>
        <p:nvPicPr>
          <p:cNvPr id="20" name="גרפיקה 19">
            <a:extLst>
              <a:ext uri="{FF2B5EF4-FFF2-40B4-BE49-F238E27FC236}">
                <a16:creationId xmlns:a16="http://schemas.microsoft.com/office/drawing/2014/main" id="{4636DEFC-7D3D-15C4-5D12-D711B8BAA1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5085" y="970308"/>
            <a:ext cx="537883" cy="653528"/>
          </a:xfrm>
          <a:prstGeom prst="rect">
            <a:avLst/>
          </a:prstGeom>
        </p:spPr>
      </p:pic>
      <p:sp>
        <p:nvSpPr>
          <p:cNvPr id="11" name="TextBox 10"/>
          <p:cNvSpPr txBox="1"/>
          <p:nvPr/>
        </p:nvSpPr>
        <p:spPr>
          <a:xfrm>
            <a:off x="5524471" y="7992820"/>
            <a:ext cx="981999" cy="646331"/>
          </a:xfrm>
          <a:prstGeom prst="rect">
            <a:avLst/>
          </a:prstGeom>
          <a:noFill/>
        </p:spPr>
        <p:txBody>
          <a:bodyPr wrap="square" rtlCol="1">
            <a:spAutoFit/>
          </a:bodyPr>
          <a:lstStyle/>
          <a:p>
            <a:r>
              <a:rPr lang="he-IL"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a:t>
            </a:r>
          </a:p>
        </p:txBody>
      </p:sp>
      <p:sp>
        <p:nvSpPr>
          <p:cNvPr id="10" name="צורה חופשית: צורה 9">
            <a:extLst>
              <a:ext uri="{FF2B5EF4-FFF2-40B4-BE49-F238E27FC236}">
                <a16:creationId xmlns:a16="http://schemas.microsoft.com/office/drawing/2014/main" id="{D45E65ED-F379-C648-FE2D-3E46799B906C}"/>
              </a:ext>
            </a:extLst>
          </p:cNvPr>
          <p:cNvSpPr/>
          <p:nvPr/>
        </p:nvSpPr>
        <p:spPr>
          <a:xfrm>
            <a:off x="174984" y="91279"/>
            <a:ext cx="1249956" cy="442121"/>
          </a:xfrm>
          <a:custGeom>
            <a:avLst/>
            <a:gdLst>
              <a:gd name="connsiteX0" fmla="*/ 503196 w 1249956"/>
              <a:gd name="connsiteY0" fmla="*/ 161 h 442121"/>
              <a:gd name="connsiteX1" fmla="*/ 541296 w 1249956"/>
              <a:gd name="connsiteY1" fmla="*/ 7781 h 442121"/>
              <a:gd name="connsiteX2" fmla="*/ 625116 w 1249956"/>
              <a:gd name="connsiteY2" fmla="*/ 23021 h 442121"/>
              <a:gd name="connsiteX3" fmla="*/ 670836 w 1249956"/>
              <a:gd name="connsiteY3" fmla="*/ 38261 h 442121"/>
              <a:gd name="connsiteX4" fmla="*/ 785136 w 1249956"/>
              <a:gd name="connsiteY4" fmla="*/ 53501 h 442121"/>
              <a:gd name="connsiteX5" fmla="*/ 823236 w 1249956"/>
              <a:gd name="connsiteY5" fmla="*/ 45881 h 442121"/>
              <a:gd name="connsiteX6" fmla="*/ 929916 w 1249956"/>
              <a:gd name="connsiteY6" fmla="*/ 30641 h 442121"/>
              <a:gd name="connsiteX7" fmla="*/ 998496 w 1249956"/>
              <a:gd name="connsiteY7" fmla="*/ 53501 h 442121"/>
              <a:gd name="connsiteX8" fmla="*/ 1044216 w 1249956"/>
              <a:gd name="connsiteY8" fmla="*/ 68741 h 442121"/>
              <a:gd name="connsiteX9" fmla="*/ 1089936 w 1249956"/>
              <a:gd name="connsiteY9" fmla="*/ 91601 h 442121"/>
              <a:gd name="connsiteX10" fmla="*/ 1112796 w 1249956"/>
              <a:gd name="connsiteY10" fmla="*/ 99221 h 442121"/>
              <a:gd name="connsiteX11" fmla="*/ 1135656 w 1249956"/>
              <a:gd name="connsiteY11" fmla="*/ 114461 h 442121"/>
              <a:gd name="connsiteX12" fmla="*/ 1211856 w 1249956"/>
              <a:gd name="connsiteY12" fmla="*/ 152561 h 442121"/>
              <a:gd name="connsiteX13" fmla="*/ 1234716 w 1249956"/>
              <a:gd name="connsiteY13" fmla="*/ 183041 h 442121"/>
              <a:gd name="connsiteX14" fmla="*/ 1249956 w 1249956"/>
              <a:gd name="connsiteY14" fmla="*/ 236381 h 442121"/>
              <a:gd name="connsiteX15" fmla="*/ 1242336 w 1249956"/>
              <a:gd name="connsiteY15" fmla="*/ 289721 h 442121"/>
              <a:gd name="connsiteX16" fmla="*/ 1181376 w 1249956"/>
              <a:gd name="connsiteY16" fmla="*/ 327821 h 442121"/>
              <a:gd name="connsiteX17" fmla="*/ 1105176 w 1249956"/>
              <a:gd name="connsiteY17" fmla="*/ 358301 h 442121"/>
              <a:gd name="connsiteX18" fmla="*/ 998496 w 1249956"/>
              <a:gd name="connsiteY18" fmla="*/ 381161 h 442121"/>
              <a:gd name="connsiteX19" fmla="*/ 975636 w 1249956"/>
              <a:gd name="connsiteY19" fmla="*/ 388781 h 442121"/>
              <a:gd name="connsiteX20" fmla="*/ 929916 w 1249956"/>
              <a:gd name="connsiteY20" fmla="*/ 396401 h 442121"/>
              <a:gd name="connsiteX21" fmla="*/ 899436 w 1249956"/>
              <a:gd name="connsiteY21" fmla="*/ 404021 h 442121"/>
              <a:gd name="connsiteX22" fmla="*/ 731796 w 1249956"/>
              <a:gd name="connsiteY22" fmla="*/ 411641 h 442121"/>
              <a:gd name="connsiteX23" fmla="*/ 686076 w 1249956"/>
              <a:gd name="connsiteY23" fmla="*/ 426881 h 442121"/>
              <a:gd name="connsiteX24" fmla="*/ 625116 w 1249956"/>
              <a:gd name="connsiteY24" fmla="*/ 442121 h 442121"/>
              <a:gd name="connsiteX25" fmla="*/ 236496 w 1249956"/>
              <a:gd name="connsiteY25" fmla="*/ 426881 h 442121"/>
              <a:gd name="connsiteX26" fmla="*/ 122196 w 1249956"/>
              <a:gd name="connsiteY26" fmla="*/ 419261 h 442121"/>
              <a:gd name="connsiteX27" fmla="*/ 91716 w 1249956"/>
              <a:gd name="connsiteY27" fmla="*/ 404021 h 442121"/>
              <a:gd name="connsiteX28" fmla="*/ 61236 w 1249956"/>
              <a:gd name="connsiteY28" fmla="*/ 396401 h 442121"/>
              <a:gd name="connsiteX29" fmla="*/ 38376 w 1249956"/>
              <a:gd name="connsiteY29" fmla="*/ 388781 h 442121"/>
              <a:gd name="connsiteX30" fmla="*/ 15516 w 1249956"/>
              <a:gd name="connsiteY30" fmla="*/ 365921 h 442121"/>
              <a:gd name="connsiteX31" fmla="*/ 15516 w 1249956"/>
              <a:gd name="connsiteY31" fmla="*/ 244001 h 442121"/>
              <a:gd name="connsiteX32" fmla="*/ 38376 w 1249956"/>
              <a:gd name="connsiteY32" fmla="*/ 198281 h 442121"/>
              <a:gd name="connsiteX33" fmla="*/ 45996 w 1249956"/>
              <a:gd name="connsiteY33" fmla="*/ 175421 h 442121"/>
              <a:gd name="connsiteX34" fmla="*/ 68856 w 1249956"/>
              <a:gd name="connsiteY34" fmla="*/ 160181 h 442121"/>
              <a:gd name="connsiteX35" fmla="*/ 91716 w 1249956"/>
              <a:gd name="connsiteY35" fmla="*/ 129701 h 442121"/>
              <a:gd name="connsiteX36" fmla="*/ 221256 w 1249956"/>
              <a:gd name="connsiteY36" fmla="*/ 76361 h 442121"/>
              <a:gd name="connsiteX37" fmla="*/ 282216 w 1249956"/>
              <a:gd name="connsiteY37" fmla="*/ 45881 h 442121"/>
              <a:gd name="connsiteX38" fmla="*/ 335556 w 1249956"/>
              <a:gd name="connsiteY38" fmla="*/ 15401 h 442121"/>
              <a:gd name="connsiteX39" fmla="*/ 503196 w 1249956"/>
              <a:gd name="connsiteY39" fmla="*/ 161 h 4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9956" h="442121">
                <a:moveTo>
                  <a:pt x="503196" y="161"/>
                </a:moveTo>
                <a:cubicBezTo>
                  <a:pt x="537486" y="-1109"/>
                  <a:pt x="528553" y="5464"/>
                  <a:pt x="541296" y="7781"/>
                </a:cubicBezTo>
                <a:cubicBezTo>
                  <a:pt x="558722" y="10949"/>
                  <a:pt x="606293" y="17888"/>
                  <a:pt x="625116" y="23021"/>
                </a:cubicBezTo>
                <a:cubicBezTo>
                  <a:pt x="640614" y="27248"/>
                  <a:pt x="654990" y="35620"/>
                  <a:pt x="670836" y="38261"/>
                </a:cubicBezTo>
                <a:cubicBezTo>
                  <a:pt x="739244" y="49662"/>
                  <a:pt x="701200" y="44175"/>
                  <a:pt x="785136" y="53501"/>
                </a:cubicBezTo>
                <a:cubicBezTo>
                  <a:pt x="797836" y="50961"/>
                  <a:pt x="810398" y="47593"/>
                  <a:pt x="823236" y="45881"/>
                </a:cubicBezTo>
                <a:cubicBezTo>
                  <a:pt x="934605" y="31032"/>
                  <a:pt x="864518" y="46991"/>
                  <a:pt x="929916" y="30641"/>
                </a:cubicBezTo>
                <a:cubicBezTo>
                  <a:pt x="1032873" y="47800"/>
                  <a:pt x="934208" y="24929"/>
                  <a:pt x="998496" y="53501"/>
                </a:cubicBezTo>
                <a:cubicBezTo>
                  <a:pt x="1013176" y="60025"/>
                  <a:pt x="1029387" y="62562"/>
                  <a:pt x="1044216" y="68741"/>
                </a:cubicBezTo>
                <a:cubicBezTo>
                  <a:pt x="1059944" y="75294"/>
                  <a:pt x="1074366" y="84681"/>
                  <a:pt x="1089936" y="91601"/>
                </a:cubicBezTo>
                <a:cubicBezTo>
                  <a:pt x="1097276" y="94863"/>
                  <a:pt x="1105612" y="95629"/>
                  <a:pt x="1112796" y="99221"/>
                </a:cubicBezTo>
                <a:cubicBezTo>
                  <a:pt x="1120987" y="103317"/>
                  <a:pt x="1127593" y="110119"/>
                  <a:pt x="1135656" y="114461"/>
                </a:cubicBezTo>
                <a:cubicBezTo>
                  <a:pt x="1160660" y="127925"/>
                  <a:pt x="1211856" y="152561"/>
                  <a:pt x="1211856" y="152561"/>
                </a:cubicBezTo>
                <a:cubicBezTo>
                  <a:pt x="1219476" y="162721"/>
                  <a:pt x="1228415" y="172014"/>
                  <a:pt x="1234716" y="183041"/>
                </a:cubicBezTo>
                <a:cubicBezTo>
                  <a:pt x="1239575" y="191543"/>
                  <a:pt x="1248306" y="229783"/>
                  <a:pt x="1249956" y="236381"/>
                </a:cubicBezTo>
                <a:cubicBezTo>
                  <a:pt x="1247416" y="254161"/>
                  <a:pt x="1249006" y="273045"/>
                  <a:pt x="1242336" y="289721"/>
                </a:cubicBezTo>
                <a:cubicBezTo>
                  <a:pt x="1232308" y="314791"/>
                  <a:pt x="1200917" y="318050"/>
                  <a:pt x="1181376" y="327821"/>
                </a:cubicBezTo>
                <a:cubicBezTo>
                  <a:pt x="1115768" y="360625"/>
                  <a:pt x="1172142" y="344908"/>
                  <a:pt x="1105176" y="358301"/>
                </a:cubicBezTo>
                <a:cubicBezTo>
                  <a:pt x="1045807" y="387985"/>
                  <a:pt x="1099610" y="365605"/>
                  <a:pt x="998496" y="381161"/>
                </a:cubicBezTo>
                <a:cubicBezTo>
                  <a:pt x="990557" y="382382"/>
                  <a:pt x="983477" y="387039"/>
                  <a:pt x="975636" y="388781"/>
                </a:cubicBezTo>
                <a:cubicBezTo>
                  <a:pt x="960554" y="392133"/>
                  <a:pt x="945066" y="393371"/>
                  <a:pt x="929916" y="396401"/>
                </a:cubicBezTo>
                <a:cubicBezTo>
                  <a:pt x="919647" y="398455"/>
                  <a:pt x="909878" y="403218"/>
                  <a:pt x="899436" y="404021"/>
                </a:cubicBezTo>
                <a:cubicBezTo>
                  <a:pt x="843663" y="408311"/>
                  <a:pt x="787676" y="409101"/>
                  <a:pt x="731796" y="411641"/>
                </a:cubicBezTo>
                <a:cubicBezTo>
                  <a:pt x="716556" y="416721"/>
                  <a:pt x="701828" y="423731"/>
                  <a:pt x="686076" y="426881"/>
                </a:cubicBezTo>
                <a:cubicBezTo>
                  <a:pt x="640100" y="436076"/>
                  <a:pt x="660263" y="430405"/>
                  <a:pt x="625116" y="442121"/>
                </a:cubicBezTo>
                <a:lnTo>
                  <a:pt x="236496" y="426881"/>
                </a:lnTo>
                <a:cubicBezTo>
                  <a:pt x="198367" y="424820"/>
                  <a:pt x="160296" y="421801"/>
                  <a:pt x="122196" y="419261"/>
                </a:cubicBezTo>
                <a:cubicBezTo>
                  <a:pt x="112036" y="414181"/>
                  <a:pt x="102352" y="408009"/>
                  <a:pt x="91716" y="404021"/>
                </a:cubicBezTo>
                <a:cubicBezTo>
                  <a:pt x="81910" y="400344"/>
                  <a:pt x="71306" y="399278"/>
                  <a:pt x="61236" y="396401"/>
                </a:cubicBezTo>
                <a:cubicBezTo>
                  <a:pt x="53513" y="394194"/>
                  <a:pt x="45996" y="391321"/>
                  <a:pt x="38376" y="388781"/>
                </a:cubicBezTo>
                <a:cubicBezTo>
                  <a:pt x="30756" y="381161"/>
                  <a:pt x="20749" y="375341"/>
                  <a:pt x="15516" y="365921"/>
                </a:cubicBezTo>
                <a:cubicBezTo>
                  <a:pt x="-9433" y="321013"/>
                  <a:pt x="-427" y="295020"/>
                  <a:pt x="15516" y="244001"/>
                </a:cubicBezTo>
                <a:cubicBezTo>
                  <a:pt x="20598" y="227738"/>
                  <a:pt x="31456" y="213851"/>
                  <a:pt x="38376" y="198281"/>
                </a:cubicBezTo>
                <a:cubicBezTo>
                  <a:pt x="41638" y="190941"/>
                  <a:pt x="40978" y="181693"/>
                  <a:pt x="45996" y="175421"/>
                </a:cubicBezTo>
                <a:cubicBezTo>
                  <a:pt x="51717" y="168270"/>
                  <a:pt x="62380" y="166657"/>
                  <a:pt x="68856" y="160181"/>
                </a:cubicBezTo>
                <a:cubicBezTo>
                  <a:pt x="77836" y="151201"/>
                  <a:pt x="81445" y="137171"/>
                  <a:pt x="91716" y="129701"/>
                </a:cubicBezTo>
                <a:cubicBezTo>
                  <a:pt x="126625" y="104313"/>
                  <a:pt x="181614" y="89575"/>
                  <a:pt x="221256" y="76361"/>
                </a:cubicBezTo>
                <a:cubicBezTo>
                  <a:pt x="288949" y="25591"/>
                  <a:pt x="215637" y="74415"/>
                  <a:pt x="282216" y="45881"/>
                </a:cubicBezTo>
                <a:cubicBezTo>
                  <a:pt x="318425" y="30363"/>
                  <a:pt x="292051" y="27266"/>
                  <a:pt x="335556" y="15401"/>
                </a:cubicBezTo>
                <a:cubicBezTo>
                  <a:pt x="380618" y="3111"/>
                  <a:pt x="468906" y="1431"/>
                  <a:pt x="503196" y="16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6CA29FB1-8505-78AC-3EF3-C5850F8AF2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225623"/>
            <a:ext cx="1800158" cy="307777"/>
          </a:xfrm>
          <a:prstGeom prst="rect">
            <a:avLst/>
          </a:prstGeom>
        </p:spPr>
      </p:pic>
    </p:spTree>
    <p:extLst>
      <p:ext uri="{BB962C8B-B14F-4D97-AF65-F5344CB8AC3E}">
        <p14:creationId xmlns:p14="http://schemas.microsoft.com/office/powerpoint/2010/main" val="375815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7212-5F66-5B26-C7BF-FC21B6F7E701}"/>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C76A5A0C-81B4-74BD-4295-795CF2EE15F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2FFB6F44-FDDE-5034-C45B-D81DBFE20411}"/>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20</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0D440355-22DD-E568-1D8A-8EB7EB6FA5AA}"/>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9011E796-51AC-1A25-C9D6-568F6B8B7589}"/>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0351C159-ACEE-9BB1-59A7-BE6D5753C045}"/>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9F237D2F-76FF-E5ED-C731-682D2312BED1}"/>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18512447-C66D-B3D3-6EED-1CA73CD01896}"/>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שחייה</a:t>
            </a:r>
          </a:p>
        </p:txBody>
      </p:sp>
      <p:pic>
        <p:nvPicPr>
          <p:cNvPr id="16" name="תמונה 15">
            <a:extLst>
              <a:ext uri="{FF2B5EF4-FFF2-40B4-BE49-F238E27FC236}">
                <a16:creationId xmlns:a16="http://schemas.microsoft.com/office/drawing/2014/main" id="{C237D17E-0DA8-71D3-E8EC-F645713FDF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36BC10BB-CBCC-2D92-1BD9-5519E29F075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CDE0953F-F523-B17A-4EB5-EBC928276FBD}"/>
              </a:ext>
            </a:extLst>
          </p:cNvPr>
          <p:cNvSpPr txBox="1"/>
          <p:nvPr/>
        </p:nvSpPr>
        <p:spPr>
          <a:xfrm>
            <a:off x="3468769" y="1486057"/>
            <a:ext cx="3396607" cy="8102539"/>
          </a:xfrm>
          <a:prstGeom prst="rect">
            <a:avLst/>
          </a:prstGeom>
          <a:noFill/>
        </p:spPr>
        <p:txBody>
          <a:bodyPr wrap="square">
            <a:spAutoFit/>
          </a:bodyPr>
          <a:lstStyle/>
          <a:p>
            <a:pPr marL="0" marR="0" lvl="0" indent="0" algn="just" defTabSz="914400" rtl="1" eaLnBrk="1" fontAlgn="auto" latinLnBrk="0" hangingPunct="1">
              <a:lnSpc>
                <a:spcPts val="19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הילדים ונוער</a:t>
            </a:r>
          </a:p>
          <a:p>
            <a:pPr marL="0" marR="0" lvl="0" indent="0" algn="just" defTabSz="914400" rtl="1" eaLnBrk="1" fontAlgn="auto" latinLnBrk="0" hangingPunct="1">
              <a:lnSpc>
                <a:spcPts val="19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החודש התקיימה בבריכת איל"ן ספיבק רמת גן, אליפות החורף (בריכות קצרות) לילדים ונוער.</a:t>
            </a:r>
          </a:p>
          <a:p>
            <a:pPr marL="0" marR="0" lvl="0" indent="0" algn="just" defTabSz="914400" rtl="1" eaLnBrk="1" fontAlgn="auto" latinLnBrk="0" hangingPunct="1">
              <a:lnSpc>
                <a:spcPts val="19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תוצאות בולטות: </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אמג'אד</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חארוף</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מאיל"ן </a:t>
            </a:r>
            <a:r>
              <a:rPr kumimoji="0" lang="he-IL" sz="105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חיפ</a:t>
            </a:r>
            <a:r>
              <a:rPr lang="he-IL" sz="1050" dirty="0">
                <a:solidFill>
                  <a:srgbClr val="002060"/>
                </a:solidFill>
                <a:latin typeface="Segoe UI" panose="020B0502040204020203" pitchFamily="34" charset="0"/>
                <a:cs typeface="Segoe UI" panose="020B0502040204020203" pitchFamily="34" charset="0"/>
              </a:rPr>
              <a:t>ה | 100 חופשי 1:18.09 דקות, קלאס 8</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lang="he-IL" sz="1050" b="1" dirty="0" err="1">
                <a:solidFill>
                  <a:srgbClr val="002060"/>
                </a:solidFill>
                <a:latin typeface="Segoe UI" panose="020B0502040204020203" pitchFamily="34" charset="0"/>
                <a:cs typeface="Segoe UI" panose="020B0502040204020203" pitchFamily="34" charset="0"/>
              </a:rPr>
              <a:t>אנאבל</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סטוליאר</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100 חופשי 1:19.52 דקות, קלאס 10 </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lang="he-IL" sz="1050" b="1" dirty="0">
                <a:solidFill>
                  <a:srgbClr val="002060"/>
                </a:solidFill>
                <a:latin typeface="Segoe UI" panose="020B0502040204020203" pitchFamily="34" charset="0"/>
                <a:cs typeface="Segoe UI" panose="020B0502040204020203" pitchFamily="34" charset="0"/>
              </a:rPr>
              <a:t>שי בר ניצן </a:t>
            </a:r>
            <a:r>
              <a:rPr lang="he-IL" sz="1050" dirty="0">
                <a:solidFill>
                  <a:srgbClr val="002060"/>
                </a:solidFill>
                <a:latin typeface="Segoe UI" panose="020B0502040204020203" pitchFamily="34" charset="0"/>
                <a:cs typeface="Segoe UI" panose="020B0502040204020203" pitchFamily="34" charset="0"/>
              </a:rPr>
              <a:t>מאיל"ן חיפה | 100 חופשי 1:41.60 דקות, קלאס 6</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lang="he-IL" sz="1050" b="1" dirty="0">
                <a:solidFill>
                  <a:srgbClr val="002060"/>
                </a:solidFill>
                <a:latin typeface="Segoe UI" panose="020B0502040204020203" pitchFamily="34" charset="0"/>
                <a:cs typeface="Segoe UI" panose="020B0502040204020203" pitchFamily="34" charset="0"/>
              </a:rPr>
              <a:t>נועם כתב </a:t>
            </a:r>
            <a:r>
              <a:rPr lang="he-IL" sz="1050" dirty="0">
                <a:solidFill>
                  <a:srgbClr val="002060"/>
                </a:solidFill>
                <a:latin typeface="Segoe UI" panose="020B0502040204020203" pitchFamily="34" charset="0"/>
                <a:cs typeface="Segoe UI" panose="020B0502040204020203" pitchFamily="34" charset="0"/>
              </a:rPr>
              <a:t>מאיל"ן חיפה | 100 חופשי 1:15.04 דקות, קלאס 5</a:t>
            </a:r>
          </a:p>
          <a:p>
            <a:pPr marL="171450" marR="0" lvl="0" indent="-171450" algn="just" defTabSz="914400" rtl="1" eaLnBrk="1" fontAlgn="auto" latinLnBrk="0" hangingPunct="1">
              <a:lnSpc>
                <a:spcPts val="1900"/>
              </a:lnSpc>
              <a:spcBef>
                <a:spcPts val="0"/>
              </a:spcBef>
              <a:spcAft>
                <a:spcPts val="0"/>
              </a:spcAft>
              <a:buClrTx/>
              <a:buSzTx/>
              <a:buFont typeface="Wingdings" panose="05000000000000000000" pitchFamily="2" charset="2"/>
              <a:buChar char="§"/>
              <a:tabLst/>
              <a:defRPr/>
            </a:pPr>
            <a:r>
              <a:rPr lang="he-IL" sz="1050" b="1" dirty="0">
                <a:solidFill>
                  <a:srgbClr val="002060"/>
                </a:solidFill>
                <a:latin typeface="Segoe UI" panose="020B0502040204020203" pitchFamily="34" charset="0"/>
                <a:cs typeface="Segoe UI" panose="020B0502040204020203" pitchFamily="34" charset="0"/>
              </a:rPr>
              <a:t>לב </a:t>
            </a:r>
            <a:r>
              <a:rPr lang="he-IL" sz="1050" b="1" dirty="0" err="1">
                <a:solidFill>
                  <a:srgbClr val="002060"/>
                </a:solidFill>
                <a:latin typeface="Segoe UI" panose="020B0502040204020203" pitchFamily="34" charset="0"/>
                <a:cs typeface="Segoe UI" panose="020B0502040204020203" pitchFamily="34" charset="0"/>
              </a:rPr>
              <a:t>לבקוביץ</a:t>
            </a:r>
            <a:r>
              <a:rPr lang="he-IL" sz="1050" dirty="0">
                <a:solidFill>
                  <a:srgbClr val="002060"/>
                </a:solidFill>
                <a:latin typeface="Segoe UI" panose="020B0502040204020203" pitchFamily="34" charset="0"/>
                <a:cs typeface="Segoe UI" panose="020B0502040204020203" pitchFamily="34" charset="0"/>
              </a:rPr>
              <a:t>, ממכבי איל"ן אשדוד | 100 חופשי 01:15.16 דקות, קלאס 9</a:t>
            </a:r>
          </a:p>
          <a:p>
            <a:pPr marL="171450" indent="-171450" algn="just">
              <a:lnSpc>
                <a:spcPts val="1900"/>
              </a:lnSpc>
              <a:buFont typeface="Wingdings" panose="05000000000000000000" pitchFamily="2" charset="2"/>
              <a:buChar char="§"/>
              <a:defRPr/>
            </a:pPr>
            <a:r>
              <a:rPr lang="he-IL" sz="1050" b="1" dirty="0" err="1">
                <a:solidFill>
                  <a:srgbClr val="002060"/>
                </a:solidFill>
                <a:latin typeface="Segoe UI" panose="020B0502040204020203" pitchFamily="34" charset="0"/>
                <a:cs typeface="Segoe UI" panose="020B0502040204020203" pitchFamily="34" charset="0"/>
              </a:rPr>
              <a:t>אמג'אד</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חארוף</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50 פרפר 42.75 שניות, קלאס 8</a:t>
            </a:r>
          </a:p>
          <a:p>
            <a:pPr marL="171450" indent="-171450" algn="just">
              <a:lnSpc>
                <a:spcPts val="1900"/>
              </a:lnSpc>
              <a:buFont typeface="Wingdings" panose="05000000000000000000" pitchFamily="2" charset="2"/>
              <a:buChar char="§"/>
              <a:defRPr/>
            </a:pPr>
            <a:r>
              <a:rPr lang="he-IL" sz="1050" b="1" dirty="0">
                <a:solidFill>
                  <a:srgbClr val="002060"/>
                </a:solidFill>
                <a:latin typeface="Segoe UI" panose="020B0502040204020203" pitchFamily="34" charset="0"/>
                <a:cs typeface="Segoe UI" panose="020B0502040204020203" pitchFamily="34" charset="0"/>
              </a:rPr>
              <a:t>שי בר ניצן </a:t>
            </a:r>
            <a:r>
              <a:rPr lang="he-IL" sz="1050" dirty="0">
                <a:solidFill>
                  <a:srgbClr val="002060"/>
                </a:solidFill>
                <a:latin typeface="Segoe UI" panose="020B0502040204020203" pitchFamily="34" charset="0"/>
                <a:cs typeface="Segoe UI" panose="020B0502040204020203" pitchFamily="34" charset="0"/>
              </a:rPr>
              <a:t>מאיל"ן חיפה | 50 גב 49.05 שניות, קלאס 6</a:t>
            </a:r>
          </a:p>
          <a:p>
            <a:pPr marL="171450" lvl="0" indent="-171450" algn="just">
              <a:lnSpc>
                <a:spcPts val="1900"/>
              </a:lnSpc>
              <a:buFont typeface="Wingdings" panose="05000000000000000000" pitchFamily="2" charset="2"/>
              <a:buChar char="§"/>
              <a:defRPr/>
            </a:pPr>
            <a:r>
              <a:rPr lang="he-IL" sz="1050" b="1" dirty="0">
                <a:solidFill>
                  <a:srgbClr val="002060"/>
                </a:solidFill>
                <a:latin typeface="Segoe UI" panose="020B0502040204020203" pitchFamily="34" charset="0"/>
                <a:cs typeface="Segoe UI" panose="020B0502040204020203" pitchFamily="34" charset="0"/>
              </a:rPr>
              <a:t>נועם כתב </a:t>
            </a:r>
            <a:r>
              <a:rPr lang="he-IL" sz="1050" dirty="0">
                <a:solidFill>
                  <a:srgbClr val="002060"/>
                </a:solidFill>
                <a:latin typeface="Segoe UI" panose="020B0502040204020203" pitchFamily="34" charset="0"/>
                <a:cs typeface="Segoe UI" panose="020B0502040204020203" pitchFamily="34" charset="0"/>
              </a:rPr>
              <a:t>מאיל"ן חיפה | 50 גב 44.16 שניות, קלאס 5</a:t>
            </a:r>
          </a:p>
          <a:p>
            <a:pPr marL="171450" lvl="0" indent="-171450" algn="just">
              <a:lnSpc>
                <a:spcPts val="1900"/>
              </a:lnSpc>
              <a:buFont typeface="Wingdings" panose="05000000000000000000" pitchFamily="2" charset="2"/>
              <a:buChar char="§"/>
              <a:defRPr/>
            </a:pPr>
            <a:r>
              <a:rPr lang="he-IL" sz="1050" b="1" dirty="0">
                <a:solidFill>
                  <a:srgbClr val="002060"/>
                </a:solidFill>
                <a:latin typeface="Segoe UI" panose="020B0502040204020203" pitchFamily="34" charset="0"/>
                <a:cs typeface="Segoe UI" panose="020B0502040204020203" pitchFamily="34" charset="0"/>
              </a:rPr>
              <a:t>לב </a:t>
            </a:r>
            <a:r>
              <a:rPr lang="he-IL" sz="1050" b="1" dirty="0" err="1">
                <a:solidFill>
                  <a:srgbClr val="002060"/>
                </a:solidFill>
                <a:latin typeface="Segoe UI" panose="020B0502040204020203" pitchFamily="34" charset="0"/>
                <a:cs typeface="Segoe UI" panose="020B0502040204020203" pitchFamily="34" charset="0"/>
              </a:rPr>
              <a:t>לבקוביץ</a:t>
            </a:r>
            <a:r>
              <a:rPr lang="he-IL" sz="1050" dirty="0">
                <a:solidFill>
                  <a:srgbClr val="002060"/>
                </a:solidFill>
                <a:latin typeface="Segoe UI" panose="020B0502040204020203" pitchFamily="34" charset="0"/>
                <a:cs typeface="Segoe UI" panose="020B0502040204020203" pitchFamily="34" charset="0"/>
              </a:rPr>
              <a:t>, ממכבי איל"ן אשדוד | 50 גב 41.03 שניות, קלאס 9</a:t>
            </a:r>
          </a:p>
          <a:p>
            <a:pPr marL="171450" lvl="0" indent="-171450" algn="just">
              <a:lnSpc>
                <a:spcPts val="1900"/>
              </a:lnSpc>
              <a:buFont typeface="Wingdings" panose="05000000000000000000" pitchFamily="2" charset="2"/>
              <a:buChar char="§"/>
              <a:defRPr/>
            </a:pPr>
            <a:r>
              <a:rPr lang="he-IL" sz="1050" b="1" dirty="0" err="1">
                <a:solidFill>
                  <a:srgbClr val="002060"/>
                </a:solidFill>
                <a:latin typeface="Segoe UI" panose="020B0502040204020203" pitchFamily="34" charset="0"/>
                <a:cs typeface="Segoe UI" panose="020B0502040204020203" pitchFamily="34" charset="0"/>
              </a:rPr>
              <a:t>אמג'אד</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חארוף</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100 גב 1:33.32 דקות, קלאס 8</a:t>
            </a:r>
          </a:p>
          <a:p>
            <a:pPr marL="171450" lvl="0" indent="-171450" algn="just">
              <a:lnSpc>
                <a:spcPts val="1900"/>
              </a:lnSpc>
              <a:buFont typeface="Wingdings" panose="05000000000000000000" pitchFamily="2" charset="2"/>
              <a:buChar char="§"/>
              <a:defRPr/>
            </a:pPr>
            <a:r>
              <a:rPr lang="he-IL" sz="1050" b="1" dirty="0" err="1">
                <a:solidFill>
                  <a:srgbClr val="002060"/>
                </a:solidFill>
                <a:latin typeface="Segoe UI" panose="020B0502040204020203" pitchFamily="34" charset="0"/>
                <a:cs typeface="Segoe UI" panose="020B0502040204020203" pitchFamily="34" charset="0"/>
              </a:rPr>
              <a:t>אנאבל</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סטוליאר</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100 גב 1:31.96 דקות, קלאס 10 </a:t>
            </a:r>
          </a:p>
          <a:p>
            <a:pPr marL="171450" lvl="0" indent="-171450" algn="just">
              <a:lnSpc>
                <a:spcPts val="1900"/>
              </a:lnSpc>
              <a:buFont typeface="Wingdings" panose="05000000000000000000" pitchFamily="2" charset="2"/>
              <a:buChar char="§"/>
              <a:defRPr/>
            </a:pPr>
            <a:r>
              <a:rPr lang="he-IL" sz="1050" b="1" dirty="0" err="1">
                <a:solidFill>
                  <a:srgbClr val="002060"/>
                </a:solidFill>
                <a:latin typeface="Segoe UI" panose="020B0502040204020203" pitchFamily="34" charset="0"/>
                <a:cs typeface="Segoe UI" panose="020B0502040204020203" pitchFamily="34" charset="0"/>
              </a:rPr>
              <a:t>אמג'אד</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חארוף</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50 חופשי 37.55 שניות, קלאס 8</a:t>
            </a:r>
          </a:p>
          <a:p>
            <a:pPr marL="171450" lvl="0" indent="-171450" algn="just">
              <a:lnSpc>
                <a:spcPts val="1900"/>
              </a:lnSpc>
              <a:buFont typeface="Wingdings" panose="05000000000000000000" pitchFamily="2" charset="2"/>
              <a:buChar char="§"/>
              <a:defRPr/>
            </a:pPr>
            <a:r>
              <a:rPr lang="he-IL" sz="1050" b="1" dirty="0" err="1">
                <a:solidFill>
                  <a:srgbClr val="002060"/>
                </a:solidFill>
                <a:latin typeface="Segoe UI" panose="020B0502040204020203" pitchFamily="34" charset="0"/>
                <a:cs typeface="Segoe UI" panose="020B0502040204020203" pitchFamily="34" charset="0"/>
              </a:rPr>
              <a:t>אנאבל</a:t>
            </a:r>
            <a:r>
              <a:rPr lang="he-IL" sz="1050" b="1" dirty="0">
                <a:solidFill>
                  <a:srgbClr val="002060"/>
                </a:solidFill>
                <a:latin typeface="Segoe UI" panose="020B0502040204020203" pitchFamily="34" charset="0"/>
                <a:cs typeface="Segoe UI" panose="020B0502040204020203" pitchFamily="34" charset="0"/>
              </a:rPr>
              <a:t> </a:t>
            </a:r>
            <a:r>
              <a:rPr lang="he-IL" sz="1050" b="1" dirty="0" err="1">
                <a:solidFill>
                  <a:srgbClr val="002060"/>
                </a:solidFill>
                <a:latin typeface="Segoe UI" panose="020B0502040204020203" pitchFamily="34" charset="0"/>
                <a:cs typeface="Segoe UI" panose="020B0502040204020203" pitchFamily="34" charset="0"/>
              </a:rPr>
              <a:t>סטוליאר</a:t>
            </a:r>
            <a:r>
              <a:rPr lang="he-IL" sz="1050" b="1" dirty="0">
                <a:solidFill>
                  <a:srgbClr val="002060"/>
                </a:solidFill>
                <a:latin typeface="Segoe UI" panose="020B0502040204020203" pitchFamily="34" charset="0"/>
                <a:cs typeface="Segoe UI" panose="020B0502040204020203" pitchFamily="34" charset="0"/>
              </a:rPr>
              <a:t> </a:t>
            </a:r>
            <a:r>
              <a:rPr lang="he-IL" sz="1050" dirty="0">
                <a:solidFill>
                  <a:srgbClr val="002060"/>
                </a:solidFill>
                <a:latin typeface="Segoe UI" panose="020B0502040204020203" pitchFamily="34" charset="0"/>
                <a:cs typeface="Segoe UI" panose="020B0502040204020203" pitchFamily="34" charset="0"/>
              </a:rPr>
              <a:t>מאיל"ן חיפה | 50 חופשי  37.71 שניות, קלאס 10 </a:t>
            </a:r>
          </a:p>
          <a:p>
            <a:pPr lvl="0" algn="just">
              <a:lnSpc>
                <a:spcPts val="1900"/>
              </a:lnSpc>
              <a:defRPr/>
            </a:pPr>
            <a:r>
              <a:rPr lang="he-IL" sz="1050" dirty="0">
                <a:solidFill>
                  <a:srgbClr val="002060"/>
                </a:solidFill>
                <a:latin typeface="Segoe UI" panose="020B0502040204020203" pitchFamily="34" charset="0"/>
                <a:cs typeface="Segoe UI" panose="020B0502040204020203" pitchFamily="34" charset="0"/>
              </a:rPr>
              <a:t>במרוץ השליחים 4</a:t>
            </a:r>
            <a:r>
              <a:rPr lang="en-US" sz="1050" dirty="0">
                <a:solidFill>
                  <a:srgbClr val="002060"/>
                </a:solidFill>
                <a:latin typeface="Segoe UI" panose="020B0502040204020203" pitchFamily="34" charset="0"/>
                <a:cs typeface="Segoe UI" panose="020B0502040204020203" pitchFamily="34" charset="0"/>
              </a:rPr>
              <a:t>X</a:t>
            </a:r>
            <a:r>
              <a:rPr lang="he-IL" sz="1050" dirty="0">
                <a:solidFill>
                  <a:srgbClr val="002060"/>
                </a:solidFill>
                <a:latin typeface="Segoe UI" panose="020B0502040204020203" pitchFamily="34" charset="0"/>
                <a:cs typeface="Segoe UI" panose="020B0502040204020203" pitchFamily="34" charset="0"/>
              </a:rPr>
              <a:t>50 זכתה קבוצת איל"ן חיפה ואיל"ן רמת גן בסגנות. </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9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9F5F9487-24C4-898C-4BFA-94437F89F14E}"/>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9A7D6D49-380B-37F4-3F3F-1570AFE824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9C948B1D-C324-32BF-9C7F-1A28569F6207}"/>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12B7B1B7-624B-09FE-2522-06D91DEEC94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566ECC37-A52C-5472-3078-BDC92377DFA6}"/>
              </a:ext>
            </a:extLst>
          </p:cNvPr>
          <p:cNvSpPr txBox="1"/>
          <p:nvPr/>
        </p:nvSpPr>
        <p:spPr>
          <a:xfrm>
            <a:off x="-2535" y="2376656"/>
            <a:ext cx="3435969" cy="5143396"/>
          </a:xfrm>
          <a:prstGeom prst="rect">
            <a:avLst/>
          </a:prstGeom>
          <a:solidFill>
            <a:schemeClr val="accent1">
              <a:lumMod val="20000"/>
              <a:lumOff val="80000"/>
            </a:schemeClr>
          </a:solid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במרוץ שליחים </a:t>
            </a:r>
            <a:r>
              <a:rPr lang="he-IL" sz="1050" dirty="0">
                <a:solidFill>
                  <a:srgbClr val="002060"/>
                </a:solidFill>
                <a:latin typeface="Segoe UI" panose="020B0502040204020203" pitchFamily="34" charset="0"/>
                <a:cs typeface="Segoe UI" panose="020B0502040204020203" pitchFamily="34" charset="0"/>
              </a:rPr>
              <a:t>4</a:t>
            </a:r>
            <a:r>
              <a:rPr lang="en-US" sz="1050" dirty="0">
                <a:solidFill>
                  <a:srgbClr val="002060"/>
                </a:solidFill>
                <a:latin typeface="Segoe UI" panose="020B0502040204020203" pitchFamily="34" charset="0"/>
                <a:cs typeface="Segoe UI" panose="020B0502040204020203" pitchFamily="34" charset="0"/>
              </a:rPr>
              <a:t>X</a:t>
            </a:r>
            <a:r>
              <a:rPr lang="he-IL" sz="1050" dirty="0">
                <a:solidFill>
                  <a:srgbClr val="002060"/>
                </a:solidFill>
                <a:latin typeface="Segoe UI" panose="020B0502040204020203" pitchFamily="34" charset="0"/>
                <a:cs typeface="Segoe UI" panose="020B0502040204020203" pitchFamily="34" charset="0"/>
              </a:rPr>
              <a:t>25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זכתה קבוצת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ע.ל.ה</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רעננה עם: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נתנאל שלום בדש, שחר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גינזבורג</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שחר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דיטשר</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ויהב קשת</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כרמל סולומון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זיגל</a:t>
            </a:r>
            <a:r>
              <a:rPr lang="he-IL" sz="1050" dirty="0">
                <a:solidFill>
                  <a:srgbClr val="002060"/>
                </a:solidFill>
                <a:latin typeface="Segoe UI" panose="020B0502040204020203" pitchFamily="34" charset="0"/>
                <a:cs typeface="Segoe UI" panose="020B0502040204020203" pitchFamily="34" charset="0"/>
              </a:rPr>
              <a:t>,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המאמנת סיפרה לנו שקבוצת השליחים הורכבה מ 3 שחיינים מנוסים ושחיין צעיר שבהתחלה לא רצה להשתתף כדאי שהקבוצה לא תפסיד בגללו. חברי הקבוצה שכנעו אותו להשתתף בגלל שזה כיף להשתתף במשחה הקבוצתי. אפילו אם הם לא ינצחו, יותר חשוב להשתתף. במהלך המשחה, היתה הקבוצה בפיגור, אך השחיינים נתנו פוש וסגרו את הפער והוכיחו שבעבודת צוות טובה הם גם נהנו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מהביחד</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וגם ניצחו. ישר כוח לקבוצת שחייני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ע.ל.ה</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רעננה.</a:t>
            </a: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EDDD407E-CE51-7801-A973-1B1C79A72ACE}"/>
              </a:ext>
            </a:extLst>
          </p:cNvPr>
          <p:cNvSpPr txBox="1"/>
          <p:nvPr/>
        </p:nvSpPr>
        <p:spPr>
          <a:xfrm>
            <a:off x="-34925" y="2015728"/>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קבוצת בזן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20" name="תמונה 19" descr="תמונה שמכילה טקסט, גופן, גרפיקה, לוגו&#10;&#10;התיאור נוצר באופן אוטומטי">
            <a:extLst>
              <a:ext uri="{FF2B5EF4-FFF2-40B4-BE49-F238E27FC236}">
                <a16:creationId xmlns:a16="http://schemas.microsoft.com/office/drawing/2014/main" id="{7CBD2AED-6F4A-0540-5055-3882DFE58AF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5529" y="1202048"/>
            <a:ext cx="768274" cy="813680"/>
          </a:xfrm>
          <a:prstGeom prst="rect">
            <a:avLst/>
          </a:prstGeom>
        </p:spPr>
      </p:pic>
      <p:pic>
        <p:nvPicPr>
          <p:cNvPr id="22" name="תמונה 21" descr="תמונה שמכילה טקסט, גופן, גרפיקה, לוגו&#10;&#10;התיאור נוצר באופן אוטומטי">
            <a:extLst>
              <a:ext uri="{FF2B5EF4-FFF2-40B4-BE49-F238E27FC236}">
                <a16:creationId xmlns:a16="http://schemas.microsoft.com/office/drawing/2014/main" id="{CF49169F-19C3-C04F-E27A-F48C1182D64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9846" y="1202048"/>
            <a:ext cx="768274" cy="813680"/>
          </a:xfrm>
          <a:prstGeom prst="rect">
            <a:avLst/>
          </a:prstGeom>
        </p:spPr>
      </p:pic>
      <p:pic>
        <p:nvPicPr>
          <p:cNvPr id="24" name="תמונה 23" descr="תמונה שמכילה טקסט, גופן, גרפיקה, לוגו&#10;&#10;התיאור נוצר באופן אוטומטי">
            <a:extLst>
              <a:ext uri="{FF2B5EF4-FFF2-40B4-BE49-F238E27FC236}">
                <a16:creationId xmlns:a16="http://schemas.microsoft.com/office/drawing/2014/main" id="{21B3CEA8-9952-80C9-03DF-540CD8F52DC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163" y="1202048"/>
            <a:ext cx="768274" cy="813680"/>
          </a:xfrm>
          <a:prstGeom prst="rect">
            <a:avLst/>
          </a:prstGeom>
        </p:spPr>
      </p:pic>
      <p:pic>
        <p:nvPicPr>
          <p:cNvPr id="9" name="תמונה 8" descr="4 שחיינים ומאמנת שמים ידיים ביחד, ברקע בריכה">
            <a:extLst>
              <a:ext uri="{FF2B5EF4-FFF2-40B4-BE49-F238E27FC236}">
                <a16:creationId xmlns:a16="http://schemas.microsoft.com/office/drawing/2014/main" id="{BBDF3837-1B9F-D47B-1250-7ABCAA866E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188" y="5034046"/>
            <a:ext cx="3035852" cy="2276889"/>
          </a:xfrm>
          <a:prstGeom prst="rect">
            <a:avLst/>
          </a:prstGeom>
        </p:spPr>
      </p:pic>
      <p:pic>
        <p:nvPicPr>
          <p:cNvPr id="26" name="תמונה 25" descr="שחיין בבריכה על ראשו כובע שחייה עם דגל ישראל">
            <a:extLst>
              <a:ext uri="{FF2B5EF4-FFF2-40B4-BE49-F238E27FC236}">
                <a16:creationId xmlns:a16="http://schemas.microsoft.com/office/drawing/2014/main" id="{007302C1-8DF6-7487-DC40-181A872AC41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19188" y="7640819"/>
            <a:ext cx="3013784" cy="1806865"/>
          </a:xfrm>
          <a:prstGeom prst="rect">
            <a:avLst/>
          </a:prstGeom>
        </p:spPr>
      </p:pic>
    </p:spTree>
    <p:extLst>
      <p:ext uri="{BB962C8B-B14F-4D97-AF65-F5344CB8AC3E}">
        <p14:creationId xmlns:p14="http://schemas.microsoft.com/office/powerpoint/2010/main" val="4037426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459F-A2B0-E1E8-C8D3-11E8E5C1689C}"/>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4489E573-F516-F3E8-7A5E-C72B2C65578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FF7B50CE-C799-F5DB-A68A-B1CEACFFDDC2}"/>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21</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C872C98E-42B4-1988-0C53-FA1524B7974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895442BD-1E2B-A43B-5ACD-3FE257B3AFC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D392221B-C1D2-2723-61CE-06906041393F}"/>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D4E89D1-F257-9CF3-69D3-CB8655F358DE}"/>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E7C294EE-669D-48AB-351D-396D733C7EE3}"/>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pic>
        <p:nvPicPr>
          <p:cNvPr id="16" name="תמונה 15">
            <a:extLst>
              <a:ext uri="{FF2B5EF4-FFF2-40B4-BE49-F238E27FC236}">
                <a16:creationId xmlns:a16="http://schemas.microsoft.com/office/drawing/2014/main" id="{46DC9FCB-0DC9-46B6-D843-C0C7A667F9C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5B6610D7-2EE0-D168-40C4-8E736D97A3E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7C06B276-C396-FBAA-C818-2EDF1BCA55C2}"/>
              </a:ext>
            </a:extLst>
          </p:cNvPr>
          <p:cNvSpPr txBox="1"/>
          <p:nvPr/>
        </p:nvSpPr>
        <p:spPr>
          <a:xfrm>
            <a:off x="3455133" y="1485066"/>
            <a:ext cx="3396607" cy="2835071"/>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גביע המדינה לקבוצות</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b="1" dirty="0">
                <a:solidFill>
                  <a:srgbClr val="002060"/>
                </a:solidFill>
                <a:latin typeface="Segoe UI" panose="020B0502040204020203" pitchFamily="34" charset="0"/>
                <a:cs typeface="Segoe UI" panose="020B0502040204020203" pitchFamily="34" charset="0"/>
              </a:rPr>
              <a:t>פודיום כפול לאיל"ן ספיבק רמת גן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ירושלים </a:t>
            </a:r>
            <a:r>
              <a:rPr lang="he-IL" sz="1050" dirty="0">
                <a:solidFill>
                  <a:srgbClr val="002060"/>
                </a:solidFill>
                <a:latin typeface="Segoe UI" panose="020B0502040204020203" pitchFamily="34" charset="0"/>
                <a:cs typeface="Segoe UI" panose="020B0502040204020203" pitchFamily="34" charset="0"/>
              </a:rPr>
              <a:t>אירח</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החודש את גביע המדינה לקבוצות בטניס שולחן לשנת 2025.</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בגביע השתתפו 7 קבוצות מרחבי המדינה.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במקום הראשון זכתה קבוצת ספיבק איל"ן רמת גן עם השחקנים: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יהונתן לוי</a:t>
            </a:r>
            <a:r>
              <a:rPr lang="he-IL" sz="1050" b="1" dirty="0">
                <a:solidFill>
                  <a:srgbClr val="002060"/>
                </a:solidFill>
                <a:latin typeface="Segoe UI" panose="020B0502040204020203" pitchFamily="34" charset="0"/>
                <a:cs typeface="Segoe UI" panose="020B0502040204020203" pitchFamily="34" charset="0"/>
              </a:rPr>
              <a:t>,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אביב גורדון וחיים קמחי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בהדרכת </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עידן לוי </a:t>
            </a: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המאמן לאחר שגברו בגמר על בית הלוחם ת"א.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במקום השלישי זכו צעירי ונשות ספיבק איל"ן רמת גן לאחר שנצחו את איל"ן חיפה.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יוסף אבי יאיר אנגל.</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D1E3E358-8239-C6AD-4813-CCB6B7E1DD10}"/>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BB6EDC2E-52B0-5DA8-ACA3-BE1F5B5387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9355E953-6E54-6D70-F97F-64EF96DF601F}"/>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412E1FC-1827-7A1E-3308-CD47D1B0A23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898FAE50-FDB3-A51E-6E92-5530EB06A870}"/>
              </a:ext>
            </a:extLst>
          </p:cNvPr>
          <p:cNvSpPr txBox="1"/>
          <p:nvPr/>
        </p:nvSpPr>
        <p:spPr>
          <a:xfrm>
            <a:off x="-67456" y="2855994"/>
            <a:ext cx="3570041" cy="3989234"/>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החודש אירח בית הלוחם ירושלים את טורניר הבדמינטון הראשון לעונה.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הזוכים בקטגוריות השונות:</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SL3</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רוני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קסטן</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ספיבק איל"ן רמת גן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ליניר</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חזיזה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באר שבע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נועם שגב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בני הרצליה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כיסאות גלגלים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קוסטנטין</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אפינוגנוב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תל אביב</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גנדי גכטמן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חיפה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יניב </a:t>
            </a:r>
            <a:r>
              <a:rPr kumimoji="0" lang="he-IL" sz="105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אבוחמוד</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חיפה</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זוגות עומדים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ניר פינקלשטיין ורזיאל אברהם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באר שבע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ניסים לוי ויובל לוי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ירושלים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יונתן לוי ודוד חן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ירושלים</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שלומי יפה ואריה לני </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בית הלוחם תל אביב</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יוסף אבי יאיר אנגל</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6" name="TextBox 15">
            <a:extLst>
              <a:ext uri="{FF2B5EF4-FFF2-40B4-BE49-F238E27FC236}">
                <a16:creationId xmlns:a16="http://schemas.microsoft.com/office/drawing/2014/main" id="{29069E91-91A1-19C6-345F-62351F8BE771}"/>
              </a:ext>
            </a:extLst>
          </p:cNvPr>
          <p:cNvSpPr txBox="1"/>
          <p:nvPr/>
        </p:nvSpPr>
        <p:spPr>
          <a:xfrm>
            <a:off x="-121449" y="2067005"/>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pic>
        <p:nvPicPr>
          <p:cNvPr id="9" name="תמונה 8" descr="לוגו אתנה">
            <a:extLst>
              <a:ext uri="{FF2B5EF4-FFF2-40B4-BE49-F238E27FC236}">
                <a16:creationId xmlns:a16="http://schemas.microsoft.com/office/drawing/2014/main" id="{811EF669-A9C8-5681-42E7-DD1C0A3031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9594" y="1204168"/>
            <a:ext cx="1461680" cy="773417"/>
          </a:xfrm>
          <a:prstGeom prst="rect">
            <a:avLst/>
          </a:prstGeom>
        </p:spPr>
      </p:pic>
      <p:sp>
        <p:nvSpPr>
          <p:cNvPr id="11" name="תיבת טקסט 10">
            <a:extLst>
              <a:ext uri="{FF2B5EF4-FFF2-40B4-BE49-F238E27FC236}">
                <a16:creationId xmlns:a16="http://schemas.microsoft.com/office/drawing/2014/main" id="{930AFDED-F98A-D589-B927-D7A947A7383F}"/>
              </a:ext>
            </a:extLst>
          </p:cNvPr>
          <p:cNvSpPr txBox="1"/>
          <p:nvPr/>
        </p:nvSpPr>
        <p:spPr>
          <a:xfrm>
            <a:off x="0" y="1989644"/>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אתנה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9" name="מקבילית 18">
            <a:extLst>
              <a:ext uri="{FF2B5EF4-FFF2-40B4-BE49-F238E27FC236}">
                <a16:creationId xmlns:a16="http://schemas.microsoft.com/office/drawing/2014/main" id="{2334F241-36E9-2359-CCC1-768FC62E7B4B}"/>
              </a:ext>
              <a:ext uri="{C183D7F6-B498-43B3-948B-1728B52AA6E4}">
                <adec:decorative xmlns:adec="http://schemas.microsoft.com/office/drawing/2017/decorative" val="1"/>
              </a:ext>
            </a:extLst>
          </p:cNvPr>
          <p:cNvSpPr/>
          <p:nvPr/>
        </p:nvSpPr>
        <p:spPr>
          <a:xfrm>
            <a:off x="-594515" y="2425217"/>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20" name="תיבת טקסט 19">
            <a:extLst>
              <a:ext uri="{FF2B5EF4-FFF2-40B4-BE49-F238E27FC236}">
                <a16:creationId xmlns:a16="http://schemas.microsoft.com/office/drawing/2014/main" id="{F4C9BB3D-D1AC-F4BB-F4DB-04BB896C8761}"/>
              </a:ext>
            </a:extLst>
          </p:cNvPr>
          <p:cNvSpPr txBox="1"/>
          <p:nvPr/>
        </p:nvSpPr>
        <p:spPr>
          <a:xfrm>
            <a:off x="-747231" y="229855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בדמינטון</a:t>
            </a:r>
          </a:p>
        </p:txBody>
      </p:sp>
      <p:pic>
        <p:nvPicPr>
          <p:cNvPr id="1026" name="Picture 2" descr="8 אנשים, 4 עם מדליות, אחד על כיסא גלגלים בתמונה קבוצתית‏‏">
            <a:extLst>
              <a:ext uri="{FF2B5EF4-FFF2-40B4-BE49-F238E27FC236}">
                <a16:creationId xmlns:a16="http://schemas.microsoft.com/office/drawing/2014/main" id="{E8711597-4060-4EB1-410F-28665BF5FAD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15075" y="6568705"/>
            <a:ext cx="3192235" cy="2126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אנשים, 4 עם מדליות, 1 על כיסא גלגלים בתמונה קבוצתית‏‏">
            <a:extLst>
              <a:ext uri="{FF2B5EF4-FFF2-40B4-BE49-F238E27FC236}">
                <a16:creationId xmlns:a16="http://schemas.microsoft.com/office/drawing/2014/main" id="{C4605492-7907-87BE-65C8-8328C639744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15075" y="4207092"/>
            <a:ext cx="3192235" cy="2126679"/>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descr="ספורטאית משחקת בדמינטון">
            <a:extLst>
              <a:ext uri="{FF2B5EF4-FFF2-40B4-BE49-F238E27FC236}">
                <a16:creationId xmlns:a16="http://schemas.microsoft.com/office/drawing/2014/main" id="{D0497AA5-767E-EE51-5F9E-B06D096D7CB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471488" y="6926222"/>
            <a:ext cx="2709054" cy="2451607"/>
          </a:xfrm>
          <a:prstGeom prst="rect">
            <a:avLst/>
          </a:prstGeom>
        </p:spPr>
      </p:pic>
    </p:spTree>
    <p:extLst>
      <p:ext uri="{BB962C8B-B14F-4D97-AF65-F5344CB8AC3E}">
        <p14:creationId xmlns:p14="http://schemas.microsoft.com/office/powerpoint/2010/main" val="113247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D4E1-3CFC-B5C9-EC69-E372B19B0313}"/>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2C3F2138-AD43-4A0B-FE8B-65AB8A99916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82013BAC-A781-5B93-0A83-564A6A26BF48}"/>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22</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5A6C8E12-ADB8-C10A-8680-5091586D792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2F7B5B9C-127E-05D5-6FC3-5E75AE0E4866}"/>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B3A3FB47-44E6-CBB2-1A14-DE65AB9A6004}"/>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D475ABA0-B8C7-82F8-6935-E01D076F6967}"/>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24B809A1-65EF-C169-923D-91EDFBB1D0E7}"/>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 בכיסאות גלגלים</a:t>
            </a:r>
          </a:p>
        </p:txBody>
      </p:sp>
      <p:pic>
        <p:nvPicPr>
          <p:cNvPr id="16" name="תמונה 15">
            <a:extLst>
              <a:ext uri="{FF2B5EF4-FFF2-40B4-BE49-F238E27FC236}">
                <a16:creationId xmlns:a16="http://schemas.microsoft.com/office/drawing/2014/main" id="{E7565646-CFC2-C965-2A49-5068DC19C3C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1BC69B35-0123-B501-3DA4-D5CD88C06E66}"/>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A1DB0B92-DE66-9789-E677-B47952042D79}"/>
              </a:ext>
            </a:extLst>
          </p:cNvPr>
          <p:cNvSpPr txBox="1"/>
          <p:nvPr/>
        </p:nvSpPr>
        <p:spPr>
          <a:xfrm>
            <a:off x="3458858" y="1445224"/>
            <a:ext cx="3396607" cy="988412"/>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עונת המשחקים 25-26 </a:t>
            </a:r>
            <a:r>
              <a:rPr lang="he-IL" sz="1050" dirty="0">
                <a:solidFill>
                  <a:srgbClr val="002060"/>
                </a:solidFill>
                <a:latin typeface="Segoe UI" panose="020B0502040204020203" pitchFamily="34" charset="0"/>
                <a:cs typeface="Segoe UI" panose="020B0502040204020203" pitchFamily="34" charset="0"/>
              </a:rPr>
              <a:t>נפתחה וזה המצב בשלושת הליגות:</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ליגת העל נכון ל 30.11.25</a:t>
            </a:r>
          </a:p>
        </p:txBody>
      </p:sp>
      <p:sp>
        <p:nvSpPr>
          <p:cNvPr id="8" name="מלבן 7">
            <a:extLst>
              <a:ext uri="{FF2B5EF4-FFF2-40B4-BE49-F238E27FC236}">
                <a16:creationId xmlns:a16="http://schemas.microsoft.com/office/drawing/2014/main" id="{6384B49E-1060-D2A8-44B2-B100EBEBA0F5}"/>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B5FF9CA-6D29-3851-4830-1F6BA6280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D2735C18-8DBA-2BC2-E22A-4D1C833D777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BE45BE4-2EDE-360F-66B7-643200263A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5C683EC4-1AED-E809-D99C-8C5C05BBE276}"/>
              </a:ext>
            </a:extLst>
          </p:cNvPr>
          <p:cNvSpPr txBox="1"/>
          <p:nvPr/>
        </p:nvSpPr>
        <p:spPr>
          <a:xfrm>
            <a:off x="-37431" y="2098576"/>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כמיטק</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9" name="תמונה 18" descr="לוגו כמיטק">
            <a:extLst>
              <a:ext uri="{FF2B5EF4-FFF2-40B4-BE49-F238E27FC236}">
                <a16:creationId xmlns:a16="http://schemas.microsoft.com/office/drawing/2014/main" id="{37492B73-E215-8FCC-117E-28CA6F7748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578" y="1229058"/>
            <a:ext cx="1848117" cy="793705"/>
          </a:xfrm>
          <a:prstGeom prst="rect">
            <a:avLst/>
          </a:prstGeom>
        </p:spPr>
      </p:pic>
      <p:sp>
        <p:nvSpPr>
          <p:cNvPr id="22" name="תיבת טקסט 21">
            <a:extLst>
              <a:ext uri="{FF2B5EF4-FFF2-40B4-BE49-F238E27FC236}">
                <a16:creationId xmlns:a16="http://schemas.microsoft.com/office/drawing/2014/main" id="{8AD9F7C8-534C-A343-EDDE-B48DB32B8F9B}"/>
              </a:ext>
            </a:extLst>
          </p:cNvPr>
          <p:cNvSpPr txBox="1"/>
          <p:nvPr/>
        </p:nvSpPr>
        <p:spPr>
          <a:xfrm>
            <a:off x="62250" y="2460937"/>
            <a:ext cx="3396608" cy="253916"/>
          </a:xfrm>
          <a:prstGeom prst="rect">
            <a:avLst/>
          </a:prstGeom>
          <a:noFill/>
        </p:spPr>
        <p:txBody>
          <a:bodyPr wrap="square">
            <a:spAutoFit/>
          </a:bodyPr>
          <a:lstStyle/>
          <a:p>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ליגה לאומית א' נכון ל 30.11.25</a:t>
            </a:r>
            <a:endParaRPr lang="he-IL" b="1" dirty="0"/>
          </a:p>
        </p:txBody>
      </p:sp>
      <p:sp>
        <p:nvSpPr>
          <p:cNvPr id="26" name="תיבת טקסט 25">
            <a:extLst>
              <a:ext uri="{FF2B5EF4-FFF2-40B4-BE49-F238E27FC236}">
                <a16:creationId xmlns:a16="http://schemas.microsoft.com/office/drawing/2014/main" id="{D4BEE732-1188-1CFE-32B5-DA39D40A0B04}"/>
              </a:ext>
            </a:extLst>
          </p:cNvPr>
          <p:cNvSpPr txBox="1"/>
          <p:nvPr/>
        </p:nvSpPr>
        <p:spPr>
          <a:xfrm>
            <a:off x="3476302" y="6380930"/>
            <a:ext cx="3379163" cy="2304157"/>
          </a:xfrm>
          <a:prstGeom prst="rect">
            <a:avLst/>
          </a:prstGeom>
          <a:noFill/>
        </p:spPr>
        <p:txBody>
          <a:bodyPr wrap="square">
            <a:spAutoFit/>
          </a:bodyPr>
          <a:lstStyle/>
          <a:p>
            <a:pPr>
              <a:lnSpc>
                <a:spcPct val="200000"/>
              </a:lnSpc>
            </a:pPr>
            <a:r>
              <a:rPr kumimoji="0" lang="he-IL" sz="1050" i="0" u="none" strike="noStrike" kern="1200" cap="none" spc="0" normalizeH="0" baseline="0" noProof="0" dirty="0">
                <a:ln>
                  <a:noFill/>
                </a:ln>
                <a:effectLst/>
                <a:highlight>
                  <a:srgbClr val="2BB4DD"/>
                </a:highlight>
                <a:uLnTx/>
                <a:uFillTx/>
                <a:latin typeface="Segoe UI" panose="020B0502040204020203" pitchFamily="34" charset="0"/>
                <a:ea typeface="+mn-ea"/>
                <a:cs typeface="Segoe UI" panose="020B0502040204020203" pitchFamily="34" charset="0"/>
              </a:rPr>
              <a:t>השתתפות הקבוצות הישראליות במפעלים האירופאיים:</a:t>
            </a:r>
          </a:p>
          <a:p>
            <a:pPr marL="171450" indent="-171450">
              <a:lnSpc>
                <a:spcPct val="200000"/>
              </a:lnSpc>
              <a:buFont typeface="Wingdings" panose="05000000000000000000" pitchFamily="2" charset="2"/>
              <a:buChar cha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חיפה ואיל"ן ספיבק רמת גן ישחקו בשלב הבתים של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יורוקאפ</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2 שיתקיים ב 12-15 למרץ.  הבית של חיפה ישוחק בשוויץ והבית של ספיבק ישוחק באיטליה. </a:t>
            </a:r>
          </a:p>
          <a:p>
            <a:pPr marL="171450" indent="-171450">
              <a:lnSpc>
                <a:spcPct val="200000"/>
              </a:lnSpc>
              <a:buFont typeface="Wingdings" panose="05000000000000000000" pitchFamily="2" charset="2"/>
              <a:buChar char="§"/>
            </a:pPr>
            <a:r>
              <a:rPr lang="he-IL" sz="1050" dirty="0">
                <a:solidFill>
                  <a:srgbClr val="002060"/>
                </a:solidFill>
                <a:latin typeface="Segoe UI" panose="020B0502040204020203" pitchFamily="34" charset="0"/>
                <a:cs typeface="Segoe UI" panose="020B0502040204020203" pitchFamily="34" charset="0"/>
              </a:rPr>
              <a:t>בית הלוחם תל אביב תשחק בשלב הבתים של </a:t>
            </a:r>
            <a:r>
              <a:rPr lang="he-IL" sz="1050" dirty="0" err="1">
                <a:solidFill>
                  <a:srgbClr val="002060"/>
                </a:solidFill>
                <a:latin typeface="Segoe UI" panose="020B0502040204020203" pitchFamily="34" charset="0"/>
                <a:cs typeface="Segoe UI" panose="020B0502040204020203" pitchFamily="34" charset="0"/>
              </a:rPr>
              <a:t>יורוקאפ</a:t>
            </a:r>
            <a:r>
              <a:rPr lang="he-IL" sz="1050" dirty="0">
                <a:solidFill>
                  <a:srgbClr val="002060"/>
                </a:solidFill>
                <a:latin typeface="Segoe UI" panose="020B0502040204020203" pitchFamily="34" charset="0"/>
                <a:cs typeface="Segoe UI" panose="020B0502040204020203" pitchFamily="34" charset="0"/>
              </a:rPr>
              <a:t> 3 ב 12-15 למרץ בבית שישוחק בהולנד.</a:t>
            </a: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graphicFrame>
        <p:nvGraphicFramePr>
          <p:cNvPr id="23" name="טבלה 22">
            <a:extLst>
              <a:ext uri="{FF2B5EF4-FFF2-40B4-BE49-F238E27FC236}">
                <a16:creationId xmlns:a16="http://schemas.microsoft.com/office/drawing/2014/main" id="{80A89466-9DE9-A4B8-B40B-7AB76494DD5B}"/>
              </a:ext>
            </a:extLst>
          </p:cNvPr>
          <p:cNvGraphicFramePr>
            <a:graphicFrameLocks noGrp="1"/>
          </p:cNvGraphicFramePr>
          <p:nvPr>
            <p:extLst>
              <p:ext uri="{D42A27DB-BD31-4B8C-83A1-F6EECF244321}">
                <p14:modId xmlns:p14="http://schemas.microsoft.com/office/powerpoint/2010/main" val="3222055535"/>
              </p:ext>
            </p:extLst>
          </p:nvPr>
        </p:nvGraphicFramePr>
        <p:xfrm>
          <a:off x="3650683" y="2546435"/>
          <a:ext cx="3117820" cy="3708400"/>
        </p:xfrm>
        <a:graphic>
          <a:graphicData uri="http://schemas.openxmlformats.org/drawingml/2006/table">
            <a:tbl>
              <a:tblPr rtl="1" firstRow="1" bandRow="1">
                <a:tableStyleId>{5940675A-B579-460E-94D1-54222C63F5DA}</a:tableStyleId>
              </a:tblPr>
              <a:tblGrid>
                <a:gridCol w="318717">
                  <a:extLst>
                    <a:ext uri="{9D8B030D-6E8A-4147-A177-3AD203B41FA5}">
                      <a16:colId xmlns:a16="http://schemas.microsoft.com/office/drawing/2014/main" val="1317345457"/>
                    </a:ext>
                  </a:extLst>
                </a:gridCol>
                <a:gridCol w="1649186">
                  <a:extLst>
                    <a:ext uri="{9D8B030D-6E8A-4147-A177-3AD203B41FA5}">
                      <a16:colId xmlns:a16="http://schemas.microsoft.com/office/drawing/2014/main" val="3915959124"/>
                    </a:ext>
                  </a:extLst>
                </a:gridCol>
                <a:gridCol w="587829">
                  <a:extLst>
                    <a:ext uri="{9D8B030D-6E8A-4147-A177-3AD203B41FA5}">
                      <a16:colId xmlns:a16="http://schemas.microsoft.com/office/drawing/2014/main" val="254347452"/>
                    </a:ext>
                  </a:extLst>
                </a:gridCol>
                <a:gridCol w="562088">
                  <a:extLst>
                    <a:ext uri="{9D8B030D-6E8A-4147-A177-3AD203B41FA5}">
                      <a16:colId xmlns:a16="http://schemas.microsoft.com/office/drawing/2014/main" val="4088634451"/>
                    </a:ext>
                  </a:extLst>
                </a:gridCol>
              </a:tblGrid>
              <a:tr h="370840">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בית הלוחם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אילן ספיבק רמת גן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חוסן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חזי ראשון לציון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כרישי חדרה – ב.ל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תותחני צה"ל – ב.ל ת"א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ארז ספיבק רמת גן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אריות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r h="370840">
                <a:tc>
                  <a:txBody>
                    <a:bodyPr/>
                    <a:lstStyle/>
                    <a:p>
                      <a:pPr rtl="1"/>
                      <a:r>
                        <a:rPr lang="he-IL" sz="1200"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מג'ד אל כרום - על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954463"/>
                  </a:ext>
                </a:extLst>
              </a:tr>
            </a:tbl>
          </a:graphicData>
        </a:graphic>
      </p:graphicFrame>
      <p:graphicFrame>
        <p:nvGraphicFramePr>
          <p:cNvPr id="28" name="טבלה 27">
            <a:extLst>
              <a:ext uri="{FF2B5EF4-FFF2-40B4-BE49-F238E27FC236}">
                <a16:creationId xmlns:a16="http://schemas.microsoft.com/office/drawing/2014/main" id="{B678374F-4FDC-CC59-B4F6-48E303E3D22A}"/>
              </a:ext>
            </a:extLst>
          </p:cNvPr>
          <p:cNvGraphicFramePr>
            <a:graphicFrameLocks noGrp="1"/>
          </p:cNvGraphicFramePr>
          <p:nvPr>
            <p:extLst>
              <p:ext uri="{D42A27DB-BD31-4B8C-83A1-F6EECF244321}">
                <p14:modId xmlns:p14="http://schemas.microsoft.com/office/powerpoint/2010/main" val="589208618"/>
              </p:ext>
            </p:extLst>
          </p:nvPr>
        </p:nvGraphicFramePr>
        <p:xfrm>
          <a:off x="219188" y="2784126"/>
          <a:ext cx="3117820" cy="3040380"/>
        </p:xfrm>
        <a:graphic>
          <a:graphicData uri="http://schemas.openxmlformats.org/drawingml/2006/table">
            <a:tbl>
              <a:tblPr rtl="1" firstRow="1" bandRow="1">
                <a:tableStyleId>{5940675A-B579-460E-94D1-54222C63F5DA}</a:tableStyleId>
              </a:tblPr>
              <a:tblGrid>
                <a:gridCol w="365208">
                  <a:extLst>
                    <a:ext uri="{9D8B030D-6E8A-4147-A177-3AD203B41FA5}">
                      <a16:colId xmlns:a16="http://schemas.microsoft.com/office/drawing/2014/main" val="1317345457"/>
                    </a:ext>
                  </a:extLst>
                </a:gridCol>
                <a:gridCol w="1602695">
                  <a:extLst>
                    <a:ext uri="{9D8B030D-6E8A-4147-A177-3AD203B41FA5}">
                      <a16:colId xmlns:a16="http://schemas.microsoft.com/office/drawing/2014/main" val="3915959124"/>
                    </a:ext>
                  </a:extLst>
                </a:gridCol>
                <a:gridCol w="587829">
                  <a:extLst>
                    <a:ext uri="{9D8B030D-6E8A-4147-A177-3AD203B41FA5}">
                      <a16:colId xmlns:a16="http://schemas.microsoft.com/office/drawing/2014/main" val="254347452"/>
                    </a:ext>
                  </a:extLst>
                </a:gridCol>
                <a:gridCol w="562088">
                  <a:extLst>
                    <a:ext uri="{9D8B030D-6E8A-4147-A177-3AD203B41FA5}">
                      <a16:colId xmlns:a16="http://schemas.microsoft.com/office/drawing/2014/main" val="4088634451"/>
                    </a:ext>
                  </a:extLst>
                </a:gridCol>
              </a:tblGrid>
              <a:tr h="244919">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צעירים ב.ל ת"א</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עתודה – אלון ספיבק ר"ג</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בית הלוחם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אילן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כאבול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בית הלוחם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בית הלוחם ירושלים</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צה"ל תל אביב</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9</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ערבה ספיבק רמת גן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95446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10</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אורן ספיבק רמת גן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03882281"/>
                  </a:ext>
                </a:extLst>
              </a:tr>
            </a:tbl>
          </a:graphicData>
        </a:graphic>
      </p:graphicFrame>
      <p:sp>
        <p:nvSpPr>
          <p:cNvPr id="31" name="תיבת טקסט 30">
            <a:extLst>
              <a:ext uri="{FF2B5EF4-FFF2-40B4-BE49-F238E27FC236}">
                <a16:creationId xmlns:a16="http://schemas.microsoft.com/office/drawing/2014/main" id="{4FE031F2-2C4C-733B-8A84-0A6FDE6BC878}"/>
              </a:ext>
            </a:extLst>
          </p:cNvPr>
          <p:cNvSpPr txBox="1"/>
          <p:nvPr/>
        </p:nvSpPr>
        <p:spPr>
          <a:xfrm>
            <a:off x="79694" y="5881564"/>
            <a:ext cx="3396608" cy="253916"/>
          </a:xfrm>
          <a:prstGeom prst="rect">
            <a:avLst/>
          </a:prstGeom>
          <a:noFill/>
        </p:spPr>
        <p:txBody>
          <a:bodyPr wrap="square">
            <a:spAutoFit/>
          </a:bodyPr>
          <a:lstStyle/>
          <a:p>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ליגה לאומית ב' נכון ל 30.11.25</a:t>
            </a:r>
            <a:endParaRPr lang="he-IL" b="1" dirty="0"/>
          </a:p>
        </p:txBody>
      </p:sp>
      <p:graphicFrame>
        <p:nvGraphicFramePr>
          <p:cNvPr id="32" name="טבלה 31">
            <a:extLst>
              <a:ext uri="{FF2B5EF4-FFF2-40B4-BE49-F238E27FC236}">
                <a16:creationId xmlns:a16="http://schemas.microsoft.com/office/drawing/2014/main" id="{7CD9C685-6480-FD59-E4A3-69BD6357DE76}"/>
              </a:ext>
            </a:extLst>
          </p:cNvPr>
          <p:cNvGraphicFramePr>
            <a:graphicFrameLocks noGrp="1"/>
          </p:cNvGraphicFramePr>
          <p:nvPr>
            <p:extLst>
              <p:ext uri="{D42A27DB-BD31-4B8C-83A1-F6EECF244321}">
                <p14:modId xmlns:p14="http://schemas.microsoft.com/office/powerpoint/2010/main" val="2249952601"/>
              </p:ext>
            </p:extLst>
          </p:nvPr>
        </p:nvGraphicFramePr>
        <p:xfrm>
          <a:off x="236632" y="6204753"/>
          <a:ext cx="3117820" cy="2491740"/>
        </p:xfrm>
        <a:graphic>
          <a:graphicData uri="http://schemas.openxmlformats.org/drawingml/2006/table">
            <a:tbl>
              <a:tblPr rtl="1" firstRow="1" bandRow="1">
                <a:tableStyleId>{5940675A-B579-460E-94D1-54222C63F5DA}</a:tableStyleId>
              </a:tblPr>
              <a:tblGrid>
                <a:gridCol w="365208">
                  <a:extLst>
                    <a:ext uri="{9D8B030D-6E8A-4147-A177-3AD203B41FA5}">
                      <a16:colId xmlns:a16="http://schemas.microsoft.com/office/drawing/2014/main" val="1317345457"/>
                    </a:ext>
                  </a:extLst>
                </a:gridCol>
                <a:gridCol w="1602695">
                  <a:extLst>
                    <a:ext uri="{9D8B030D-6E8A-4147-A177-3AD203B41FA5}">
                      <a16:colId xmlns:a16="http://schemas.microsoft.com/office/drawing/2014/main" val="3915959124"/>
                    </a:ext>
                  </a:extLst>
                </a:gridCol>
                <a:gridCol w="587829">
                  <a:extLst>
                    <a:ext uri="{9D8B030D-6E8A-4147-A177-3AD203B41FA5}">
                      <a16:colId xmlns:a16="http://schemas.microsoft.com/office/drawing/2014/main" val="254347452"/>
                    </a:ext>
                  </a:extLst>
                </a:gridCol>
                <a:gridCol w="562088">
                  <a:extLst>
                    <a:ext uri="{9D8B030D-6E8A-4147-A177-3AD203B41FA5}">
                      <a16:colId xmlns:a16="http://schemas.microsoft.com/office/drawing/2014/main" val="4088634451"/>
                    </a:ext>
                  </a:extLst>
                </a:gridCol>
              </a:tblGrid>
              <a:tr h="244919">
                <a:tc>
                  <a:txBody>
                    <a:bodyPr/>
                    <a:lstStyle/>
                    <a:p>
                      <a:pPr rtl="1"/>
                      <a:endParaRPr lang="he-IL" dirty="0">
                        <a:solidFill>
                          <a:srgbClr val="002060"/>
                        </a:solidFill>
                        <a:latin typeface="Segoe UI" panose="020B0502040204020203" pitchFamily="34" charset="0"/>
                        <a:cs typeface="Segoe UI" panose="020B0502040204020203"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קבוצה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000" b="1" dirty="0">
                          <a:solidFill>
                            <a:srgbClr val="002060"/>
                          </a:solidFill>
                          <a:latin typeface="Segoe UI" panose="020B0502040204020203" pitchFamily="34" charset="0"/>
                          <a:cs typeface="Segoe UI" panose="020B0502040204020203" pitchFamily="34" charset="0"/>
                        </a:rPr>
                        <a:t>משחקים</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b="1" dirty="0">
                          <a:solidFill>
                            <a:srgbClr val="002060"/>
                          </a:solidFill>
                          <a:latin typeface="Segoe UI" panose="020B0502040204020203" pitchFamily="34" charset="0"/>
                          <a:cs typeface="Segoe UI" panose="020B0502040204020203" pitchFamily="34" charset="0"/>
                        </a:rPr>
                        <a:t>ניקוד</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54615103"/>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בית הלוחם ירושלים</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03887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עדי נגב – נחלת ערן </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10933622"/>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שלום ראשון לציון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37201647"/>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בית הלוחם חיפה</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3</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4</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83836229"/>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5</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הגולן</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66442181"/>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6</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כרמיאל</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147086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7</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ב.ל ים – שומר חומות</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07072076"/>
                  </a:ext>
                </a:extLst>
              </a:tr>
              <a:tr h="244919">
                <a:tc>
                  <a:txBody>
                    <a:bodyPr/>
                    <a:lstStyle/>
                    <a:p>
                      <a:pPr rtl="1"/>
                      <a:r>
                        <a:rPr lang="he-IL" sz="1200" dirty="0">
                          <a:solidFill>
                            <a:srgbClr val="002060"/>
                          </a:solidFill>
                          <a:latin typeface="Segoe UI" panose="020B0502040204020203" pitchFamily="34" charset="0"/>
                          <a:cs typeface="Segoe UI" panose="020B0502040204020203" pitchFamily="34" charset="0"/>
                        </a:rPr>
                        <a:t>8</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rtl="1"/>
                      <a:r>
                        <a:rPr lang="he-IL" sz="1100" dirty="0">
                          <a:solidFill>
                            <a:srgbClr val="002060"/>
                          </a:solidFill>
                          <a:latin typeface="Segoe UI" panose="020B0502040204020203" pitchFamily="34" charset="0"/>
                          <a:cs typeface="Segoe UI" panose="020B0502040204020203" pitchFamily="34" charset="0"/>
                        </a:rPr>
                        <a:t>חוסן באר שבע</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2</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he-IL" sz="1100" b="1" dirty="0">
                          <a:solidFill>
                            <a:srgbClr val="002060"/>
                          </a:solidFill>
                          <a:latin typeface="Segoe UI" panose="020B0502040204020203" pitchFamily="34" charset="0"/>
                          <a:cs typeface="Segoe UI" panose="020B0502040204020203" pitchFamily="34" charset="0"/>
                        </a:rPr>
                        <a:t>1</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56202752"/>
                  </a:ext>
                </a:extLst>
              </a:tr>
            </a:tbl>
          </a:graphicData>
        </a:graphic>
      </p:graphicFrame>
    </p:spTree>
    <p:extLst>
      <p:ext uri="{BB962C8B-B14F-4D97-AF65-F5344CB8AC3E}">
        <p14:creationId xmlns:p14="http://schemas.microsoft.com/office/powerpoint/2010/main" val="320257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29FD-CD05-C43E-DBDC-7D263C493311}"/>
            </a:ext>
          </a:extLst>
        </p:cNvPr>
        <p:cNvGrpSpPr/>
        <p:nvPr/>
      </p:nvGrpSpPr>
      <p:grpSpPr>
        <a:xfrm>
          <a:off x="0" y="0"/>
          <a:ext cx="0" cy="0"/>
          <a:chOff x="0" y="0"/>
          <a:chExt cx="0" cy="0"/>
        </a:xfrm>
      </p:grpSpPr>
      <p:pic>
        <p:nvPicPr>
          <p:cNvPr id="1028" name="Picture 4" descr="‏קבוצה של אנשים חלקם בכיסא גלגלים יורה בחץ וקשת באולם">
            <a:extLst>
              <a:ext uri="{FF2B5EF4-FFF2-40B4-BE49-F238E27FC236}">
                <a16:creationId xmlns:a16="http://schemas.microsoft.com/office/drawing/2014/main" id="{828AB8CE-5413-4F44-31B3-2475270CB1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44732" y="7263132"/>
            <a:ext cx="3427994" cy="1981435"/>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2C19D890-056C-4A24-272E-4B3E4F48606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42A7439C-8F9A-518E-FD53-D83614F5B5C4}"/>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23 במועדונים</a:t>
            </a:r>
          </a:p>
        </p:txBody>
      </p:sp>
      <p:sp>
        <p:nvSpPr>
          <p:cNvPr id="13" name="מקבילית 12">
            <a:extLst>
              <a:ext uri="{FF2B5EF4-FFF2-40B4-BE49-F238E27FC236}">
                <a16:creationId xmlns:a16="http://schemas.microsoft.com/office/drawing/2014/main" id="{DC4DFB37-0B8C-E5C0-57B5-D65613512750}"/>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A254C00B-F804-02E0-2161-FDD8DE960DE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F7468080-C774-F35C-EB65-11DADED38EA1}"/>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47DE9D3A-C590-9725-57D6-E42C798B756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במועדונים</a:t>
            </a:r>
          </a:p>
        </p:txBody>
      </p:sp>
      <p:sp>
        <p:nvSpPr>
          <p:cNvPr id="2" name="מלבן 1">
            <a:extLst>
              <a:ext uri="{FF2B5EF4-FFF2-40B4-BE49-F238E27FC236}">
                <a16:creationId xmlns:a16="http://schemas.microsoft.com/office/drawing/2014/main" id="{5EF44E5D-7071-B836-6B18-0B5841F728EF}"/>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6FA0BEC7-5BE7-C13E-F162-016CAF2FFCB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3" name="TextBox 15">
            <a:extLst>
              <a:ext uri="{FF2B5EF4-FFF2-40B4-BE49-F238E27FC236}">
                <a16:creationId xmlns:a16="http://schemas.microsoft.com/office/drawing/2014/main" id="{99CFC1B2-646F-90C8-E314-2B190D199242}"/>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9" name="מקבילית 8">
            <a:extLst>
              <a:ext uri="{FF2B5EF4-FFF2-40B4-BE49-F238E27FC236}">
                <a16:creationId xmlns:a16="http://schemas.microsoft.com/office/drawing/2014/main" id="{22328ABD-83D4-50ED-8208-2CFB895F3D17}"/>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4CC87C93-B421-B47B-3522-7317B9BEAA23}"/>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rgbClr val="002060"/>
                </a:solidFill>
                <a:latin typeface="Segoe UI" panose="020B0502040204020203" pitchFamily="34" charset="0"/>
                <a:cs typeface="Segoe UI" panose="020B0502040204020203" pitchFamily="34" charset="0"/>
              </a:rPr>
              <a:t>איל"ן אשדוד</a:t>
            </a:r>
            <a:endParaRPr kumimoji="0" lang="he-IL" sz="1800" b="1" i="0" u="none" strike="noStrike" kern="1200" cap="none" spc="0" normalizeH="0" baseline="0" noProof="0" dirty="0">
              <a:ln>
                <a:noFill/>
              </a:ln>
              <a:solidFill>
                <a:srgbClr val="002060"/>
              </a:solidFill>
              <a:uLnTx/>
              <a:uFillTx/>
              <a:latin typeface="Segoe UI" panose="020B0502040204020203" pitchFamily="34" charset="0"/>
              <a:cs typeface="Segoe UI" panose="020B0502040204020203" pitchFamily="34" charset="0"/>
            </a:endParaRPr>
          </a:p>
        </p:txBody>
      </p:sp>
      <p:sp>
        <p:nvSpPr>
          <p:cNvPr id="15" name="מלבן 14">
            <a:extLst>
              <a:ext uri="{FF2B5EF4-FFF2-40B4-BE49-F238E27FC236}">
                <a16:creationId xmlns:a16="http://schemas.microsoft.com/office/drawing/2014/main" id="{51DFD867-3175-3433-BE54-30FC172BF30E}"/>
              </a:ext>
            </a:extLst>
          </p:cNvPr>
          <p:cNvSpPr/>
          <p:nvPr/>
        </p:nvSpPr>
        <p:spPr>
          <a:xfrm>
            <a:off x="3450522" y="1491314"/>
            <a:ext cx="3392487" cy="2297296"/>
          </a:xfrm>
          <a:prstGeom prst="rect">
            <a:avLst/>
          </a:prstGeom>
          <a:noFill/>
        </p:spPr>
        <p:txBody>
          <a:bodyPr wrap="square">
            <a:spAutoFit/>
          </a:bodyPr>
          <a:lstStyle/>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אירוע פתיחת שנה בספורט הפראלימפי באשדוד, שיתוף פעולה של עמותות ספורטאי מכבי אשדוד ואיל״ן ולזכרו של </a:t>
            </a:r>
            <a:r>
              <a:rPr lang="he-IL" sz="1100" b="1" dirty="0">
                <a:solidFill>
                  <a:srgbClr val="002060"/>
                </a:solidFill>
                <a:latin typeface="Segoe UI" panose="020B0502040204020203" pitchFamily="34" charset="0"/>
                <a:cs typeface="Segoe UI" panose="020B0502040204020203" pitchFamily="34" charset="0"/>
              </a:rPr>
              <a:t>שמוליק </a:t>
            </a:r>
            <a:r>
              <a:rPr lang="he-IL" sz="1100" b="1" dirty="0" err="1">
                <a:solidFill>
                  <a:srgbClr val="002060"/>
                </a:solidFill>
                <a:latin typeface="Segoe UI" panose="020B0502040204020203" pitchFamily="34" charset="0"/>
                <a:cs typeface="Segoe UI" panose="020B0502040204020203" pitchFamily="34" charset="0"/>
              </a:rPr>
              <a:t>לנסקנר</a:t>
            </a:r>
            <a:r>
              <a:rPr lang="he-IL" sz="1100" dirty="0">
                <a:solidFill>
                  <a:srgbClr val="002060"/>
                </a:solidFill>
                <a:latin typeface="Segoe UI" panose="020B0502040204020203" pitchFamily="34" charset="0"/>
                <a:cs typeface="Segoe UI" panose="020B0502040204020203" pitchFamily="34" charset="0"/>
              </a:rPr>
              <a:t>, המאמן האגדי של קבוצת הכדורסל בכסאות גלגלים.</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לצד משחק כדורסל מרגש ותחנות התנסות פתוחות לקהל, נערך טקס הוקרה לשחייני קבוצת מכבי איל״ן אשדוד, על הישגים יוצאי דופן בעונות האחרונות.</a:t>
            </a:r>
            <a:endParaRPr lang="en-US" sz="1100" dirty="0">
              <a:solidFill>
                <a:srgbClr val="002060"/>
              </a:solidFill>
              <a:latin typeface="Segoe UI" panose="020B0502040204020203" pitchFamily="34" charset="0"/>
              <a:cs typeface="Segoe UI" panose="020B0502040204020203" pitchFamily="34" charset="0"/>
            </a:endParaRP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קרדיט לתמונות: </a:t>
            </a:r>
            <a:r>
              <a:rPr lang="en-US" sz="1100" dirty="0">
                <a:solidFill>
                  <a:srgbClr val="002060"/>
                </a:solidFill>
                <a:latin typeface="Segoe UI" panose="020B0502040204020203" pitchFamily="34" charset="0"/>
                <a:cs typeface="Segoe UI" panose="020B0502040204020203" pitchFamily="34" charset="0"/>
              </a:rPr>
              <a:t>Costi Jacky</a:t>
            </a:r>
            <a:endParaRPr lang="he-IL" sz="1100" dirty="0">
              <a:solidFill>
                <a:srgbClr val="002060"/>
              </a:solidFill>
              <a:latin typeface="Segoe UI" panose="020B0502040204020203" pitchFamily="34" charset="0"/>
              <a:cs typeface="Segoe UI" panose="020B0502040204020203" pitchFamily="34" charset="0"/>
            </a:endParaRPr>
          </a:p>
        </p:txBody>
      </p:sp>
      <p:sp>
        <p:nvSpPr>
          <p:cNvPr id="34" name="תיבת טקסט 33">
            <a:extLst>
              <a:ext uri="{FF2B5EF4-FFF2-40B4-BE49-F238E27FC236}">
                <a16:creationId xmlns:a16="http://schemas.microsoft.com/office/drawing/2014/main" id="{54344CC1-A001-2B9D-9956-DF6A9B7069AC}"/>
              </a:ext>
            </a:extLst>
          </p:cNvPr>
          <p:cNvSpPr txBox="1"/>
          <p:nvPr/>
        </p:nvSpPr>
        <p:spPr>
          <a:xfrm>
            <a:off x="84868" y="3075282"/>
            <a:ext cx="3295994" cy="1584408"/>
          </a:xfrm>
          <a:prstGeom prst="rect">
            <a:avLst/>
          </a:prstGeom>
          <a:noFill/>
        </p:spPr>
        <p:txBody>
          <a:bodyPr wrap="square">
            <a:spAutoFit/>
          </a:bodyPr>
          <a:lstStyle/>
          <a:p>
            <a:pPr>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מתוך עמוד הפייסבוק של איל"ן חיפה:</a:t>
            </a:r>
          </a:p>
          <a:p>
            <a:pPr>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"היום התקיימה במרכזינו תחרות חץ וקשת ראשונה לעונת הפעילות 2025-6!!! 🏹🏹🏹🏹🏹</a:t>
            </a:r>
          </a:p>
          <a:p>
            <a:pPr>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תודות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לירין, אושרת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ועינאד</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על ארגון התחרות בה לקחו חלק ספורטאי מרכז הספורט ותמרה🙏</a:t>
            </a:r>
          </a:p>
          <a:p>
            <a:pPr>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ככה פותחים את עונת המשחקים!💪" </a:t>
            </a:r>
            <a:endParaRPr lang="he-IL" dirty="0"/>
          </a:p>
        </p:txBody>
      </p:sp>
      <p:pic>
        <p:nvPicPr>
          <p:cNvPr id="17" name="תמונה 16" descr="ילדים משחקים כדורסל בכיסא גלגלים">
            <a:extLst>
              <a:ext uri="{FF2B5EF4-FFF2-40B4-BE49-F238E27FC236}">
                <a16:creationId xmlns:a16="http://schemas.microsoft.com/office/drawing/2014/main" id="{26A983AD-7A74-9798-EF82-05A4578FB8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6605" y="3891619"/>
            <a:ext cx="3428999" cy="2284571"/>
          </a:xfrm>
          <a:prstGeom prst="rect">
            <a:avLst/>
          </a:prstGeom>
        </p:spPr>
      </p:pic>
      <p:pic>
        <p:nvPicPr>
          <p:cNvPr id="21" name="תמונה 20" descr="8 אנשים, 4 עם תעודה, בתמונה קבוצתית">
            <a:extLst>
              <a:ext uri="{FF2B5EF4-FFF2-40B4-BE49-F238E27FC236}">
                <a16:creationId xmlns:a16="http://schemas.microsoft.com/office/drawing/2014/main" id="{6118F6FE-EF45-5130-26D2-46478FFDCD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73522" y="6461147"/>
            <a:ext cx="3428999" cy="2284571"/>
          </a:xfrm>
          <a:prstGeom prst="rect">
            <a:avLst/>
          </a:prstGeom>
        </p:spPr>
      </p:pic>
      <p:sp>
        <p:nvSpPr>
          <p:cNvPr id="8" name="מקבילית 7">
            <a:extLst>
              <a:ext uri="{FF2B5EF4-FFF2-40B4-BE49-F238E27FC236}">
                <a16:creationId xmlns:a16="http://schemas.microsoft.com/office/drawing/2014/main" id="{1EAD647D-8EF1-EDD0-6CF9-5ED2F6548180}"/>
              </a:ext>
              <a:ext uri="{C183D7F6-B498-43B3-948B-1728B52AA6E4}">
                <adec:decorative xmlns:adec="http://schemas.microsoft.com/office/drawing/2017/decorative" val="1"/>
              </a:ext>
            </a:extLst>
          </p:cNvPr>
          <p:cNvSpPr/>
          <p:nvPr/>
        </p:nvSpPr>
        <p:spPr>
          <a:xfrm>
            <a:off x="-253861" y="2682661"/>
            <a:ext cx="3475570" cy="334900"/>
          </a:xfrm>
          <a:prstGeom prst="parallelogram">
            <a:avLst>
              <a:gd name="adj" fmla="val 7438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latin typeface="Calibri" panose="020F0502020204030204"/>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8D8F928B-BFB4-2218-41AC-DAEE25B753A6}"/>
              </a:ext>
            </a:extLst>
          </p:cNvPr>
          <p:cNvSpPr txBox="1"/>
          <p:nvPr/>
        </p:nvSpPr>
        <p:spPr>
          <a:xfrm>
            <a:off x="-209105" y="259182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rgbClr val="002060"/>
                </a:solidFill>
                <a:latin typeface="Segoe UI" panose="020B0502040204020203" pitchFamily="34" charset="0"/>
                <a:cs typeface="Segoe UI" panose="020B0502040204020203" pitchFamily="34" charset="0"/>
              </a:rPr>
              <a:t>איל"ן חיפה</a:t>
            </a:r>
            <a:endParaRPr kumimoji="0" lang="he-IL" sz="1800" b="1" i="0" u="none" strike="noStrike" kern="1200" cap="none" spc="0" normalizeH="0" baseline="0" noProof="0" dirty="0">
              <a:ln>
                <a:noFill/>
              </a:ln>
              <a:solidFill>
                <a:srgbClr val="002060"/>
              </a:solidFill>
              <a:uLnTx/>
              <a:uFillTx/>
              <a:latin typeface="Segoe UI" panose="020B0502040204020203" pitchFamily="34" charset="0"/>
              <a:cs typeface="Segoe UI" panose="020B0502040204020203" pitchFamily="34" charset="0"/>
            </a:endParaRPr>
          </a:p>
        </p:txBody>
      </p:sp>
      <p:sp>
        <p:nvSpPr>
          <p:cNvPr id="12" name="TextBox 15">
            <a:extLst>
              <a:ext uri="{FF2B5EF4-FFF2-40B4-BE49-F238E27FC236}">
                <a16:creationId xmlns:a16="http://schemas.microsoft.com/office/drawing/2014/main" id="{C0BF2B91-0292-C35E-DA88-61FF15AEB6AD}"/>
              </a:ext>
            </a:extLst>
          </p:cNvPr>
          <p:cNvSpPr txBox="1"/>
          <p:nvPr/>
        </p:nvSpPr>
        <p:spPr>
          <a:xfrm>
            <a:off x="-121449" y="2067005"/>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9" name="תיבת טקסט 18">
            <a:extLst>
              <a:ext uri="{FF2B5EF4-FFF2-40B4-BE49-F238E27FC236}">
                <a16:creationId xmlns:a16="http://schemas.microsoft.com/office/drawing/2014/main" id="{798FAF10-B0DE-5EFA-231F-EBA2D0E4AF3A}"/>
              </a:ext>
            </a:extLst>
          </p:cNvPr>
          <p:cNvSpPr txBox="1"/>
          <p:nvPr/>
        </p:nvSpPr>
        <p:spPr>
          <a:xfrm>
            <a:off x="-29748" y="214968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קרן עזריאלי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2" name="תמונה 21" descr="תמונה שמכילה גופן, טקסט, גרפיקה, לוגו&#10;&#10;תוכן שנוצר על-ידי בינה מלאכותית עשוי להיות שגוי.">
            <a:extLst>
              <a:ext uri="{FF2B5EF4-FFF2-40B4-BE49-F238E27FC236}">
                <a16:creationId xmlns:a16="http://schemas.microsoft.com/office/drawing/2014/main" id="{02987F2A-9ABF-60E0-CEE3-A36051628E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157" y="1341139"/>
            <a:ext cx="2354460" cy="779724"/>
          </a:xfrm>
          <a:prstGeom prst="rect">
            <a:avLst/>
          </a:prstGeom>
        </p:spPr>
      </p:pic>
      <p:pic>
        <p:nvPicPr>
          <p:cNvPr id="1026" name="Picture 2" descr="קבוצה של אנשים חלקם בכיסא גלגלים יורה בחץ וקשת באולם‏‏">
            <a:extLst>
              <a:ext uri="{FF2B5EF4-FFF2-40B4-BE49-F238E27FC236}">
                <a16:creationId xmlns:a16="http://schemas.microsoft.com/office/drawing/2014/main" id="{65AF59DC-3917-244B-79C2-12312695EFC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74364" y="4773621"/>
            <a:ext cx="3382744" cy="220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1A1A-7B4C-ED0C-CD7A-6ED02BE12F9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AF78DFA-DDE1-EA57-4AB5-0E13C4B6DA6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D675F33-CDCB-2484-60C9-2347E9AA3B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24 חם מהשטח</a:t>
            </a:r>
          </a:p>
        </p:txBody>
      </p:sp>
      <p:sp>
        <p:nvSpPr>
          <p:cNvPr id="7" name="TextBox 15">
            <a:extLst>
              <a:ext uri="{FF2B5EF4-FFF2-40B4-BE49-F238E27FC236}">
                <a16:creationId xmlns:a16="http://schemas.microsoft.com/office/drawing/2014/main" id="{FE0B08EC-7231-622E-C91B-02866E2EE8F1}"/>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3AADEDC0-E8E9-3995-DE0C-26F70B88F350}"/>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6FE4E507-1513-750E-70AB-77B84E0EA71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64A50F6-AA07-D02A-DBF9-A74D88DE08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E6FA130E-C0C1-D698-AE64-DAB735FE3D7E}"/>
              </a:ext>
            </a:extLst>
          </p:cNvPr>
          <p:cNvSpPr txBox="1"/>
          <p:nvPr/>
        </p:nvSpPr>
        <p:spPr>
          <a:xfrm>
            <a:off x="3498857" y="1436087"/>
            <a:ext cx="3339874" cy="8071953"/>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הקשר המורכב בין המאמן לספורטאי הפראלימפי – תוצאות מחקר</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מערכת היחסים בין מאמן לספורטאי תמיד הייתה מרכיב מרכזי בעולם הספורט, אך בספורט הפראלימפי היא מקבלת ממד נוסף — עמוק, מורכב ולעיתים קרובות גם בלתי מדובר. </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המחקר האיכותני של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ארקדי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פופוב</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בוגר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תואר השני במסלול לפסיכולוגיה ארגונית במרכז האקדמי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רופין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שנערך בקרב 12 מאמנים מ־9 ענפים פראלימפיים בישראל, מציג לראשונה ניתוח מקיף של תלות הדדית ביחסים הללו — ובעיקר: תלות המאמן בספורטאי.</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המחקר, שנולד ביוזמת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ד״ר אסנת פליס דואר ויעל לנדר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בשיתוף עם הפסיכולוגים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ד״ר ישי צור וד״ר תומר גוטמן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מביא פרספקטיבה ארגונית חדשה על יחסי מאמן–ספורטאי, ומציג תמונה רחבה של האתגרים, הדילמות וההזדמנויות הנוצרות בתוך מערכת היחסים הייחודית הזו.</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המאמן תלוי בספורטאי — לא פחות ממה שהספורטאי תלוי בו.</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התפיסה המקובלת מדגישה את תלות הספורטאי במאמן, אך הממצאים מציגים תמונה הפוכה לא פחות חשובה:</a:t>
            </a:r>
          </a:p>
          <a:p>
            <a:pPr marR="0" lvl="0" algn="just" defTabSz="914400" rtl="1" eaLnBrk="1" fontAlgn="auto" latinLnBrk="0" hangingPunct="1">
              <a:lnSpc>
                <a:spcPts val="1700"/>
              </a:lnSpc>
              <a:spcBef>
                <a:spcPts val="0"/>
              </a:spcBef>
              <a:spcAft>
                <a:spcPts val="800"/>
              </a:spcAft>
              <a:buClrTx/>
              <a:buSzTx/>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מאמנים מדווחים על תלות מקצועית, רגשית וכלכלית בספורטאים שהם מובילים. לדוגמה:</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הצלחת הספורטאי יכולה לקבוע את מעמדו, פרנסתּו והמשך העסקתו של המאמן.</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ספורטאי הישג הופך להיות גם מי שמכתיב ציפיות, דינמיקה ותדמית ארגונית של המאמן.</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במקרים מסוימים הספורטאי נתפס כמי שמחזיק בעמדה “ניהולית” בתוך הזוגיות המקצועית.</a:t>
            </a:r>
          </a:p>
          <a:p>
            <a:pPr marR="0" lvl="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21" name="מקבילית 20">
            <a:extLst>
              <a:ext uri="{FF2B5EF4-FFF2-40B4-BE49-F238E27FC236}">
                <a16:creationId xmlns:a16="http://schemas.microsoft.com/office/drawing/2014/main" id="{6C09F088-5BB8-108C-433D-EF9D4422DEDB}"/>
              </a:ext>
            </a:extLst>
          </p:cNvPr>
          <p:cNvSpPr/>
          <p:nvPr/>
        </p:nvSpPr>
        <p:spPr>
          <a:xfrm>
            <a:off x="14991" y="9531705"/>
            <a:ext cx="7090982"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sp>
        <p:nvSpPr>
          <p:cNvPr id="23" name="תיבת טקסט 22">
            <a:extLst>
              <a:ext uri="{FF2B5EF4-FFF2-40B4-BE49-F238E27FC236}">
                <a16:creationId xmlns:a16="http://schemas.microsoft.com/office/drawing/2014/main" id="{9BFD4DC7-0FB6-B735-B58E-7108A72DA0BF}"/>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9E10F110-7A70-7285-B121-E7BCAA4A2795}"/>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17470139-810E-0BFD-9E2D-59DC6A348626}"/>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יחסי מאמן - ספורטאי</a:t>
            </a:r>
          </a:p>
        </p:txBody>
      </p:sp>
      <p:sp>
        <p:nvSpPr>
          <p:cNvPr id="20" name="תיבת טקסט 19">
            <a:extLst>
              <a:ext uri="{FF2B5EF4-FFF2-40B4-BE49-F238E27FC236}">
                <a16:creationId xmlns:a16="http://schemas.microsoft.com/office/drawing/2014/main" id="{FDAD8161-2389-0049-92F7-26EAFB1A4216}"/>
              </a:ext>
            </a:extLst>
          </p:cNvPr>
          <p:cNvSpPr txBox="1"/>
          <p:nvPr/>
        </p:nvSpPr>
        <p:spPr>
          <a:xfrm>
            <a:off x="63760" y="2397540"/>
            <a:ext cx="3339874" cy="5455853"/>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במילים אחרות – קיים היפוך תפקידים ״שנוגס״ במעמדו של המאמן, בו המאמן הוא לא רק מוביל; הוא גם מובל.</a:t>
            </a:r>
          </a:p>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קשר אישי עמוק שמטשטש גבולות תפקיד</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המאמנים במחקר מתארים מערכת יחסים שבה הגבולות בין מקצועי ואישי מיטשטשים:</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המאמן נדרש להיות מדריך, פסיכולוג, חבר, תומך ושותף - לעיתים קרובות בעת ובעונה אחת.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הקשר הולך ומעמיק בשל מאפיינים ייחודיים לספורט הפראלימפי:</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תלות פיזית של חלק מהספורטאים במאמן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ביום־יום</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עבודה עם ספורטאי אחד בלבד, מה שמעצים את עוצמת הקשר.</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חשיפה הדדית גבוהה שמייצרת גם פגיעוּת גבוהה.</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הדינמיקה הזו מייצרת קשר אמיתי, אך גם מפגישה את המאמנים עם מצבי לחץ, שחיקה ופעמים רבות — עם תחושת אחריות כמעט טוטאלית על הספורטאי.</a:t>
            </a:r>
          </a:p>
          <a:p>
            <a:pPr marR="0" lvl="0" algn="just" defTabSz="914400" rtl="1" eaLnBrk="1" fontAlgn="auto" latinLnBrk="0" hangingPunct="1">
              <a:lnSpc>
                <a:spcPts val="1700"/>
              </a:lnSpc>
              <a:spcBef>
                <a:spcPts val="0"/>
              </a:spcBef>
              <a:spcAft>
                <a:spcPts val="800"/>
              </a:spcAft>
              <a:buClrTx/>
              <a:buSzTx/>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3" name="תיבת טקסט 2">
            <a:extLst>
              <a:ext uri="{FF2B5EF4-FFF2-40B4-BE49-F238E27FC236}">
                <a16:creationId xmlns:a16="http://schemas.microsoft.com/office/drawing/2014/main" id="{C7754644-FB6F-85BA-6730-7A4ECD51F641}"/>
              </a:ext>
            </a:extLst>
          </p:cNvPr>
          <p:cNvSpPr txBox="1"/>
          <p:nvPr/>
        </p:nvSpPr>
        <p:spPr>
          <a:xfrm>
            <a:off x="-47962" y="2084391"/>
            <a:ext cx="3500438" cy="307777"/>
          </a:xfrm>
          <a:prstGeom prst="rect">
            <a:avLst/>
          </a:prstGeom>
          <a:solidFill>
            <a:srgbClr val="00B0F0">
              <a:alpha val="58000"/>
            </a:srgbClr>
          </a:solidFill>
        </p:spPr>
        <p:txBody>
          <a:bodyPr wrap="square" lIns="0" rIns="0"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רשת מלונות 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8" name="תמונה 7" descr="לוגו רשת מלונות דן">
            <a:extLst>
              <a:ext uri="{FF2B5EF4-FFF2-40B4-BE49-F238E27FC236}">
                <a16:creationId xmlns:a16="http://schemas.microsoft.com/office/drawing/2014/main" id="{909353B4-AFD1-120E-147F-E2B45F4F0E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816" y="1188464"/>
            <a:ext cx="1093776" cy="838254"/>
          </a:xfrm>
          <a:prstGeom prst="rect">
            <a:avLst/>
          </a:prstGeom>
        </p:spPr>
      </p:pic>
      <p:pic>
        <p:nvPicPr>
          <p:cNvPr id="10" name="תמונה 9" descr="מאמן נשכב על מקפצה בבריכה ואוחז בידו של שחיין שמתכוננן לזינוק">
            <a:extLst>
              <a:ext uri="{FF2B5EF4-FFF2-40B4-BE49-F238E27FC236}">
                <a16:creationId xmlns:a16="http://schemas.microsoft.com/office/drawing/2014/main" id="{0B1BF098-3ABC-53D9-026D-764269DEB5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05" y="7202909"/>
            <a:ext cx="3374503" cy="2260917"/>
          </a:xfrm>
          <a:prstGeom prst="rect">
            <a:avLst/>
          </a:prstGeom>
        </p:spPr>
      </p:pic>
    </p:spTree>
    <p:extLst>
      <p:ext uri="{BB962C8B-B14F-4D97-AF65-F5344CB8AC3E}">
        <p14:creationId xmlns:p14="http://schemas.microsoft.com/office/powerpoint/2010/main" val="27618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4E27-171D-7F49-6073-79E0A15F1D0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EB3F96F-8A9B-EC5C-58A9-6638E1AD7DF0}"/>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2614C61A-EFAB-B84C-9BA2-70F43FD3A570}"/>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25 חם מהשטח</a:t>
            </a:r>
          </a:p>
        </p:txBody>
      </p:sp>
      <p:sp>
        <p:nvSpPr>
          <p:cNvPr id="7" name="TextBox 15">
            <a:extLst>
              <a:ext uri="{FF2B5EF4-FFF2-40B4-BE49-F238E27FC236}">
                <a16:creationId xmlns:a16="http://schemas.microsoft.com/office/drawing/2014/main" id="{4934C19F-BAE4-6DCD-9889-116BC8F1C3C2}"/>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296AC7E0-8AE0-CD19-4D7B-352388A203C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F4FEF8E5-2D32-39B1-DF65-C17F812BCE40}"/>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45DF4B7-5C58-24BC-89A8-FD197ED25C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472CA9A5-4C84-68BB-6C88-2BF1C9AC3D1D}"/>
              </a:ext>
            </a:extLst>
          </p:cNvPr>
          <p:cNvSpPr txBox="1"/>
          <p:nvPr/>
        </p:nvSpPr>
        <p:spPr>
          <a:xfrm>
            <a:off x="3498857" y="1436087"/>
            <a:ext cx="3339874" cy="7623112"/>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על התלות ההדדית, האמון ו</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ה</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קרבה יוצאת הדופן בין המאמן לספורטאי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אנו למדים מהציטוטים הבאים:</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“אנחנו מכירים את הדברים הכי אינטימיים של שנינו״ (מאמן 9)</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“הדדי - זה חייב להיות הדדי. וכבוד גם הדדי״ (מאמן 12)</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“הוא מאוד שותף ומעורה בפרטים… אין פה סודות… אנחנו צוות אמיתי, כאילו זוג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במרכאות</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(מאמן 4)</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“היו לנו ממש יחסים שאי אפשר לתאר אותם… משהו לא מעולם הזה״ (מאמן 1)</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על פגיעוּת, רגשות, וקשרים שחוצים גבולות מקצועיים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אנו לומדים מהציטוטים הבאים:</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“מדברים גם על דברים באופן אישי. דברים אישיים מאוד״ (מאמן 8)</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“הוא אוהב לשתף ולספר… כל דבר שקורה הוא מתקשר״ (מאמן 3)</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הציטוטים הללו מצביעים על כך שהקרבה האישית אינה תופעת לוואי - היא לב הקשר.</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על משברים, תסכול ותלות מקצועית, כמו גם על פגיעוּת המאמן ועל חוסר הוודאות ביחסים</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אנו למדים מהציטוטים:</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“ספורטאי פיטר אותי… ממש לפני תחרות״ (מאמן 12)</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“הוא לא מקשיב לי… הוא לא יקבל את הדעה שלי… אמרתי לו מה לעשות — הוא לא עשה את זה״ (מאמן 3)</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ציטוטים אלה ממחישים איך הלחץ והמתח משפיעים על שני הצדדים - לפעמים בצורה דרמטית.</a:t>
            </a:r>
          </a:p>
        </p:txBody>
      </p:sp>
      <p:sp>
        <p:nvSpPr>
          <p:cNvPr id="21" name="מקבילית 20">
            <a:extLst>
              <a:ext uri="{FF2B5EF4-FFF2-40B4-BE49-F238E27FC236}">
                <a16:creationId xmlns:a16="http://schemas.microsoft.com/office/drawing/2014/main" id="{F00B1D44-FAD6-34C0-C726-10F17B736240}"/>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22" name="תמונה 21">
            <a:extLst>
              <a:ext uri="{FF2B5EF4-FFF2-40B4-BE49-F238E27FC236}">
                <a16:creationId xmlns:a16="http://schemas.microsoft.com/office/drawing/2014/main" id="{E76D5CE0-5709-85A2-B539-607F0930576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3" name="תיבת טקסט 22">
            <a:extLst>
              <a:ext uri="{FF2B5EF4-FFF2-40B4-BE49-F238E27FC236}">
                <a16:creationId xmlns:a16="http://schemas.microsoft.com/office/drawing/2014/main" id="{981B92A9-12F0-E122-66D4-89DB5AD6A20F}"/>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8CFF252A-7C93-2B9A-CA75-27C8E2BB9825}"/>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30DB3D6D-ABEF-B923-5B65-7DFD9C687ECB}"/>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יחסי מאמן - ספורטאי</a:t>
            </a:r>
          </a:p>
        </p:txBody>
      </p:sp>
      <p:sp>
        <p:nvSpPr>
          <p:cNvPr id="20" name="תיבת טקסט 19">
            <a:extLst>
              <a:ext uri="{FF2B5EF4-FFF2-40B4-BE49-F238E27FC236}">
                <a16:creationId xmlns:a16="http://schemas.microsoft.com/office/drawing/2014/main" id="{3D3028B6-9575-F3BC-58EE-F1DD7391E29D}"/>
              </a:ext>
            </a:extLst>
          </p:cNvPr>
          <p:cNvSpPr txBox="1"/>
          <p:nvPr/>
        </p:nvSpPr>
        <p:spPr>
          <a:xfrm>
            <a:off x="42062" y="2130245"/>
            <a:ext cx="3339874" cy="5468677"/>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כאמור, אחת התובנות החזקות במחקר היא שהקרבה בין המאמן לספורטאי אינה רק מקצועית.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הקשר עמוק, אישי ולעיתים כמעט משפחתי.</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הקשר האינטנסיבי בין המאמן לספורטאי והחשיפה ההדדית הגבוהה, בה שני הצדדים פותחים בפני האחר את החוזקות, החולשות והמצבים הרגישים ביותר, מחזקת את האמון מצד אחד, אך גם מגבירה את הפגיעוּת של המאמן ושל הספורטאי כאחד.</a:t>
            </a:r>
          </a:p>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דוגמה מהשטח</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ספורטאי פראלימפי הזקוק לסיוע פיזי לפני תחרות - ״הסעת״ כיסא הגלגלים, סיוע בזינוק לבריכה, ביציאה מהמים, במעבר לאופניים ובירידה מהם - חושף בפני המאמן רגעים של חולשה ותלות ממשית.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במקביל, המאמן יודע שהצלחת הספורטאי משפיעה ישירות על עתידו המקצועי ועל ביטחונו בתוך המערכת. כך, שני הצדדים מוצאים עצמם חשופים:</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הספורטאי מבחינה פיזית ורגשית, והמאמן מבחינה מקצועית, כלכלית ורגשית — מצב שמחזק את האינטימיות אך גם מחדד את הסיכון להיפגע.</a:t>
            </a:r>
          </a:p>
          <a:p>
            <a:pPr marR="0" lvl="0" algn="just" defTabSz="914400" rtl="1" eaLnBrk="1" fontAlgn="auto" latinLnBrk="0" hangingPunct="1">
              <a:lnSpc>
                <a:spcPts val="1700"/>
              </a:lnSpc>
              <a:spcBef>
                <a:spcPts val="0"/>
              </a:spcBef>
              <a:spcAft>
                <a:spcPts val="800"/>
              </a:spcAft>
              <a:buClrTx/>
              <a:buSzTx/>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9" name="תיבת טקסט 8">
            <a:extLst>
              <a:ext uri="{FF2B5EF4-FFF2-40B4-BE49-F238E27FC236}">
                <a16:creationId xmlns:a16="http://schemas.microsoft.com/office/drawing/2014/main" id="{FB0180BE-3AB8-F290-0CD3-242B3D443956}"/>
              </a:ext>
            </a:extLst>
          </p:cNvPr>
          <p:cNvSpPr txBox="1"/>
          <p:nvPr/>
        </p:nvSpPr>
        <p:spPr>
          <a:xfrm>
            <a:off x="-26916" y="190620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 על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0" name="Picture 8" descr="elal logo">
            <a:extLst>
              <a:ext uri="{FF2B5EF4-FFF2-40B4-BE49-F238E27FC236}">
                <a16:creationId xmlns:a16="http://schemas.microsoft.com/office/drawing/2014/main" id="{079E9E67-D881-CBE8-CD44-C5EA87CA6B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74" y="1314841"/>
            <a:ext cx="3184219" cy="384610"/>
          </a:xfrm>
          <a:prstGeom prst="rect">
            <a:avLst/>
          </a:prstGeom>
          <a:noFill/>
          <a:extLst>
            <a:ext uri="{909E8E84-426E-40DD-AFC4-6F175D3DCCD1}">
              <a14:hiddenFill xmlns:a14="http://schemas.microsoft.com/office/drawing/2010/main">
                <a:solidFill>
                  <a:srgbClr val="FFFFFF"/>
                </a:solidFill>
              </a14:hiddenFill>
            </a:ext>
          </a:extLst>
        </p:spPr>
      </p:pic>
      <p:sp>
        <p:nvSpPr>
          <p:cNvPr id="24" name="תיבת טקסט 23">
            <a:extLst>
              <a:ext uri="{FF2B5EF4-FFF2-40B4-BE49-F238E27FC236}">
                <a16:creationId xmlns:a16="http://schemas.microsoft.com/office/drawing/2014/main" id="{701A919A-1A5A-B89F-A8BD-05407B3CDCA1}"/>
              </a:ext>
            </a:extLst>
          </p:cNvPr>
          <p:cNvSpPr txBox="1"/>
          <p:nvPr/>
        </p:nvSpPr>
        <p:spPr>
          <a:xfrm>
            <a:off x="92600" y="8992268"/>
            <a:ext cx="3238798" cy="600164"/>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המאמנת אורנה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וייסבך</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מברכת את בת אל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ברייטמן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הכהן על זכייתה במדליית ארד באליפות אירופה.</a:t>
            </a:r>
          </a:p>
          <a:p>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צילום – לילך וייס רוזנברג</a:t>
            </a:r>
            <a:endParaRPr lang="he-IL" dirty="0"/>
          </a:p>
        </p:txBody>
      </p:sp>
      <p:pic>
        <p:nvPicPr>
          <p:cNvPr id="26" name="תמונה 25" descr="מאמנת מברכת ספורטאית על כיסא גלגלים">
            <a:extLst>
              <a:ext uri="{FF2B5EF4-FFF2-40B4-BE49-F238E27FC236}">
                <a16:creationId xmlns:a16="http://schemas.microsoft.com/office/drawing/2014/main" id="{17163DE7-56A3-1F45-590A-CC9FC24CA5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658" y="6940484"/>
            <a:ext cx="3179909" cy="2118614"/>
          </a:xfrm>
          <a:prstGeom prst="rect">
            <a:avLst/>
          </a:prstGeom>
        </p:spPr>
      </p:pic>
    </p:spTree>
    <p:extLst>
      <p:ext uri="{BB962C8B-B14F-4D97-AF65-F5344CB8AC3E}">
        <p14:creationId xmlns:p14="http://schemas.microsoft.com/office/powerpoint/2010/main" val="4094572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8B0C-8EDE-20AC-B8B0-97D57E86631F}"/>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44B005C-C728-B87E-CAF3-83AA93BDBFD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0EA22789-7FCC-C92A-FD46-0E14D4055B35}"/>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26 חם מהשטח</a:t>
            </a:r>
          </a:p>
        </p:txBody>
      </p:sp>
      <p:sp>
        <p:nvSpPr>
          <p:cNvPr id="7" name="TextBox 15">
            <a:extLst>
              <a:ext uri="{FF2B5EF4-FFF2-40B4-BE49-F238E27FC236}">
                <a16:creationId xmlns:a16="http://schemas.microsoft.com/office/drawing/2014/main" id="{F9CE19AA-EC73-09DB-8006-0ED12C99A0E6}"/>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926349BB-758B-F5A1-DA2D-87E45227B63C}"/>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9D535E31-0E20-BE09-7C54-0993B1EBBD7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50716AA7-DA17-D96A-3AB9-4FF112AED4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D8F9EEEA-CA0B-5A4C-6B7B-23BB25A7AFD1}"/>
              </a:ext>
            </a:extLst>
          </p:cNvPr>
          <p:cNvSpPr txBox="1"/>
          <p:nvPr/>
        </p:nvSpPr>
        <p:spPr>
          <a:xfrm>
            <a:off x="3518126" y="1571189"/>
            <a:ext cx="3339874" cy="7174272"/>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המערכת הארגונית – חלק מהבעיה וחלק מהפתרון</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אחת המסקנות המרכזיות של המחקר היא שהיחסים בין המאמן לספורטאי אינם מתקיימים בוואקום.</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המערכת - תקציבים, מדיניות, נהלים, תנאי עבודה - מעצבת את מערכת היחסים ומעצימה או מפחיתה את התלות.</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במערכות תומכות:</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המאמן יכול להתרכז בפיתוח, להוביל תהליכים ארוכי טווח ולייצר אקלים בריא.</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במערכות לחוצות או עמומות:</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הקשר עלול להפוך מתוח, לא יציב ואף פגיע.</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במילים פשוטות:</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כשאין ודאות ארגונית - התלות ההדדית הופכת קיצונית יותר.</a:t>
            </a:r>
          </a:p>
          <a:p>
            <a:pPr marR="0" lvl="0" algn="just" defTabSz="914400" rtl="1" eaLnBrk="1" fontAlgn="auto" latinLnBrk="0" hangingPunct="1">
              <a:lnSpc>
                <a:spcPts val="17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תשוקה ומחויבות – נשק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דו־צדדי</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המאמנים מדווחים על תשוקה עצומה לעבודה עם הספורטאים הפראלימפיים.</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תשוקה זו מחזקת את הקשר, את היצירתיות ואת המחויבות - אך גם מגבירה את התלות ואת השקעת היתר.</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לפי הממצאים, כאשר מאמן משקיע רגשית ומקצועית מעבר לסטנדרט, הוא עשוי: ליצור קשר עמוק ומעצים, אך גם להישחק מהר יותר ולפתח תלות רגשית בספורטאי ובמסע שלו. </a:t>
            </a:r>
          </a:p>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המחויבות היא מנוע – אך גם מוקש.</a:t>
            </a:r>
          </a:p>
          <a:p>
            <a:pPr marR="0" lvl="0" algn="just" defTabSz="914400" rtl="1" eaLnBrk="1" fontAlgn="auto" latinLnBrk="0" hangingPunct="1">
              <a:lnSpc>
                <a:spcPts val="1700"/>
              </a:lnSpc>
              <a:spcBef>
                <a:spcPts val="0"/>
              </a:spcBef>
              <a:spcAft>
                <a:spcPts val="800"/>
              </a:spcAft>
              <a:buClrTx/>
              <a:buSzTx/>
              <a:tabLst/>
              <a:defRPr/>
            </a:pP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21" name="מקבילית 20">
            <a:extLst>
              <a:ext uri="{FF2B5EF4-FFF2-40B4-BE49-F238E27FC236}">
                <a16:creationId xmlns:a16="http://schemas.microsoft.com/office/drawing/2014/main" id="{1ED53A09-019C-297D-74A8-63D2AB865C8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22" name="תמונה 21">
            <a:extLst>
              <a:ext uri="{FF2B5EF4-FFF2-40B4-BE49-F238E27FC236}">
                <a16:creationId xmlns:a16="http://schemas.microsoft.com/office/drawing/2014/main" id="{EF37C095-F165-46D1-520A-4A3BA96A341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3" name="תיבת טקסט 22">
            <a:extLst>
              <a:ext uri="{FF2B5EF4-FFF2-40B4-BE49-F238E27FC236}">
                <a16:creationId xmlns:a16="http://schemas.microsoft.com/office/drawing/2014/main" id="{33F5489A-2B34-5164-43C1-564C288FFA79}"/>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B6BBA989-B64A-0163-A2F9-9F00495082AC}"/>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3672A8E3-CA98-49FE-8489-676F756728DB}"/>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יחסי מאמן - ספורטאי</a:t>
            </a:r>
          </a:p>
        </p:txBody>
      </p:sp>
      <p:sp>
        <p:nvSpPr>
          <p:cNvPr id="20" name="תיבת טקסט 19">
            <a:extLst>
              <a:ext uri="{FF2B5EF4-FFF2-40B4-BE49-F238E27FC236}">
                <a16:creationId xmlns:a16="http://schemas.microsoft.com/office/drawing/2014/main" id="{23FB31C3-046C-CEAF-4F5F-91D4013D7AD4}"/>
              </a:ext>
            </a:extLst>
          </p:cNvPr>
          <p:cNvSpPr txBox="1"/>
          <p:nvPr/>
        </p:nvSpPr>
        <p:spPr>
          <a:xfrm>
            <a:off x="63760" y="2397540"/>
            <a:ext cx="3339874" cy="4801827"/>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נקודת השיא של הממצאים: יחסים שאי אפשר לנתק מהם את ההקשר הארגוני</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המחקר מסכם כי לא ניתן להבין את יחסי המאמן–ספורטאי בספורט הפראלימפי ללא ראייה מערכתית.</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הקשר האישי, המקצועי והרגשי אינו רק תוצאה של אינטראקציה בין שני אנשים - אלא של מערכת שלמה המעצבת אותם.</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בפועל:</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המאמן תלוי במערכת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הספורטאי תלוי במערכת</a:t>
            </a:r>
          </a:p>
          <a:p>
            <a:pPr marL="171450" marR="0" lvl="0" indent="-171450" algn="just" defTabSz="914400" rtl="1" eaLnBrk="1" fontAlgn="auto" latinLnBrk="0" hangingPunct="1">
              <a:lnSpc>
                <a:spcPts val="1700"/>
              </a:lnSpc>
              <a:spcBef>
                <a:spcPts val="0"/>
              </a:spcBef>
              <a:spcAft>
                <a:spcPts val="800"/>
              </a:spcAft>
              <a:buClrTx/>
              <a:buSzTx/>
              <a:buFont typeface="Wingdings" panose="05000000000000000000" pitchFamily="2" charset="2"/>
              <a:buChar char="§"/>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שניהם תלויים זה בזה</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התלות ההדדית הזו יוצרת אתגר מקצועי, פסיכולוגי וארגוני - אך גם מהווה מקור לצמיחה, ביצועים ושיתופי פעולה עמוקים במיוחד.</a:t>
            </a:r>
          </a:p>
          <a:p>
            <a:pPr marR="0" lvl="0" algn="just" defTabSz="914400" rtl="1" eaLnBrk="1" fontAlgn="auto" latinLnBrk="0" hangingPunct="1">
              <a:lnSpc>
                <a:spcPts val="1700"/>
              </a:lnSpc>
              <a:spcBef>
                <a:spcPts val="0"/>
              </a:spcBef>
              <a:spcAft>
                <a:spcPts val="800"/>
              </a:spcAft>
              <a:buClrTx/>
              <a:buSzTx/>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R="0" lvl="0" algn="just" defTabSz="914400" rtl="1" eaLnBrk="1" fontAlgn="auto" latinLnBrk="0" hangingPunct="1">
              <a:lnSpc>
                <a:spcPts val="1700"/>
              </a:lnSpc>
              <a:spcBef>
                <a:spcPts val="0"/>
              </a:spcBef>
              <a:spcAft>
                <a:spcPts val="800"/>
              </a:spcAft>
              <a:buClrTx/>
              <a:buSzTx/>
              <a:tabLst/>
              <a:defRPr/>
            </a:pPr>
            <a:endPar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3" name="תיבת טקסט 2">
            <a:extLst>
              <a:ext uri="{FF2B5EF4-FFF2-40B4-BE49-F238E27FC236}">
                <a16:creationId xmlns:a16="http://schemas.microsoft.com/office/drawing/2014/main" id="{5077242B-551C-7903-D783-41D7E88F01BF}"/>
              </a:ext>
            </a:extLst>
          </p:cNvPr>
          <p:cNvSpPr txBox="1"/>
          <p:nvPr/>
        </p:nvSpPr>
        <p:spPr>
          <a:xfrm>
            <a:off x="-34925" y="2060098"/>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הטוטו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grpSp>
        <p:nvGrpSpPr>
          <p:cNvPr id="8" name="קבוצה 7" descr="לוגואים של הטוטו">
            <a:extLst>
              <a:ext uri="{FF2B5EF4-FFF2-40B4-BE49-F238E27FC236}">
                <a16:creationId xmlns:a16="http://schemas.microsoft.com/office/drawing/2014/main" id="{B9D2BB5E-750F-6913-4098-72C2DD84C0A5}"/>
              </a:ext>
            </a:extLst>
          </p:cNvPr>
          <p:cNvGrpSpPr/>
          <p:nvPr/>
        </p:nvGrpSpPr>
        <p:grpSpPr>
          <a:xfrm>
            <a:off x="105032" y="1220294"/>
            <a:ext cx="3323968" cy="776694"/>
            <a:chOff x="105032" y="1220294"/>
            <a:chExt cx="3323968" cy="776694"/>
          </a:xfrm>
        </p:grpSpPr>
        <p:pic>
          <p:nvPicPr>
            <p:cNvPr id="9" name="תמונה 8">
              <a:extLst>
                <a:ext uri="{FF2B5EF4-FFF2-40B4-BE49-F238E27FC236}">
                  <a16:creationId xmlns:a16="http://schemas.microsoft.com/office/drawing/2014/main" id="{EB74C342-4403-8DD3-B089-579574465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0" name="תמונה 9">
              <a:extLst>
                <a:ext uri="{FF2B5EF4-FFF2-40B4-BE49-F238E27FC236}">
                  <a16:creationId xmlns:a16="http://schemas.microsoft.com/office/drawing/2014/main" id="{1C65514D-930C-D8E2-FFAE-7D86CAA99E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11" name="תמונה 10">
              <a:extLst>
                <a:ext uri="{FF2B5EF4-FFF2-40B4-BE49-F238E27FC236}">
                  <a16:creationId xmlns:a16="http://schemas.microsoft.com/office/drawing/2014/main" id="{391B05E0-8B1B-2202-53B5-CBAFF34867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12" name="תמונה 11">
              <a:extLst>
                <a:ext uri="{FF2B5EF4-FFF2-40B4-BE49-F238E27FC236}">
                  <a16:creationId xmlns:a16="http://schemas.microsoft.com/office/drawing/2014/main" id="{3E2A7658-C529-4682-7F94-A84DBA90E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pic>
        <p:nvPicPr>
          <p:cNvPr id="19" name="תמונה 18" descr="מאמן שם ידו לאות תמיכה על כתף ספורטאית ">
            <a:extLst>
              <a:ext uri="{FF2B5EF4-FFF2-40B4-BE49-F238E27FC236}">
                <a16:creationId xmlns:a16="http://schemas.microsoft.com/office/drawing/2014/main" id="{AAA03D37-2A53-14E1-D378-F1CE954DDB3E}"/>
              </a:ext>
            </a:extLst>
          </p:cNvPr>
          <p:cNvPicPr>
            <a:picLocks noChangeAspect="1"/>
          </p:cNvPicPr>
          <p:nvPr/>
        </p:nvPicPr>
        <p:blipFill>
          <a:blip r:embed="rId6" cstate="email">
            <a:alphaModFix amt="85000"/>
            <a:extLst>
              <a:ext uri="{28A0092B-C50C-407E-A947-70E740481C1C}">
                <a14:useLocalDpi xmlns:a14="http://schemas.microsoft.com/office/drawing/2010/main"/>
              </a:ext>
            </a:extLst>
          </a:blip>
          <a:srcRect/>
          <a:stretch>
            <a:fillRect/>
          </a:stretch>
        </p:blipFill>
        <p:spPr>
          <a:xfrm>
            <a:off x="63760" y="6323308"/>
            <a:ext cx="3314614" cy="3108539"/>
          </a:xfrm>
          <a:prstGeom prst="rect">
            <a:avLst/>
          </a:prstGeom>
        </p:spPr>
      </p:pic>
    </p:spTree>
    <p:extLst>
      <p:ext uri="{BB962C8B-B14F-4D97-AF65-F5344CB8AC3E}">
        <p14:creationId xmlns:p14="http://schemas.microsoft.com/office/powerpoint/2010/main" val="51374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D2EA9-0581-FCA5-3744-EF76B94EF44C}"/>
            </a:ext>
          </a:extLst>
        </p:cNvPr>
        <p:cNvGrpSpPr/>
        <p:nvPr/>
      </p:nvGrpSpPr>
      <p:grpSpPr>
        <a:xfrm>
          <a:off x="0" y="0"/>
          <a:ext cx="0" cy="0"/>
          <a:chOff x="0" y="0"/>
          <a:chExt cx="0" cy="0"/>
        </a:xfrm>
      </p:grpSpPr>
      <p:pic>
        <p:nvPicPr>
          <p:cNvPr id="10" name="תמונה 9" descr="מאמנת נותנת כיף לשחיין בבריכה">
            <a:extLst>
              <a:ext uri="{FF2B5EF4-FFF2-40B4-BE49-F238E27FC236}">
                <a16:creationId xmlns:a16="http://schemas.microsoft.com/office/drawing/2014/main" id="{C71E941D-E634-1AC1-C169-04070A726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8236" y="5159414"/>
            <a:ext cx="3225796" cy="4841719"/>
          </a:xfrm>
          <a:prstGeom prst="rect">
            <a:avLst/>
          </a:prstGeom>
        </p:spPr>
      </p:pic>
      <p:pic>
        <p:nvPicPr>
          <p:cNvPr id="4" name="תמונה 3">
            <a:extLst>
              <a:ext uri="{FF2B5EF4-FFF2-40B4-BE49-F238E27FC236}">
                <a16:creationId xmlns:a16="http://schemas.microsoft.com/office/drawing/2014/main" id="{9C0301BD-0BBD-2933-BB2B-D4466D88796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6503231A-7508-88CA-A18B-8D91A2C93FF6}"/>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27 חם מהשטח</a:t>
            </a:r>
          </a:p>
        </p:txBody>
      </p:sp>
      <p:sp>
        <p:nvSpPr>
          <p:cNvPr id="7" name="TextBox 15">
            <a:extLst>
              <a:ext uri="{FF2B5EF4-FFF2-40B4-BE49-F238E27FC236}">
                <a16:creationId xmlns:a16="http://schemas.microsoft.com/office/drawing/2014/main" id="{17B87C35-B331-C6B7-BA61-6C57CA5AFE82}"/>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DE410C17-9884-829A-95FD-5461C5F6BEF5}"/>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3FFD0F8D-6BD4-A1BD-A628-96E54441EF3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AB997164-E269-8F1D-EC33-47AFC45BFB8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758E9ADD-AF63-989F-953B-F6AB8F65AAF7}"/>
              </a:ext>
            </a:extLst>
          </p:cNvPr>
          <p:cNvSpPr txBox="1"/>
          <p:nvPr/>
        </p:nvSpPr>
        <p:spPr>
          <a:xfrm>
            <a:off x="3498857" y="1436087"/>
            <a:ext cx="3339874" cy="3723327"/>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לסיכום – מערכת יחסים פורצת דרך אך גם שברירית</a:t>
            </a:r>
          </a:p>
          <a:p>
            <a:pPr marR="0" lvl="0" algn="just" defTabSz="914400" rtl="1" eaLnBrk="1" fontAlgn="auto" latinLnBrk="0" hangingPunct="1">
              <a:lnSpc>
                <a:spcPct val="1500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מסקנות המחקר מצביעות על כך שמערכת היחסים בין מאמני ספורט פראלימפי לספורטאים שהם מאמנים היא:</a:t>
            </a:r>
          </a:p>
          <a:p>
            <a:pPr marL="171450" marR="0" lvl="0" indent="-171450" algn="just" defTabSz="914400" rtl="1"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ייחודית</a:t>
            </a:r>
          </a:p>
          <a:p>
            <a:pPr marL="171450" marR="0" lvl="0" indent="-171450" algn="just" defTabSz="914400" rtl="1"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רגישה</a:t>
            </a:r>
          </a:p>
          <a:p>
            <a:pPr marL="171450" marR="0" lvl="0" indent="-171450" algn="just" defTabSz="914400" rtl="1"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מאוד אינטנסיבית</a:t>
            </a:r>
          </a:p>
          <a:p>
            <a:pPr marL="171450" marR="0" lvl="0" indent="-171450" algn="just" defTabSz="914400" rtl="1" eaLnBrk="1" fontAlgn="auto" latinLnBrk="0" hangingPunct="1">
              <a:lnSpc>
                <a:spcPct val="150000"/>
              </a:lnSpc>
              <a:spcBef>
                <a:spcPts val="0"/>
              </a:spcBef>
              <a:spcAft>
                <a:spcPts val="800"/>
              </a:spcAft>
              <a:buClrTx/>
              <a:buSzTx/>
              <a:buFont typeface="Wingdings" panose="05000000000000000000" pitchFamily="2" charset="2"/>
              <a:buChar char="§"/>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ובעיקר – כפופה לתלות הדדית עמוקה</a:t>
            </a:r>
          </a:p>
          <a:p>
            <a:pPr marR="0" lvl="0" algn="just" defTabSz="914400" rtl="1" eaLnBrk="1" fontAlgn="auto" latinLnBrk="0" hangingPunct="1">
              <a:lnSpc>
                <a:spcPct val="1500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הבנת התלות הזו אינה רק תובנה מחקרית, אלא כלי חיוני לשיפור תנאי העבודה של מאמנים, להגברת התמיכה בספורטאים, ולבניית מודלים מקצועיים בריאים יותר בתוך ההישגיות הפראלימפית.</a:t>
            </a:r>
          </a:p>
        </p:txBody>
      </p:sp>
      <p:sp>
        <p:nvSpPr>
          <p:cNvPr id="21" name="מקבילית 20">
            <a:extLst>
              <a:ext uri="{FF2B5EF4-FFF2-40B4-BE49-F238E27FC236}">
                <a16:creationId xmlns:a16="http://schemas.microsoft.com/office/drawing/2014/main" id="{A2B85A09-2A40-402D-C599-F2B01DCC381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22" name="תמונה 21">
            <a:extLst>
              <a:ext uri="{FF2B5EF4-FFF2-40B4-BE49-F238E27FC236}">
                <a16:creationId xmlns:a16="http://schemas.microsoft.com/office/drawing/2014/main" id="{269D42E3-2913-868C-CC58-A8ED8A7ECED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3" name="תיבת טקסט 22">
            <a:extLst>
              <a:ext uri="{FF2B5EF4-FFF2-40B4-BE49-F238E27FC236}">
                <a16:creationId xmlns:a16="http://schemas.microsoft.com/office/drawing/2014/main" id="{5616E76F-A6B9-00BF-A76F-0051FA9A06FB}"/>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64DC8072-FC3F-DC61-752B-C8530295F4B4}"/>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E9F944B7-9ADD-1FC1-C550-BC06E4A96F6F}"/>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יחסי מאמן - ספורטאי</a:t>
            </a:r>
          </a:p>
        </p:txBody>
      </p:sp>
      <p:pic>
        <p:nvPicPr>
          <p:cNvPr id="3" name="Picture 8" descr="מאמן מדבר עם ספורטאי באופני יד">
            <a:extLst>
              <a:ext uri="{FF2B5EF4-FFF2-40B4-BE49-F238E27FC236}">
                <a16:creationId xmlns:a16="http://schemas.microsoft.com/office/drawing/2014/main" id="{D1F0E17F-12FB-C074-64C8-7EDCCB25E15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1238969"/>
            <a:ext cx="3409731" cy="2889885"/>
          </a:xfrm>
          <a:prstGeom prst="rect">
            <a:avLst/>
          </a:prstGeom>
        </p:spPr>
      </p:pic>
      <p:pic>
        <p:nvPicPr>
          <p:cNvPr id="9" name="תמונה 8" descr="מאמנת מתדרכת ספורטאי במגרש טניס">
            <a:extLst>
              <a:ext uri="{FF2B5EF4-FFF2-40B4-BE49-F238E27FC236}">
                <a16:creationId xmlns:a16="http://schemas.microsoft.com/office/drawing/2014/main" id="{E6367C6B-EEA3-24EF-B629-02E156642B1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7373" y="4264611"/>
            <a:ext cx="3361814" cy="2873353"/>
          </a:xfrm>
          <a:prstGeom prst="rect">
            <a:avLst/>
          </a:prstGeom>
        </p:spPr>
      </p:pic>
      <p:pic>
        <p:nvPicPr>
          <p:cNvPr id="11" name="תמונה 10" descr="מאמן מתדרך ספורטאי על כיסא גלגלים בטניס שולחן">
            <a:extLst>
              <a:ext uri="{FF2B5EF4-FFF2-40B4-BE49-F238E27FC236}">
                <a16:creationId xmlns:a16="http://schemas.microsoft.com/office/drawing/2014/main" id="{643E3F22-D502-7786-BFFD-E57CB2EFDF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991" y="7210790"/>
            <a:ext cx="3374196" cy="2248089"/>
          </a:xfrm>
          <a:prstGeom prst="rect">
            <a:avLst/>
          </a:prstGeom>
        </p:spPr>
      </p:pic>
    </p:spTree>
    <p:extLst>
      <p:ext uri="{BB962C8B-B14F-4D97-AF65-F5344CB8AC3E}">
        <p14:creationId xmlns:p14="http://schemas.microsoft.com/office/powerpoint/2010/main" val="208978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20EA-3042-68CC-CFF0-FE03B6C5C6E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D5A2760-3EC0-0C73-9ADF-8EF11927E5F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85FFF90E-2FDF-1402-614E-8B2AAE7C4578}"/>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28 הארכיון זוכר</a:t>
            </a:r>
          </a:p>
        </p:txBody>
      </p:sp>
      <p:sp>
        <p:nvSpPr>
          <p:cNvPr id="7" name="TextBox 15">
            <a:extLst>
              <a:ext uri="{FF2B5EF4-FFF2-40B4-BE49-F238E27FC236}">
                <a16:creationId xmlns:a16="http://schemas.microsoft.com/office/drawing/2014/main" id="{8270848A-B631-F448-6677-CCA175EF17F2}"/>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8" name="מלבן 7">
            <a:extLst>
              <a:ext uri="{FF2B5EF4-FFF2-40B4-BE49-F238E27FC236}">
                <a16:creationId xmlns:a16="http://schemas.microsoft.com/office/drawing/2014/main" id="{072001F7-4472-EFAC-498F-7AD9A8E8B497}"/>
              </a:ext>
            </a:extLst>
          </p:cNvPr>
          <p:cNvSpPr/>
          <p:nvPr/>
        </p:nvSpPr>
        <p:spPr>
          <a:xfrm>
            <a:off x="3429000" y="1350211"/>
            <a:ext cx="3392487" cy="375359"/>
          </a:xfrm>
          <a:prstGeom prst="rect">
            <a:avLst/>
          </a:prstGeom>
          <a:noFill/>
        </p:spPr>
        <p:txBody>
          <a:bodyPr wrap="square">
            <a:spAutoFit/>
          </a:bodyPr>
          <a:lstStyle/>
          <a:p>
            <a:pPr lvl="0" algn="just">
              <a:lnSpc>
                <a:spcPct val="150000"/>
              </a:lnSpc>
              <a:spcAft>
                <a:spcPts val="800"/>
              </a:spcAft>
            </a:pPr>
            <a:r>
              <a:rPr lang="he-IL" sz="1400" b="1" dirty="0">
                <a:solidFill>
                  <a:srgbClr val="002060"/>
                </a:solidFill>
                <a:latin typeface="Segoe UI" panose="020B0502040204020203" pitchFamily="34" charset="0"/>
                <a:cs typeface="Segoe UI" panose="020B0502040204020203" pitchFamily="34" charset="0"/>
              </a:rPr>
              <a:t>כתבה שפורסמה בנובמבר 2013</a:t>
            </a:r>
          </a:p>
        </p:txBody>
      </p:sp>
      <p:sp>
        <p:nvSpPr>
          <p:cNvPr id="6" name="כותרת 5">
            <a:extLst>
              <a:ext uri="{FF2B5EF4-FFF2-40B4-BE49-F238E27FC236}">
                <a16:creationId xmlns:a16="http://schemas.microsoft.com/office/drawing/2014/main" id="{98539B7A-0904-BAC9-E8E6-3EF81AA3DA6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הארכיון זוכר</a:t>
            </a:r>
          </a:p>
        </p:txBody>
      </p:sp>
      <p:sp>
        <p:nvSpPr>
          <p:cNvPr id="10" name="תיבת טקסט 9">
            <a:extLst>
              <a:ext uri="{FF2B5EF4-FFF2-40B4-BE49-F238E27FC236}">
                <a16:creationId xmlns:a16="http://schemas.microsoft.com/office/drawing/2014/main" id="{0C5054D1-0F9C-FB36-AA1B-1AC5E2701A0B}"/>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212A4A53-8966-93BC-C646-066300AD9CFC}"/>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23A6A1B6-E622-D9ED-A164-B57F6B4582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1" name="מלבן 10">
            <a:extLst>
              <a:ext uri="{FF2B5EF4-FFF2-40B4-BE49-F238E27FC236}">
                <a16:creationId xmlns:a16="http://schemas.microsoft.com/office/drawing/2014/main" id="{637765DE-D1E1-459E-27CD-F9649245C23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descr="תמונה שמכילה טקסט, גופן, גרפיקה, לוגו&#10;&#10;תוכן שנוצר על-ידי בינה מלאכותית עשוי להיות שגוי.">
            <a:extLst>
              <a:ext uri="{FF2B5EF4-FFF2-40B4-BE49-F238E27FC236}">
                <a16:creationId xmlns:a16="http://schemas.microsoft.com/office/drawing/2014/main" id="{FA0B7B47-A10F-BDF9-EA5B-61FFA3B3D85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7" name="תיבת טקסט 16">
            <a:extLst>
              <a:ext uri="{FF2B5EF4-FFF2-40B4-BE49-F238E27FC236}">
                <a16:creationId xmlns:a16="http://schemas.microsoft.com/office/drawing/2014/main" id="{A31B2B7A-F23A-4A47-C514-C135A35EB814}"/>
              </a:ext>
            </a:extLst>
          </p:cNvPr>
          <p:cNvSpPr txBox="1"/>
          <p:nvPr/>
        </p:nvSpPr>
        <p:spPr>
          <a:xfrm>
            <a:off x="-65269" y="185315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פנגו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 name="תמונה 1" descr="לוגו פנגו">
            <a:extLst>
              <a:ext uri="{FF2B5EF4-FFF2-40B4-BE49-F238E27FC236}">
                <a16:creationId xmlns:a16="http://schemas.microsoft.com/office/drawing/2014/main" id="{A385E066-5A65-DBB9-6227-12F47EDAD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206" y="1222289"/>
            <a:ext cx="2440174" cy="602532"/>
          </a:xfrm>
          <a:prstGeom prst="rect">
            <a:avLst/>
          </a:prstGeom>
        </p:spPr>
      </p:pic>
      <p:sp>
        <p:nvSpPr>
          <p:cNvPr id="12" name="מלבן 11">
            <a:extLst>
              <a:ext uri="{FF2B5EF4-FFF2-40B4-BE49-F238E27FC236}">
                <a16:creationId xmlns:a16="http://schemas.microsoft.com/office/drawing/2014/main" id="{AC5C8212-38F7-9F12-D4A7-1415FF1564C3}"/>
              </a:ext>
            </a:extLst>
          </p:cNvPr>
          <p:cNvSpPr/>
          <p:nvPr/>
        </p:nvSpPr>
        <p:spPr>
          <a:xfrm>
            <a:off x="3791415" y="3166946"/>
            <a:ext cx="2230244" cy="217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descr="דור ההמשך &#10;לשחייה הפראלימפית&#10;השחיינית הפראלימפית יוליה גרדאצ'וק נבחר לספורטאית המצטיינת בתחרות יוקרתית לילדים ונוער באוקראינה.&#10; &#10;בזכות הקשרים המיוחדים שרקם מאמן השחייה יעקב בנינסון עם מאמן השחייה הראשי של נבחרת אוקראינה, יצאו שני שחיינים צעירים ישראלים, מארק מליאר ויוליה גרדאצ'יק מאיל&quot;ן חיפה לתחרות נוער יוקרתית באוקראינה, המשמשת בעיקר השתלמות מקצועית למאמנים.&#10; &#10;לתחרות הגיעו 136 ילדים אוקראינים בגילאי 10-16, מתוכם נבחרו 12 שחיינים צעירים, שירכיבו את נבחרת 'תאמין בעצמך' של שנת 2013. &#10;הנבחרת הצעירה תוזמן להצטרף למחנה האימונים של נבחרת אוקראינה, הנחשבת היום למעצמה פאראלימפית בתחום השחייה.&#10; &#10;מליאר וגרדאצ'וק, שהשיגו ניקוד גבוה ומדליות זהב וכסף לא יוכלו להצטרף לנבחרת זו בשל היותם ישראלים, למרות זאת, נבחרה יוליה גרדאצ'וק לספורטאית המצטיינת של התחרות וזכתה בפרס הוקרה מיוחד.&#10;&#10;המאמן יעקב בנינסון: &quot;זה היה ניסיון מצוין הן עבור הילדים והן עבורי כמאמן. את התחתרות הייחודית הזאת החליטו האוקראינים לקיים אחרי אולימפיאדת לונדון, זוהי השנה השנייה בה תחרות זו מתקיימת. &#10;האוקראינים רואים בתחרות הזאת בעיקר השתלמות למאמנים. יש להם תיאוריה לפיה יצר התחרותיות הוא מולד, ואי אפשר לפתח אותו. על מנת לאשש תיאוריה זו, ישנו מעקב אינטנסיבי אחר התנהגות הילדים. פסיכולוג ספורט בוחן את התנהלותם גם מחוץ לבריכה. הילדים שלנו היו נהדרים. הניקוד הנדרש לכניסה לנבחרת נקבע על פי קריטריונים שונים ועומד על 4.5 נקודות, יוליה קבלה 4.8 ומארק 5. אני מאוד גאה בהם.&quot;    &#10;&#10;&#10;&#10;">
            <a:extLst>
              <a:ext uri="{FF2B5EF4-FFF2-40B4-BE49-F238E27FC236}">
                <a16:creationId xmlns:a16="http://schemas.microsoft.com/office/drawing/2014/main" id="{2BABD4E1-AC20-0000-3398-DC9BC964599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4958" y="2160936"/>
            <a:ext cx="6623293" cy="6951771"/>
          </a:xfrm>
          <a:prstGeom prst="rect">
            <a:avLst/>
          </a:prstGeom>
        </p:spPr>
      </p:pic>
    </p:spTree>
    <p:extLst>
      <p:ext uri="{BB962C8B-B14F-4D97-AF65-F5344CB8AC3E}">
        <p14:creationId xmlns:p14="http://schemas.microsoft.com/office/powerpoint/2010/main" val="256186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DF7C-9FEB-53C5-5A68-02C00903880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B9A6C94-7CAD-AC8A-0DA9-10EAC62769F8}"/>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20" y="-2243"/>
            <a:ext cx="6858000" cy="1973212"/>
          </a:xfrm>
          <a:prstGeom prst="rect">
            <a:avLst/>
          </a:prstGeom>
        </p:spPr>
      </p:pic>
      <p:sp>
        <p:nvSpPr>
          <p:cNvPr id="11" name="מלבן 10">
            <a:extLst>
              <a:ext uri="{FF2B5EF4-FFF2-40B4-BE49-F238E27FC236}">
                <a16:creationId xmlns:a16="http://schemas.microsoft.com/office/drawing/2014/main" id="{2ADD2DC5-1EF7-3033-7242-A2F5A4060130}"/>
              </a:ext>
            </a:extLst>
          </p:cNvPr>
          <p:cNvSpPr/>
          <p:nvPr/>
        </p:nvSpPr>
        <p:spPr>
          <a:xfrm>
            <a:off x="0" y="700686"/>
            <a:ext cx="2402014" cy="507831"/>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רכילות פראלימפית</a:t>
            </a:r>
            <a:endParaRPr kumimoji="0" lang="en-US"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FC7D8806-47C5-3CB6-C205-7928CA9CD3F3}"/>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29  'על רגל אחת'</a:t>
            </a:r>
          </a:p>
        </p:txBody>
      </p:sp>
      <p:sp>
        <p:nvSpPr>
          <p:cNvPr id="2" name="תיבת טקסט 1">
            <a:extLst>
              <a:ext uri="{FF2B5EF4-FFF2-40B4-BE49-F238E27FC236}">
                <a16:creationId xmlns:a16="http://schemas.microsoft.com/office/drawing/2014/main" id="{BA10B34B-56A0-E6A5-06EE-7BA1E228462F}"/>
              </a:ext>
            </a:extLst>
          </p:cNvPr>
          <p:cNvSpPr txBox="1"/>
          <p:nvPr/>
        </p:nvSpPr>
        <p:spPr>
          <a:xfrm>
            <a:off x="3513745" y="5007242"/>
            <a:ext cx="3299221" cy="314702"/>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השחיין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איאד שעלבי</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מסייע במסיק. </a:t>
            </a:r>
          </a:p>
        </p:txBody>
      </p:sp>
      <p:sp>
        <p:nvSpPr>
          <p:cNvPr id="10" name="AutoShape 2">
            <a:extLst>
              <a:ext uri="{FF2B5EF4-FFF2-40B4-BE49-F238E27FC236}">
                <a16:creationId xmlns:a16="http://schemas.microsoft.com/office/drawing/2014/main" id="{B4904212-2118-34C1-BF8A-FA64717A64E3}"/>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4144503F-1B1B-FD1E-CDFB-B117F43A2AB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על רגל אחת</a:t>
            </a:r>
          </a:p>
        </p:txBody>
      </p:sp>
      <p:sp>
        <p:nvSpPr>
          <p:cNvPr id="15" name="תיבת טקסט 14" descr="2 ילדים קטנים צופים בטלויזיה במשחק כדורשער, על התמונה הכיתוב: קדימה אבא התגעגענו">
            <a:extLst>
              <a:ext uri="{FF2B5EF4-FFF2-40B4-BE49-F238E27FC236}">
                <a16:creationId xmlns:a16="http://schemas.microsoft.com/office/drawing/2014/main" id="{2718C380-C8B4-4CEF-34E1-1598349A5376}"/>
              </a:ext>
            </a:extLst>
          </p:cNvPr>
          <p:cNvSpPr txBox="1"/>
          <p:nvPr/>
        </p:nvSpPr>
        <p:spPr>
          <a:xfrm>
            <a:off x="8920" y="3929764"/>
            <a:ext cx="3379929" cy="56861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שחקן הכדורשער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דורון חודדה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וכלבו     גוזרים כרטיס חוגר ומשתחררים מצה"ל </a:t>
            </a:r>
          </a:p>
        </p:txBody>
      </p:sp>
      <p:sp>
        <p:nvSpPr>
          <p:cNvPr id="13" name="תיבת טקסט 12">
            <a:extLst>
              <a:ext uri="{FF2B5EF4-FFF2-40B4-BE49-F238E27FC236}">
                <a16:creationId xmlns:a16="http://schemas.microsoft.com/office/drawing/2014/main" id="{B4B319EB-F111-952D-8DC6-2418028018C7}"/>
              </a:ext>
            </a:extLst>
          </p:cNvPr>
          <p:cNvSpPr txBox="1"/>
          <p:nvPr/>
        </p:nvSpPr>
        <p:spPr>
          <a:xfrm>
            <a:off x="3382818" y="7139954"/>
            <a:ext cx="3430148" cy="259994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לכבוד ציון 1000 ימים, למשחקים הפראלימפיים, שלחנו למדליסטים, לעיתונאים ולספונסרים, תזכורת טעימה – שוקולדים ממותגים. עם הכיתוב: 1000 ימים לפתיחת המשחקים הפראלימפיים לוס אנג'לס 2028. תודה מקרב לב, על הדרך שעשינו יחד, איתכם כל הדרך ללוס אנג'לס.</a:t>
            </a:r>
          </a:p>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משה מוץ מטלון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יו"ר הוועד הפראלימפי הישראלי.</a:t>
            </a:r>
          </a:p>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בתמונות,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הסטורי</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באינסטגרם שהעלו: כתבת הספורט של </a:t>
            </a:r>
            <a:r>
              <a:rPr lang="en-US"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ONE</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ל</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י-נוף</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רותם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פלדברג</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שדרנית בערוץ הספורט ושחקנית נבחרת הכדורשער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אלהם</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מחמיד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רוזין</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a:p>
            <a:pPr marL="0" marR="0" lvl="0" indent="0" algn="just" defTabSz="914400" rtl="1" eaLnBrk="1" fontAlgn="auto" latinLnBrk="0" hangingPunct="1">
              <a:lnSpc>
                <a:spcPct val="150000"/>
              </a:lnSpc>
              <a:spcBef>
                <a:spcPts val="0"/>
              </a:spcBef>
              <a:spcAft>
                <a:spcPts val="0"/>
              </a:spcAft>
              <a:buClrTx/>
              <a:buSzTx/>
              <a:buFontTx/>
              <a:buNone/>
              <a:tabLst/>
              <a:defRPr/>
            </a:pPr>
            <a:endPar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3" name="מלבן 2">
            <a:extLst>
              <a:ext uri="{FF2B5EF4-FFF2-40B4-BE49-F238E27FC236}">
                <a16:creationId xmlns:a16="http://schemas.microsoft.com/office/drawing/2014/main" id="{E0870D76-D863-89A5-AFA4-4D8CF192BFE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35A9E72F-E8F6-ABD6-849B-56FCF885E9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pic>
        <p:nvPicPr>
          <p:cNvPr id="9" name="תמונה 8" descr="אמא ו 2 ילדים עם קופסא עם שוקולד אחד וכיתוב תודה לוועד הפראלימפי על מתנה מתוקה. טעים השארנו אחד לאבא">
            <a:extLst>
              <a:ext uri="{FF2B5EF4-FFF2-40B4-BE49-F238E27FC236}">
                <a16:creationId xmlns:a16="http://schemas.microsoft.com/office/drawing/2014/main" id="{CF54EDDF-9B4E-CFC5-4EDA-32C48327D97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2794" y="1484436"/>
            <a:ext cx="3207530" cy="3620964"/>
          </a:xfrm>
          <a:prstGeom prst="rect">
            <a:avLst/>
          </a:prstGeom>
        </p:spPr>
      </p:pic>
      <p:pic>
        <p:nvPicPr>
          <p:cNvPr id="14" name="תמונה 13" descr="קופסא עם 4 שוקולדים והכיתוב 1000 ימים לפתיחת המשחקים הפראלימפיים ב LA">
            <a:extLst>
              <a:ext uri="{FF2B5EF4-FFF2-40B4-BE49-F238E27FC236}">
                <a16:creationId xmlns:a16="http://schemas.microsoft.com/office/drawing/2014/main" id="{A3EF6D18-0D98-FB0A-FB23-06C869D8A14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538812" y="1118399"/>
            <a:ext cx="3249086" cy="5719336"/>
          </a:xfrm>
          <a:prstGeom prst="rect">
            <a:avLst/>
          </a:prstGeom>
        </p:spPr>
      </p:pic>
      <p:pic>
        <p:nvPicPr>
          <p:cNvPr id="17" name="תמונה 16" descr="קופסא עם 4 שוקולדים וכיתוב 1000 ימים למשחקים הפראלימפיים">
            <a:extLst>
              <a:ext uri="{FF2B5EF4-FFF2-40B4-BE49-F238E27FC236}">
                <a16:creationId xmlns:a16="http://schemas.microsoft.com/office/drawing/2014/main" id="{46DE5F0A-1B48-C702-797E-F09A3A36B01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26039" y="5321944"/>
            <a:ext cx="3218217" cy="4321754"/>
          </a:xfrm>
          <a:prstGeom prst="rect">
            <a:avLst/>
          </a:prstGeom>
        </p:spPr>
      </p:pic>
    </p:spTree>
    <p:extLst>
      <p:ext uri="{BB962C8B-B14F-4D97-AF65-F5344CB8AC3E}">
        <p14:creationId xmlns:p14="http://schemas.microsoft.com/office/powerpoint/2010/main" val="139927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4343" y="22819"/>
            <a:ext cx="6858000" cy="1770743"/>
          </a:xfrm>
          <a:prstGeom prst="rect">
            <a:avLst/>
          </a:prstGeom>
        </p:spPr>
      </p:pic>
      <p:sp>
        <p:nvSpPr>
          <p:cNvPr id="5" name="TextBox 4"/>
          <p:cNvSpPr txBox="1"/>
          <p:nvPr/>
        </p:nvSpPr>
        <p:spPr>
          <a:xfrm>
            <a:off x="2604983" y="371959"/>
            <a:ext cx="4253018"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03 מה יקרה בדצמבר?</a:t>
            </a:r>
          </a:p>
        </p:txBody>
      </p:sp>
      <p:sp>
        <p:nvSpPr>
          <p:cNvPr id="3" name="מלבן 2"/>
          <p:cNvSpPr/>
          <p:nvPr/>
        </p:nvSpPr>
        <p:spPr>
          <a:xfrm>
            <a:off x="-15660" y="2438431"/>
            <a:ext cx="6889319" cy="7600919"/>
          </a:xfrm>
          <a:prstGeom prst="rect">
            <a:avLst/>
          </a:prstGeom>
          <a:solidFill>
            <a:srgbClr val="00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1F7A"/>
              </a:solidFill>
              <a:effectLst/>
              <a:uLnTx/>
              <a:uFillTx/>
              <a:latin typeface="Calibri" panose="020F0502020204030204"/>
              <a:ea typeface="+mn-ea"/>
              <a:cs typeface="Segoe UI" panose="020B0502040204020203" pitchFamily="34" charset="0"/>
            </a:endParaRPr>
          </a:p>
        </p:txBody>
      </p:sp>
      <p:sp>
        <p:nvSpPr>
          <p:cNvPr id="18" name="מלבן 17"/>
          <p:cNvSpPr/>
          <p:nvPr/>
        </p:nvSpPr>
        <p:spPr>
          <a:xfrm>
            <a:off x="44343" y="2034049"/>
            <a:ext cx="6873660" cy="351186"/>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תחרויות ואירועי ספורט בארץ ובעולם בחודש דצמבר</a:t>
            </a:r>
          </a:p>
        </p:txBody>
      </p:sp>
      <p:sp>
        <p:nvSpPr>
          <p:cNvPr id="6" name="כותרת 2">
            <a:extLst>
              <a:ext uri="{FF2B5EF4-FFF2-40B4-BE49-F238E27FC236}">
                <a16:creationId xmlns:a16="http://schemas.microsoft.com/office/drawing/2014/main" id="{78738F08-27D5-0219-64EB-517B768DAC5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מה יקרה דצמבר</a:t>
            </a:r>
          </a:p>
        </p:txBody>
      </p:sp>
      <p:grpSp>
        <p:nvGrpSpPr>
          <p:cNvPr id="10" name="קבוצה 9" descr="לוגואים של הטוטו">
            <a:extLst>
              <a:ext uri="{FF2B5EF4-FFF2-40B4-BE49-F238E27FC236}">
                <a16:creationId xmlns:a16="http://schemas.microsoft.com/office/drawing/2014/main" id="{FE5496B6-5808-BBED-0801-678F0899C522}"/>
              </a:ext>
            </a:extLst>
          </p:cNvPr>
          <p:cNvGrpSpPr/>
          <p:nvPr/>
        </p:nvGrpSpPr>
        <p:grpSpPr>
          <a:xfrm>
            <a:off x="105032" y="1220294"/>
            <a:ext cx="3323968" cy="776694"/>
            <a:chOff x="105032" y="1220294"/>
            <a:chExt cx="3323968" cy="776694"/>
          </a:xfrm>
        </p:grpSpPr>
        <p:pic>
          <p:nvPicPr>
            <p:cNvPr id="11" name="תמונה 10">
              <a:extLst>
                <a:ext uri="{FF2B5EF4-FFF2-40B4-BE49-F238E27FC236}">
                  <a16:creationId xmlns:a16="http://schemas.microsoft.com/office/drawing/2014/main" id="{E6D1BDE6-BD09-C693-EC8A-1821B62B9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2" name="תמונה 11">
              <a:extLst>
                <a:ext uri="{FF2B5EF4-FFF2-40B4-BE49-F238E27FC236}">
                  <a16:creationId xmlns:a16="http://schemas.microsoft.com/office/drawing/2014/main" id="{789B0B45-1B73-DEFF-A1E4-C95B125CC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13" name="תמונה 12">
              <a:extLst>
                <a:ext uri="{FF2B5EF4-FFF2-40B4-BE49-F238E27FC236}">
                  <a16:creationId xmlns:a16="http://schemas.microsoft.com/office/drawing/2014/main" id="{570A0AD6-ECCE-481A-211A-064743563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14" name="תמונה 13">
              <a:extLst>
                <a:ext uri="{FF2B5EF4-FFF2-40B4-BE49-F238E27FC236}">
                  <a16:creationId xmlns:a16="http://schemas.microsoft.com/office/drawing/2014/main" id="{B15EF731-256C-01CD-4373-BEF6EF329D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grpSp>
        <p:nvGrpSpPr>
          <p:cNvPr id="15" name="קבוצה 14" descr="לוגואים של הטוטו">
            <a:extLst>
              <a:ext uri="{FF2B5EF4-FFF2-40B4-BE49-F238E27FC236}">
                <a16:creationId xmlns:a16="http://schemas.microsoft.com/office/drawing/2014/main" id="{ABD96DB2-70F5-5923-9625-82853AAF8067}"/>
              </a:ext>
            </a:extLst>
          </p:cNvPr>
          <p:cNvGrpSpPr/>
          <p:nvPr/>
        </p:nvGrpSpPr>
        <p:grpSpPr>
          <a:xfrm>
            <a:off x="3489689" y="1220294"/>
            <a:ext cx="3323968" cy="776694"/>
            <a:chOff x="105032" y="1220294"/>
            <a:chExt cx="3323968" cy="776694"/>
          </a:xfrm>
        </p:grpSpPr>
        <p:pic>
          <p:nvPicPr>
            <p:cNvPr id="16" name="תמונה 15">
              <a:extLst>
                <a:ext uri="{FF2B5EF4-FFF2-40B4-BE49-F238E27FC236}">
                  <a16:creationId xmlns:a16="http://schemas.microsoft.com/office/drawing/2014/main" id="{8DE6A91B-D92A-4273-F32E-F0C029F6A5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9" name="תמונה 18">
              <a:extLst>
                <a:ext uri="{FF2B5EF4-FFF2-40B4-BE49-F238E27FC236}">
                  <a16:creationId xmlns:a16="http://schemas.microsoft.com/office/drawing/2014/main" id="{47962090-7CF0-2D2E-79CD-1CDB4F51B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20" name="תמונה 19">
              <a:extLst>
                <a:ext uri="{FF2B5EF4-FFF2-40B4-BE49-F238E27FC236}">
                  <a16:creationId xmlns:a16="http://schemas.microsoft.com/office/drawing/2014/main" id="{9562954D-A0AE-F880-6B94-888437C45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21" name="תמונה 20">
              <a:extLst>
                <a:ext uri="{FF2B5EF4-FFF2-40B4-BE49-F238E27FC236}">
                  <a16:creationId xmlns:a16="http://schemas.microsoft.com/office/drawing/2014/main" id="{BA1BAD06-E268-07FF-1F0F-D4E93587B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sp>
        <p:nvSpPr>
          <p:cNvPr id="24" name="מלבן 23">
            <a:extLst>
              <a:ext uri="{FF2B5EF4-FFF2-40B4-BE49-F238E27FC236}">
                <a16:creationId xmlns:a16="http://schemas.microsoft.com/office/drawing/2014/main" id="{67F88FC6-D0F8-730C-1B90-88B92CC5507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תמונה 26" descr="תמונה שמכילה טקסט, גופן, גרפיקה, לוגו&#10;&#10;תוכן שנוצר על-ידי בינה מלאכותית עשוי להיות שגוי.">
            <a:extLst>
              <a:ext uri="{FF2B5EF4-FFF2-40B4-BE49-F238E27FC236}">
                <a16:creationId xmlns:a16="http://schemas.microsoft.com/office/drawing/2014/main" id="{41B3A554-46B8-194A-7470-5C4BBAF0855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graphicFrame>
        <p:nvGraphicFramePr>
          <p:cNvPr id="2" name="טבלה 1">
            <a:extLst>
              <a:ext uri="{FF2B5EF4-FFF2-40B4-BE49-F238E27FC236}">
                <a16:creationId xmlns:a16="http://schemas.microsoft.com/office/drawing/2014/main" id="{A7B7FB5B-A4E8-9A4C-E5F2-B2023C574AED}"/>
              </a:ext>
            </a:extLst>
          </p:cNvPr>
          <p:cNvGraphicFramePr>
            <a:graphicFrameLocks noGrp="1"/>
          </p:cNvGraphicFramePr>
          <p:nvPr>
            <p:extLst>
              <p:ext uri="{D42A27DB-BD31-4B8C-83A1-F6EECF244321}">
                <p14:modId xmlns:p14="http://schemas.microsoft.com/office/powerpoint/2010/main" val="1466258314"/>
              </p:ext>
            </p:extLst>
          </p:nvPr>
        </p:nvGraphicFramePr>
        <p:xfrm>
          <a:off x="225431" y="2727180"/>
          <a:ext cx="6480163" cy="3025872"/>
        </p:xfrm>
        <a:graphic>
          <a:graphicData uri="http://schemas.openxmlformats.org/drawingml/2006/table">
            <a:tbl>
              <a:tblPr rtl="1" firstRow="1" bandRow="1">
                <a:tableStyleId>{5940675A-B579-460E-94D1-54222C63F5DA}</a:tableStyleId>
              </a:tblPr>
              <a:tblGrid>
                <a:gridCol w="1055908">
                  <a:extLst>
                    <a:ext uri="{9D8B030D-6E8A-4147-A177-3AD203B41FA5}">
                      <a16:colId xmlns:a16="http://schemas.microsoft.com/office/drawing/2014/main" val="3300102762"/>
                    </a:ext>
                  </a:extLst>
                </a:gridCol>
                <a:gridCol w="3319441">
                  <a:extLst>
                    <a:ext uri="{9D8B030D-6E8A-4147-A177-3AD203B41FA5}">
                      <a16:colId xmlns:a16="http://schemas.microsoft.com/office/drawing/2014/main" val="708845988"/>
                    </a:ext>
                  </a:extLst>
                </a:gridCol>
                <a:gridCol w="2104814">
                  <a:extLst>
                    <a:ext uri="{9D8B030D-6E8A-4147-A177-3AD203B41FA5}">
                      <a16:colId xmlns:a16="http://schemas.microsoft.com/office/drawing/2014/main" val="1514304593"/>
                    </a:ext>
                  </a:extLst>
                </a:gridCol>
              </a:tblGrid>
              <a:tr h="378234">
                <a:tc>
                  <a:txBody>
                    <a:bodyPr/>
                    <a:lstStyle/>
                    <a:p>
                      <a:pPr rtl="1">
                        <a:lnSpc>
                          <a:spcPct val="150000"/>
                        </a:lnSpc>
                      </a:pPr>
                      <a:r>
                        <a:rPr lang="he-IL" sz="1400" dirty="0">
                          <a:latin typeface="Segoe UI" panose="020B0502040204020203" pitchFamily="34" charset="0"/>
                          <a:cs typeface="Segoe UI" panose="020B0502040204020203" pitchFamily="34" charset="0"/>
                        </a:rPr>
                        <a:t>1-4.12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פיוצ'ר – טניס בכיסאות גלגלים</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אורוגוואי</a:t>
                      </a:r>
                    </a:p>
                  </a:txBody>
                  <a:tcPr marL="45720" marR="45720" anchor="ctr">
                    <a:solidFill>
                      <a:schemeClr val="bg1"/>
                    </a:solidFill>
                  </a:tcPr>
                </a:tc>
                <a:extLst>
                  <a:ext uri="{0D108BD9-81ED-4DB2-BD59-A6C34878D82A}">
                    <a16:rowId xmlns:a16="http://schemas.microsoft.com/office/drawing/2014/main" val="2114544815"/>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3.12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יום המודעות לאנשים עם מוגבלות</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כל העולם</a:t>
                      </a:r>
                    </a:p>
                  </a:txBody>
                  <a:tcPr marL="45720" marR="45720" anchor="ctr">
                    <a:solidFill>
                      <a:schemeClr val="bg1"/>
                    </a:solidFill>
                  </a:tcPr>
                </a:tc>
                <a:extLst>
                  <a:ext uri="{0D108BD9-81ED-4DB2-BD59-A6C34878D82A}">
                    <a16:rowId xmlns:a16="http://schemas.microsoft.com/office/drawing/2014/main" val="878916087"/>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3.12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אליפות ישראל בטניס שולחן – זוגות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באר שבע</a:t>
                      </a:r>
                    </a:p>
                  </a:txBody>
                  <a:tcPr marL="45720" marR="45720" anchor="ctr">
                    <a:solidFill>
                      <a:schemeClr val="bg1"/>
                    </a:solidFill>
                  </a:tcPr>
                </a:tc>
                <a:extLst>
                  <a:ext uri="{0D108BD9-81ED-4DB2-BD59-A6C34878D82A}">
                    <a16:rowId xmlns:a16="http://schemas.microsoft.com/office/drawing/2014/main" val="4127310043"/>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9.12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אלוף האלופים – כדורסל בכיסאות גלגלים</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תל אביב</a:t>
                      </a:r>
                    </a:p>
                  </a:txBody>
                  <a:tcPr marL="45720" marR="45720" anchor="ctr">
                    <a:solidFill>
                      <a:schemeClr val="bg1"/>
                    </a:solidFill>
                  </a:tcPr>
                </a:tc>
                <a:extLst>
                  <a:ext uri="{0D108BD9-81ED-4DB2-BD59-A6C34878D82A}">
                    <a16:rowId xmlns:a16="http://schemas.microsoft.com/office/drawing/2014/main" val="2397216676"/>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12.12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תחרות קליעה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תל אביב</a:t>
                      </a:r>
                    </a:p>
                  </a:txBody>
                  <a:tcPr marL="45720" marR="45720" anchor="ctr">
                    <a:solidFill>
                      <a:schemeClr val="bg1"/>
                    </a:solidFill>
                  </a:tcPr>
                </a:tc>
                <a:extLst>
                  <a:ext uri="{0D108BD9-81ED-4DB2-BD59-A6C34878D82A}">
                    <a16:rowId xmlns:a16="http://schemas.microsoft.com/office/drawing/2014/main" val="1621130532"/>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18.12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טורניר בוצ'ה לזכר </a:t>
                      </a:r>
                      <a:r>
                        <a:rPr lang="he-IL" sz="1400" kern="1200">
                          <a:solidFill>
                            <a:schemeClr val="tx1"/>
                          </a:solidFill>
                          <a:latin typeface="Segoe UI" panose="020B0502040204020203" pitchFamily="34" charset="0"/>
                          <a:ea typeface="+mn-ea"/>
                          <a:cs typeface="Segoe UI" panose="020B0502040204020203" pitchFamily="34" charset="0"/>
                        </a:rPr>
                        <a:t>עקיבא פרבר</a:t>
                      </a:r>
                      <a:endParaRPr lang="he-IL" sz="1400" kern="1200" dirty="0">
                        <a:solidFill>
                          <a:schemeClr val="tx1"/>
                        </a:solidFill>
                        <a:latin typeface="Segoe UI" panose="020B0502040204020203" pitchFamily="34" charset="0"/>
                        <a:ea typeface="+mn-ea"/>
                        <a:cs typeface="Segoe UI" panose="020B0502040204020203" pitchFamily="34" charset="0"/>
                      </a:endParaRP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איל"ן חיפה</a:t>
                      </a:r>
                    </a:p>
                  </a:txBody>
                  <a:tcPr marL="45720" marR="45720" anchor="ctr">
                    <a:solidFill>
                      <a:schemeClr val="bg1"/>
                    </a:solidFill>
                  </a:tcPr>
                </a:tc>
                <a:extLst>
                  <a:ext uri="{0D108BD9-81ED-4DB2-BD59-A6C34878D82A}">
                    <a16:rowId xmlns:a16="http://schemas.microsoft.com/office/drawing/2014/main" val="37048508"/>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21.12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תחרות חנוכה בשחייה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חיפה</a:t>
                      </a:r>
                    </a:p>
                  </a:txBody>
                  <a:tcPr marL="45720" marR="45720" anchor="ctr">
                    <a:solidFill>
                      <a:schemeClr val="bg1"/>
                    </a:solidFill>
                  </a:tcPr>
                </a:tc>
                <a:extLst>
                  <a:ext uri="{0D108BD9-81ED-4DB2-BD59-A6C34878D82A}">
                    <a16:rowId xmlns:a16="http://schemas.microsoft.com/office/drawing/2014/main" val="3084994294"/>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24.12</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משחקי הבית הפתוח בטניס שולחן</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בית הלוחם תל אביב</a:t>
                      </a:r>
                    </a:p>
                  </a:txBody>
                  <a:tcPr marL="45720" marR="45720" anchor="ctr">
                    <a:solidFill>
                      <a:schemeClr val="bg1"/>
                    </a:solidFill>
                  </a:tcPr>
                </a:tc>
                <a:extLst>
                  <a:ext uri="{0D108BD9-81ED-4DB2-BD59-A6C34878D82A}">
                    <a16:rowId xmlns:a16="http://schemas.microsoft.com/office/drawing/2014/main" val="2399303563"/>
                  </a:ext>
                </a:extLst>
              </a:tr>
            </a:tbl>
          </a:graphicData>
        </a:graphic>
      </p:graphicFrame>
      <p:pic>
        <p:nvPicPr>
          <p:cNvPr id="9" name="תמונה 8" descr="פרסום לאליפות הזוגות בטניס שולחן, תמונה של שני מחבטי טניס שולחן עם אש">
            <a:extLst>
              <a:ext uri="{FF2B5EF4-FFF2-40B4-BE49-F238E27FC236}">
                <a16:creationId xmlns:a16="http://schemas.microsoft.com/office/drawing/2014/main" id="{582B973C-4A3B-C5A3-B123-8ACFAF1EB8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379" y="6029664"/>
            <a:ext cx="2557008" cy="3693456"/>
          </a:xfrm>
          <a:prstGeom prst="rect">
            <a:avLst/>
          </a:prstGeom>
          <a:ln>
            <a:noFill/>
          </a:ln>
          <a:effectLst>
            <a:outerShdw blurRad="292100" dist="139700" dir="2700000" algn="tl" rotWithShape="0">
              <a:srgbClr val="333333">
                <a:alpha val="65000"/>
              </a:srgbClr>
            </a:outerShdw>
          </a:effectLst>
        </p:spPr>
      </p:pic>
      <p:pic>
        <p:nvPicPr>
          <p:cNvPr id="7" name="תמונה 6" descr="פרסום לטורניר בוצ'ה על שם עקיבא פרבר ז&quot;ל. תמונה של ספורטאי על כיסא גלגלים">
            <a:extLst>
              <a:ext uri="{FF2B5EF4-FFF2-40B4-BE49-F238E27FC236}">
                <a16:creationId xmlns:a16="http://schemas.microsoft.com/office/drawing/2014/main" id="{DB95FA7A-4B85-298E-455D-6D4959E6F3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7613" y="6029664"/>
            <a:ext cx="2557008" cy="3693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290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04 משולחן היו"ר </a:t>
            </a:r>
          </a:p>
        </p:txBody>
      </p:sp>
      <p:sp>
        <p:nvSpPr>
          <p:cNvPr id="13" name="מקבילית 12">
            <a:extLst>
              <a:ext uri="{FF2B5EF4-FFF2-40B4-BE49-F238E27FC236}">
                <a16:creationId xmlns:a16="http://schemas.microsoft.com/office/drawing/2014/main" id="{6D133414-D48A-47CB-B048-128B3267B0D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ECA80486-C07B-48CE-9791-CEC2FC3A291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8" name="מלבן 7">
            <a:extLst>
              <a:ext uri="{FF2B5EF4-FFF2-40B4-BE49-F238E27FC236}">
                <a16:creationId xmlns:a16="http://schemas.microsoft.com/office/drawing/2014/main" id="{205197DF-ECBB-4F6B-83FA-67EB9E39FE38}"/>
              </a:ext>
            </a:extLst>
          </p:cNvPr>
          <p:cNvSpPr/>
          <p:nvPr/>
        </p:nvSpPr>
        <p:spPr>
          <a:xfrm>
            <a:off x="3500438" y="1036139"/>
            <a:ext cx="3357562" cy="7841121"/>
          </a:xfrm>
          <a:prstGeom prst="rect">
            <a:avLst/>
          </a:prstGeom>
          <a:noFill/>
        </p:spPr>
        <p:txBody>
          <a:bodyPr wrap="square">
            <a:spAutoFit/>
          </a:bodyPr>
          <a:lstStyle/>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קוראים יקרים,</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 החודש ציינו אלף ימים למשחקים הפראלימפיים לוס אנג'לס 2028 ומאה ימים למשחקי החורף הפראלימפיים שיתקיימו </a:t>
            </a:r>
            <a:r>
              <a:rPr lang="he-IL" sz="1100" dirty="0" err="1">
                <a:solidFill>
                  <a:srgbClr val="002060"/>
                </a:solidFill>
                <a:latin typeface="Segoe UI" panose="020B0502040204020203" pitchFamily="34" charset="0"/>
                <a:cs typeface="Segoe UI" panose="020B0502040204020203" pitchFamily="34" charset="0"/>
              </a:rPr>
              <a:t>בקורטינה</a:t>
            </a:r>
            <a:r>
              <a:rPr lang="he-IL" sz="1100" dirty="0">
                <a:solidFill>
                  <a:srgbClr val="002060"/>
                </a:solidFill>
                <a:latin typeface="Segoe UI" panose="020B0502040204020203" pitchFamily="34" charset="0"/>
                <a:cs typeface="Segoe UI" panose="020B0502040204020203" pitchFamily="34" charset="0"/>
              </a:rPr>
              <a:t> מילאנו בשנת 2026. </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החודש חתמנו על חידוש הסכם שיתוף הפעולה עם המרכז הרפואי שיבא, שימשיך להיות בית החולים שלנו לפחות עד לוס אנג'לס 2028. מדובר באחד מבתי החולים הטובים בעולם ואין ספק שאם הייתה אולימפיאדה לבתי חולים, שיבא היה על הפודיום פעמים רבות. לאורך השנים, הוכיחו המנהלים, הרופאים והעובדים שהם ידידי אמת של הספורט הפראלימפי.</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 אני גאה בכך שהקשרים החברתיים והמקצועיים שיצרנו בכנסים בינלאומיים ובמשחקים בפריז נשאו פרי. החודש חתמנו הסכם שיתוף פעולה עם קוסובו, מדינה מוסלמית ברובה, שבקשה ללמוד כיצד למדינה קטנה כישראל יש הישגים מרשימים יחסית לגודלה. </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השבוע הגשנו באמצעות </a:t>
            </a:r>
            <a:r>
              <a:rPr lang="he-IL" sz="1100" b="1" dirty="0">
                <a:solidFill>
                  <a:srgbClr val="002060"/>
                </a:solidFill>
                <a:latin typeface="Segoe UI" panose="020B0502040204020203" pitchFamily="34" charset="0"/>
                <a:cs typeface="Segoe UI" panose="020B0502040204020203" pitchFamily="34" charset="0"/>
              </a:rPr>
              <a:t>עו"ד אסף גופר </a:t>
            </a:r>
            <a:r>
              <a:rPr lang="he-IL" sz="1100" dirty="0">
                <a:solidFill>
                  <a:srgbClr val="002060"/>
                </a:solidFill>
                <a:latin typeface="Segoe UI" panose="020B0502040204020203" pitchFamily="34" charset="0"/>
                <a:cs typeface="Segoe UI" panose="020B0502040204020203" pitchFamily="34" charset="0"/>
              </a:rPr>
              <a:t>כתב תביעה לבית משפט השלום בירושלים נגד משרד התרבות והספורט. כתב התביעה עוסק בדרישה של הוועד הפראלימפי לקבל החזר מלא בסך 300 אלף שקלים עבור תשלום שהעביר לוועדה המארגנת של המשחקים הפראלימפים בפריז 2024 בשל עלות תיקון השינויים שביצע צוות האבטחה בכפר האולימפי. למשרד הספורט 60 יום להגיש כתב הגנה.</a:t>
            </a:r>
          </a:p>
          <a:p>
            <a:pPr algn="just">
              <a:lnSpc>
                <a:spcPts val="2100"/>
              </a:lnSpc>
              <a:spcAft>
                <a:spcPts val="800"/>
              </a:spcAft>
            </a:pPr>
            <a:endParaRPr lang="he-IL" sz="1100" dirty="0">
              <a:solidFill>
                <a:srgbClr val="002060"/>
              </a:solidFill>
              <a:latin typeface="Segoe UI" panose="020B0502040204020203" pitchFamily="34" charset="0"/>
              <a:cs typeface="Segoe UI" panose="020B0502040204020203" pitchFamily="34" charset="0"/>
            </a:endParaRPr>
          </a:p>
        </p:txBody>
      </p:sp>
      <p:sp>
        <p:nvSpPr>
          <p:cNvPr id="10" name="תיבת טקסט 9">
            <a:extLst>
              <a:ext uri="{FF2B5EF4-FFF2-40B4-BE49-F238E27FC236}">
                <a16:creationId xmlns:a16="http://schemas.microsoft.com/office/drawing/2014/main" id="{76667F32-2C18-49F1-4580-E7565EE1D5B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CAEB5C2A-F71E-4032-6572-004B5571C13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משולחן היו"ר</a:t>
            </a:r>
          </a:p>
        </p:txBody>
      </p:sp>
      <p:sp>
        <p:nvSpPr>
          <p:cNvPr id="19" name="תיבת טקסט 18">
            <a:extLst>
              <a:ext uri="{FF2B5EF4-FFF2-40B4-BE49-F238E27FC236}">
                <a16:creationId xmlns:a16="http://schemas.microsoft.com/office/drawing/2014/main" id="{2E8E7BFF-D584-11B9-F478-69018B54D0C5}"/>
              </a:ext>
            </a:extLst>
          </p:cNvPr>
          <p:cNvSpPr txBox="1"/>
          <p:nvPr/>
        </p:nvSpPr>
        <p:spPr>
          <a:xfrm>
            <a:off x="14991" y="2413842"/>
            <a:ext cx="3450522" cy="3596369"/>
          </a:xfrm>
          <a:prstGeom prst="rect">
            <a:avLst/>
          </a:prstGeom>
          <a:noFill/>
        </p:spPr>
        <p:txBody>
          <a:bodyPr wrap="square">
            <a:spAutoFit/>
          </a:bodyPr>
          <a:lstStyle/>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 אנחנו מעמיקים את שיתוף הפעולה עם חברת אלביט שעובדיה מתנדבים בפרויקטים שונים בוועד ובהתאחדות, על אחד מהם – פרויקט האופניים, תוכלו לקרוא בעיתון ובקרוב מאוד נספר על  פרויקטים נוספים.</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אני רוצה לברך את </a:t>
            </a:r>
            <a:r>
              <a:rPr lang="he-IL" sz="1100" b="1" dirty="0">
                <a:solidFill>
                  <a:srgbClr val="002060"/>
                </a:solidFill>
                <a:latin typeface="Segoe UI" panose="020B0502040204020203" pitchFamily="34" charset="0"/>
                <a:cs typeface="Segoe UI" panose="020B0502040204020203" pitchFamily="34" charset="0"/>
              </a:rPr>
              <a:t>סימונה גורן</a:t>
            </a:r>
            <a:r>
              <a:rPr lang="he-IL" sz="1100" dirty="0">
                <a:solidFill>
                  <a:srgbClr val="002060"/>
                </a:solidFill>
                <a:latin typeface="Segoe UI" panose="020B0502040204020203" pitchFamily="34" charset="0"/>
                <a:cs typeface="Segoe UI" panose="020B0502040204020203" pitchFamily="34" charset="0"/>
              </a:rPr>
              <a:t>, עד לאחרונה ספורטאית פראלימפית, שהתחילה את עבודתה כתזונאית במרכז לרפואת ספורט ביחידה לספורט הישגי במכון וינגייט. אני מקווה לראות עוד ספורטאים משתלבים לאחר פרישתם במעטפת שלנו.</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בקריאה לשובו המיידי של החטוף האחרון.</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משה מוץ מטלון </a:t>
            </a:r>
            <a:r>
              <a:rPr lang="he-IL" sz="1100" dirty="0">
                <a:solidFill>
                  <a:srgbClr val="002060"/>
                </a:solidFill>
                <a:latin typeface="Segoe UI" panose="020B0502040204020203" pitchFamily="34" charset="0"/>
                <a:cs typeface="Segoe UI" panose="020B0502040204020203" pitchFamily="34" charset="0"/>
              </a:rPr>
              <a:t>– יו"ר הוועד הפראלימפי הישראלי וההתאחדות הישראלית לספורט נכים.</a:t>
            </a:r>
          </a:p>
        </p:txBody>
      </p:sp>
      <p:sp>
        <p:nvSpPr>
          <p:cNvPr id="3" name="מלבן 2">
            <a:extLst>
              <a:ext uri="{FF2B5EF4-FFF2-40B4-BE49-F238E27FC236}">
                <a16:creationId xmlns:a16="http://schemas.microsoft.com/office/drawing/2014/main" id="{08CB96F9-04FF-226C-9DCF-C9EDA0B52F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4112CE75-4561-1CAD-8FE5-33BC6635C38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9" name="תיבת טקסט 8">
            <a:extLst>
              <a:ext uri="{FF2B5EF4-FFF2-40B4-BE49-F238E27FC236}">
                <a16:creationId xmlns:a16="http://schemas.microsoft.com/office/drawing/2014/main" id="{41D284E3-359B-8198-98D0-BC7C659574EB}"/>
              </a:ext>
            </a:extLst>
          </p:cNvPr>
          <p:cNvSpPr txBox="1"/>
          <p:nvPr/>
        </p:nvSpPr>
        <p:spPr>
          <a:xfrm>
            <a:off x="14991" y="202259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קרן עזריאלי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תמונה 13" descr="תמונה שמכילה גופן, טקסט, גרפיקה, תרשים&#10;&#10;תוכן בינה מלאכותית גנרטיבית עשוי להיות שגוי.">
            <a:extLst>
              <a:ext uri="{FF2B5EF4-FFF2-40B4-BE49-F238E27FC236}">
                <a16:creationId xmlns:a16="http://schemas.microsoft.com/office/drawing/2014/main" id="{80C170D2-EB6A-9F17-9585-0036E3A941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573" y="1182173"/>
            <a:ext cx="1507380" cy="781216"/>
          </a:xfrm>
          <a:prstGeom prst="rect">
            <a:avLst/>
          </a:prstGeom>
        </p:spPr>
      </p:pic>
      <p:sp>
        <p:nvSpPr>
          <p:cNvPr id="15" name="תיבת טקסט 14">
            <a:extLst>
              <a:ext uri="{FF2B5EF4-FFF2-40B4-BE49-F238E27FC236}">
                <a16:creationId xmlns:a16="http://schemas.microsoft.com/office/drawing/2014/main" id="{0E631F65-1FB1-2D00-6D24-CF4E982039A0}"/>
              </a:ext>
            </a:extLst>
          </p:cNvPr>
          <p:cNvSpPr txBox="1"/>
          <p:nvPr/>
        </p:nvSpPr>
        <p:spPr>
          <a:xfrm>
            <a:off x="-1" y="9049699"/>
            <a:ext cx="3446605" cy="430887"/>
          </a:xfrm>
          <a:prstGeom prst="rect">
            <a:avLst/>
          </a:prstGeom>
          <a:noFill/>
        </p:spPr>
        <p:txBody>
          <a:bodyPr wrap="square">
            <a:spAutoFit/>
          </a:bodyPr>
          <a:lstStyle/>
          <a:p>
            <a:pPr marL="0" marR="0" lvl="0" indent="0" algn="just" defTabSz="914400" rtl="1" eaLnBrk="1" fontAlgn="auto" latinLnBrk="0" hangingPunct="1">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בתמונה משה מוץ מטלון מארח את נשיאת הוועד הפראלימפי של קוסובו,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ניומזה</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אמיני.</a:t>
            </a:r>
          </a:p>
        </p:txBody>
      </p:sp>
      <p:pic>
        <p:nvPicPr>
          <p:cNvPr id="7" name="Picture 2" descr="אדם יושב על כיסא גלגלים לידו עומדת אישה במשרד ברקע כיתוב על הקיר הוועד הפראלימפי הישראלי‏">
            <a:extLst>
              <a:ext uri="{FF2B5EF4-FFF2-40B4-BE49-F238E27FC236}">
                <a16:creationId xmlns:a16="http://schemas.microsoft.com/office/drawing/2014/main" id="{2385596F-CE07-5CD8-387A-01B31F5F55F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471488" y="6151953"/>
            <a:ext cx="2867120" cy="281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4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C5F8-5506-8DD7-1B92-12346025E294}"/>
            </a:ext>
          </a:extLst>
        </p:cNvPr>
        <p:cNvGrpSpPr/>
        <p:nvPr/>
      </p:nvGrpSpPr>
      <p:grpSpPr>
        <a:xfrm>
          <a:off x="0" y="0"/>
          <a:ext cx="0" cy="0"/>
          <a:chOff x="0" y="0"/>
          <a:chExt cx="0" cy="0"/>
        </a:xfrm>
      </p:grpSpPr>
      <p:sp>
        <p:nvSpPr>
          <p:cNvPr id="11" name="תיבת טקסט 10">
            <a:extLst>
              <a:ext uri="{FF2B5EF4-FFF2-40B4-BE49-F238E27FC236}">
                <a16:creationId xmlns:a16="http://schemas.microsoft.com/office/drawing/2014/main" id="{43257BB6-6CA0-C868-0196-6037A629E792}"/>
              </a:ext>
            </a:extLst>
          </p:cNvPr>
          <p:cNvSpPr txBox="1"/>
          <p:nvPr/>
        </p:nvSpPr>
        <p:spPr>
          <a:xfrm>
            <a:off x="84867" y="2520370"/>
            <a:ext cx="3265873" cy="7450694"/>
          </a:xfrm>
          <a:prstGeom prst="rect">
            <a:avLst/>
          </a:prstGeom>
          <a:solidFill>
            <a:schemeClr val="accent1">
              <a:lumMod val="20000"/>
              <a:lumOff val="80000"/>
            </a:schemeClr>
          </a:solidFill>
        </p:spPr>
        <p:txBody>
          <a:bodyPr wrap="square">
            <a:spAutoFit/>
          </a:bodyPr>
          <a:lstStyle/>
          <a:p>
            <a:pPr>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אולימפיאדת החירשים </a:t>
            </a:r>
          </a:p>
          <a:p>
            <a:pPr>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בסיוע הטוטו וההתאחדות הישראלית לספורט נכים יצאה משלחת של 17 ספורטאים ישראלים חירשים וכבדי שמיעה לאולימפיאדת החרשים שנערכה בסין הספורטאים התחרו בענפי הכדורסל, שחייה,,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קארטה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אתלטיקה וטניס ורשמו הישגים מצוינים. </a:t>
            </a:r>
          </a:p>
          <a:p>
            <a:pPr>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אלו ההישגים הבולטים: </a:t>
            </a:r>
          </a:p>
          <a:p>
            <a:pPr marL="171450" indent="-171450">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שיא המשחקים עבור ישראל נרשם עם זכייתו של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אדם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נורפייסוב</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במדליית כסף בקפיצה במוט (4.30 מטר), בהדרכת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אלכס אברבוך -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מדליית הכסף הראשונה אי פעם של ישראל באולימפיאדת החרשים. 	</a:t>
            </a:r>
          </a:p>
          <a:p>
            <a:pPr marL="171450" indent="-171450">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נבחרת הכדורסל, המתאמנת אצל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אדיר זריהן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סיימה במקום הרביעי בעולם.</a:t>
            </a:r>
          </a:p>
          <a:p>
            <a:pPr marL="171450" indent="-171450">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רותם אשכנזי,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טניס ,עלתה לרבע הגמר ביחידים וגם בזוגות מעורב יחד עם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גבריאל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לוצקי</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L="171450" indent="-171450">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נתן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גוטפלד</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שחייה - מקום תשיעי בעולם ושיא אישי ב־50 מ' חופשי.</a:t>
            </a:r>
          </a:p>
          <a:p>
            <a:pPr marL="171450" indent="-171450">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אבי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בוקלר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קארטה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 קרב צמוד על מדליית הארד.</a:t>
            </a:r>
          </a:p>
          <a:p>
            <a:pPr>
              <a:lnSpc>
                <a:spcPct val="150000"/>
              </a:lnSpc>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התמונה – באדיבות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אס"ח</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 ארגון ספורט החרשים</a:t>
            </a:r>
          </a:p>
          <a:p>
            <a:pPr marL="285750" indent="-285750">
              <a:lnSpc>
                <a:spcPct val="150000"/>
              </a:lnSpc>
              <a:buFont typeface="Wingdings" panose="05000000000000000000" pitchFamily="2" charset="2"/>
              <a:buChar char="§"/>
            </a:pPr>
            <a:endParaRPr lang="he-IL" dirty="0">
              <a:solidFill>
                <a:srgbClr val="002060"/>
              </a:solidFill>
            </a:endParaRPr>
          </a:p>
          <a:p>
            <a:pPr marL="285750" indent="-285750">
              <a:lnSpc>
                <a:spcPct val="150000"/>
              </a:lnSpc>
              <a:buFont typeface="Wingdings" panose="05000000000000000000" pitchFamily="2" charset="2"/>
              <a:buChar char="§"/>
            </a:pPr>
            <a:endParaRPr lang="he-IL" dirty="0">
              <a:solidFill>
                <a:srgbClr val="002060"/>
              </a:solidFill>
            </a:endParaRPr>
          </a:p>
          <a:p>
            <a:pPr marL="285750" indent="-285750">
              <a:lnSpc>
                <a:spcPct val="150000"/>
              </a:lnSpc>
              <a:buFont typeface="Wingdings" panose="05000000000000000000" pitchFamily="2" charset="2"/>
              <a:buChar char="§"/>
            </a:pPr>
            <a:endParaRPr lang="he-IL" dirty="0">
              <a:solidFill>
                <a:srgbClr val="002060"/>
              </a:solidFill>
            </a:endParaRPr>
          </a:p>
          <a:p>
            <a:pPr marL="285750" indent="-285750">
              <a:lnSpc>
                <a:spcPct val="150000"/>
              </a:lnSpc>
              <a:buFont typeface="Wingdings" panose="05000000000000000000" pitchFamily="2" charset="2"/>
              <a:buChar char="§"/>
            </a:pPr>
            <a:endParaRPr lang="he-IL" dirty="0">
              <a:solidFill>
                <a:srgbClr val="002060"/>
              </a:solidFill>
            </a:endParaRPr>
          </a:p>
          <a:p>
            <a:pPr marL="285750" indent="-285750">
              <a:lnSpc>
                <a:spcPct val="150000"/>
              </a:lnSpc>
              <a:buFont typeface="Wingdings" panose="05000000000000000000" pitchFamily="2" charset="2"/>
              <a:buChar char="§"/>
            </a:pPr>
            <a:endParaRPr lang="he-IL" dirty="0">
              <a:solidFill>
                <a:srgbClr val="002060"/>
              </a:solidFill>
            </a:endParaRPr>
          </a:p>
        </p:txBody>
      </p:sp>
      <p:pic>
        <p:nvPicPr>
          <p:cNvPr id="4" name="תמונה 3">
            <a:extLst>
              <a:ext uri="{FF2B5EF4-FFF2-40B4-BE49-F238E27FC236}">
                <a16:creationId xmlns:a16="http://schemas.microsoft.com/office/drawing/2014/main" id="{88ACE4E0-54FF-A66E-735B-4A6760186D43}"/>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797A245E-C58C-E0D2-A367-2AA27B47FA81}"/>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05 סקירת המנכ"ל</a:t>
            </a:r>
          </a:p>
        </p:txBody>
      </p:sp>
      <p:sp>
        <p:nvSpPr>
          <p:cNvPr id="13" name="מקבילית 12">
            <a:extLst>
              <a:ext uri="{FF2B5EF4-FFF2-40B4-BE49-F238E27FC236}">
                <a16:creationId xmlns:a16="http://schemas.microsoft.com/office/drawing/2014/main" id="{CA951217-01C5-8DA3-200D-F5EE7469F193}"/>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8B84DDE1-7E93-CFC7-76CD-7AA50BE3ADA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6A223FDA-351C-9148-1E4D-C0B2F9723685}"/>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FDEF9921-C0D2-30BE-C74C-A94E5D6D0F7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סקירת מנכ"ל</a:t>
            </a:r>
          </a:p>
        </p:txBody>
      </p:sp>
      <p:sp>
        <p:nvSpPr>
          <p:cNvPr id="3" name="מלבן 2">
            <a:extLst>
              <a:ext uri="{FF2B5EF4-FFF2-40B4-BE49-F238E27FC236}">
                <a16:creationId xmlns:a16="http://schemas.microsoft.com/office/drawing/2014/main" id="{DE1C93E1-17BE-CE1F-FB73-541E328CBA6B}"/>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5491C808-F6EF-EB8A-63CF-7A1DC3FA94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7" name="מלבן 6">
            <a:extLst>
              <a:ext uri="{FF2B5EF4-FFF2-40B4-BE49-F238E27FC236}">
                <a16:creationId xmlns:a16="http://schemas.microsoft.com/office/drawing/2014/main" id="{99DF3406-3FC4-013A-A2BC-B3BD6EE373D3}"/>
              </a:ext>
            </a:extLst>
          </p:cNvPr>
          <p:cNvSpPr/>
          <p:nvPr/>
        </p:nvSpPr>
        <p:spPr>
          <a:xfrm>
            <a:off x="3446605" y="981143"/>
            <a:ext cx="3388737" cy="8352799"/>
          </a:xfrm>
          <a:prstGeom prst="rect">
            <a:avLst/>
          </a:prstGeom>
          <a:noFill/>
        </p:spPr>
        <p:txBody>
          <a:bodyPr wrap="square">
            <a:spAutoFit/>
          </a:bodyPr>
          <a:lstStyle/>
          <a:p>
            <a:pPr lvl="0" algn="just">
              <a:lnSpc>
                <a:spcPct val="1500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למשפחה הפראלימפית שלום,</a:t>
            </a:r>
          </a:p>
          <a:p>
            <a:pPr lvl="0" algn="just">
              <a:lnSpc>
                <a:spcPct val="1500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בשעה טובה הליגות חזרו למסלול פעילות שוטף. ליגות הכדורסל, הרוגבי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והכדורשער</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פועלות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וספורטאינו</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מפגינים את כישוריהם בתחומים השונים.</a:t>
            </a:r>
          </a:p>
          <a:p>
            <a:pPr lvl="0" algn="just">
              <a:lnSpc>
                <a:spcPct val="1500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במקביל לכך מתקיימים טורנירים רבים בענפי הספורט היחידני. פעילות עצימה ורבת היקף.</a:t>
            </a:r>
          </a:p>
          <a:p>
            <a:pPr lvl="0" algn="just">
              <a:lnSpc>
                <a:spcPct val="1500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בימים אלו אנו נכנסו לישורת אחרונה של תקציב 2026. כמובן שמסקנות תחקיר פריז שערכנו משולבים בעקרונות התמיכה ונוביל בתקציב המיועד.</a:t>
            </a:r>
          </a:p>
          <a:p>
            <a:pPr lvl="0" algn="just">
              <a:lnSpc>
                <a:spcPct val="1500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אנחנו גאים שהצלחנו לסייע למשלחת החירשים להשתתף באולימפיאדת טוקיו ובסיוע מימון של הטוטו הצליחו ספורטאי הנבחרת להביא הישגים וכבוד למדינת ישראל.</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בברכה</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lvl="0"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ניסים סספורטס</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מנכ"ל ההתאחדות הישראלית לספורט נכים.</a:t>
            </a: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בתמונה: מנכ"ל הטוטו מאיר ברדוגו (מימין), ראש המשלחת לטוקיו עידו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רושניק</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יו"ר הטוטו שבאתי צור, מנכ"ל ההתאחדות לספורט נכים ניסים סספורטס וחבר הנהלת ועד ארגון ספורט החרשים נדב כהן</a:t>
            </a: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8" name="תיבת טקסט 7">
            <a:extLst>
              <a:ext uri="{FF2B5EF4-FFF2-40B4-BE49-F238E27FC236}">
                <a16:creationId xmlns:a16="http://schemas.microsoft.com/office/drawing/2014/main" id="{7874758E-FACF-1E36-C4E5-1D4037228904}"/>
              </a:ext>
            </a:extLst>
          </p:cNvPr>
          <p:cNvSpPr txBox="1"/>
          <p:nvPr/>
        </p:nvSpPr>
        <p:spPr>
          <a:xfrm>
            <a:off x="-34925" y="2145635"/>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DANIEL HOWARD FOUNDATION</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Picture 2">
            <a:extLst>
              <a:ext uri="{FF2B5EF4-FFF2-40B4-BE49-F238E27FC236}">
                <a16:creationId xmlns:a16="http://schemas.microsoft.com/office/drawing/2014/main" id="{DC67C02F-B51A-D59C-7B29-5AE82DE00537}"/>
              </a:ext>
            </a:extLst>
          </p:cNvP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72990" y="1166231"/>
            <a:ext cx="1404064" cy="9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5 אנשים אוחזים ב 3 חולצות‏‏">
            <a:extLst>
              <a:ext uri="{FF2B5EF4-FFF2-40B4-BE49-F238E27FC236}">
                <a16:creationId xmlns:a16="http://schemas.microsoft.com/office/drawing/2014/main" id="{8BFDD11F-038B-4108-5493-775C21A63A0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3350741" y="5704459"/>
            <a:ext cx="3484601" cy="2055906"/>
          </a:xfrm>
          <a:prstGeom prst="rect">
            <a:avLst/>
          </a:prstGeom>
          <a:noFill/>
          <a:extLst>
            <a:ext uri="{909E8E84-426E-40DD-AFC4-6F175D3DCCD1}">
              <a14:hiddenFill xmlns:a14="http://schemas.microsoft.com/office/drawing/2010/main">
                <a:solidFill>
                  <a:srgbClr val="FFFFFF"/>
                </a:solidFill>
              </a14:hiddenFill>
            </a:ext>
          </a:extLst>
        </p:spPr>
      </p:pic>
      <p:pic>
        <p:nvPicPr>
          <p:cNvPr id="18" name="תמונה 17" descr="ספורטאי עונד מדליה ומרים את ידיו לאות ניצחון ">
            <a:extLst>
              <a:ext uri="{FF2B5EF4-FFF2-40B4-BE49-F238E27FC236}">
                <a16:creationId xmlns:a16="http://schemas.microsoft.com/office/drawing/2014/main" id="{D4C1D036-2170-B6D4-52AF-4F59A6E726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799" y="7660096"/>
            <a:ext cx="2939171" cy="1804651"/>
          </a:xfrm>
          <a:prstGeom prst="rect">
            <a:avLst/>
          </a:prstGeom>
        </p:spPr>
      </p:pic>
    </p:spTree>
    <p:extLst>
      <p:ext uri="{BB962C8B-B14F-4D97-AF65-F5344CB8AC3E}">
        <p14:creationId xmlns:p14="http://schemas.microsoft.com/office/powerpoint/2010/main" val="119225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C67C-BC88-94F6-4A8C-1A576E47C79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6FAF8E7-F43D-DE1E-0DA7-8716065CA91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3906BAA-DCF8-918F-FE61-8FEF07BE5D39}"/>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06 הישג החודש </a:t>
            </a:r>
          </a:p>
        </p:txBody>
      </p:sp>
      <p:sp>
        <p:nvSpPr>
          <p:cNvPr id="13" name="מקבילית 12">
            <a:extLst>
              <a:ext uri="{FF2B5EF4-FFF2-40B4-BE49-F238E27FC236}">
                <a16:creationId xmlns:a16="http://schemas.microsoft.com/office/drawing/2014/main" id="{EF7D89AA-4CCD-58E9-CD7F-A0B1E6B19F2E}"/>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p>
        </p:txBody>
      </p:sp>
      <p:pic>
        <p:nvPicPr>
          <p:cNvPr id="16" name="תמונה 15">
            <a:extLst>
              <a:ext uri="{FF2B5EF4-FFF2-40B4-BE49-F238E27FC236}">
                <a16:creationId xmlns:a16="http://schemas.microsoft.com/office/drawing/2014/main" id="{2E14C108-05BE-DC20-B26F-4E25DD2C731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CCA11ED9-4E36-7978-4463-25967729C20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C5C973F6-EE42-FC73-336C-82675017AEC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הישג החודש</a:t>
            </a:r>
          </a:p>
        </p:txBody>
      </p:sp>
      <p:sp>
        <p:nvSpPr>
          <p:cNvPr id="2" name="מלבן 1">
            <a:extLst>
              <a:ext uri="{FF2B5EF4-FFF2-40B4-BE49-F238E27FC236}">
                <a16:creationId xmlns:a16="http://schemas.microsoft.com/office/drawing/2014/main" id="{96E32523-E1BC-CFA1-BBBF-4D353E78CB9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A998F09C-4F28-B6DB-03C4-0F386A2957F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10EA3D45-D594-7213-AD70-29F6930E0914}"/>
              </a:ext>
            </a:extLst>
          </p:cNvPr>
          <p:cNvSpPr txBox="1"/>
          <p:nvPr/>
        </p:nvSpPr>
        <p:spPr>
          <a:xfrm>
            <a:off x="-26916" y="190620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 על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2" name="Picture 8" descr="elal logo">
            <a:extLst>
              <a:ext uri="{FF2B5EF4-FFF2-40B4-BE49-F238E27FC236}">
                <a16:creationId xmlns:a16="http://schemas.microsoft.com/office/drawing/2014/main" id="{F42DE38C-629D-2279-E85A-7F903DD4D1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74" y="1314841"/>
            <a:ext cx="3184219" cy="384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5">
            <a:extLst>
              <a:ext uri="{FF2B5EF4-FFF2-40B4-BE49-F238E27FC236}">
                <a16:creationId xmlns:a16="http://schemas.microsoft.com/office/drawing/2014/main" id="{0F6E3D9D-5D33-5F96-1E0F-01A84E6F731C}"/>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9" name="מקבילית 8">
            <a:extLst>
              <a:ext uri="{FF2B5EF4-FFF2-40B4-BE49-F238E27FC236}">
                <a16:creationId xmlns:a16="http://schemas.microsoft.com/office/drawing/2014/main" id="{FD4F1033-E322-AEF3-0FD0-A6D737445F27}"/>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17E8E0ED-173D-19A8-3F00-68700107959D}"/>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ריקודים בכיסאות גלגלים</a:t>
            </a:r>
            <a:endPar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p:txBody>
      </p:sp>
      <p:sp>
        <p:nvSpPr>
          <p:cNvPr id="15" name="מלבן 14">
            <a:extLst>
              <a:ext uri="{FF2B5EF4-FFF2-40B4-BE49-F238E27FC236}">
                <a16:creationId xmlns:a16="http://schemas.microsoft.com/office/drawing/2014/main" id="{D5EE1C1B-62E3-6D64-766F-109349B1E266}"/>
              </a:ext>
            </a:extLst>
          </p:cNvPr>
          <p:cNvSpPr/>
          <p:nvPr/>
        </p:nvSpPr>
        <p:spPr>
          <a:xfrm>
            <a:off x="3450522" y="1491314"/>
            <a:ext cx="3392487" cy="7532062"/>
          </a:xfrm>
          <a:prstGeom prst="rect">
            <a:avLst/>
          </a:prstGeom>
          <a:noFill/>
        </p:spPr>
        <p:txBody>
          <a:bodyPr wrap="square">
            <a:spAutoFit/>
          </a:bodyPr>
          <a:lstStyle/>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החודש התקיימה אליפות העולם בריקודים בכיסאות גלגלים, לאליפות יצאה קבוצת רקדנים מבית הלוחם תל אביב. </a:t>
            </a:r>
          </a:p>
          <a:p>
            <a:pPr lvl="0"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תומר מרגלית ואוראל </a:t>
            </a:r>
            <a:r>
              <a:rPr lang="he-IL" sz="1100" b="1" dirty="0" err="1">
                <a:solidFill>
                  <a:srgbClr val="002060"/>
                </a:solidFill>
                <a:latin typeface="Segoe UI" panose="020B0502040204020203" pitchFamily="34" charset="0"/>
                <a:cs typeface="Segoe UI" panose="020B0502040204020203" pitchFamily="34" charset="0"/>
              </a:rPr>
              <a:t>כלאף</a:t>
            </a:r>
            <a:r>
              <a:rPr lang="he-IL" sz="1100" dirty="0">
                <a:solidFill>
                  <a:srgbClr val="002060"/>
                </a:solidFill>
                <a:latin typeface="Segoe UI" panose="020B0502040204020203" pitchFamily="34" charset="0"/>
                <a:cs typeface="Segoe UI" panose="020B0502040204020203" pitchFamily="34" charset="0"/>
              </a:rPr>
              <a:t>, זכו באליפות בריקודים בסגנון </a:t>
            </a:r>
            <a:r>
              <a:rPr lang="he-IL" sz="1100" dirty="0" err="1">
                <a:solidFill>
                  <a:srgbClr val="002060"/>
                </a:solidFill>
                <a:latin typeface="Segoe UI" panose="020B0502040204020203" pitchFamily="34" charset="0"/>
                <a:cs typeface="Segoe UI" panose="020B0502040204020203" pitchFamily="34" charset="0"/>
              </a:rPr>
              <a:t>הקומבי</a:t>
            </a:r>
            <a:r>
              <a:rPr lang="he-IL" sz="1100" dirty="0">
                <a:solidFill>
                  <a:srgbClr val="002060"/>
                </a:solidFill>
                <a:latin typeface="Segoe UI" panose="020B0502040204020203" pitchFamily="34" charset="0"/>
                <a:cs typeface="Segoe UI" panose="020B0502040204020203" pitchFamily="34" charset="0"/>
              </a:rPr>
              <a:t> (רקדן אחד על כיסא גלגלים ורקדן אחד ללא כיסא) לטין. השניים שכבר זכו באליפות אירופה ובסגנות אליפות העולם (יום לפני הזכייה באליפות), זכו סוף סוף בתואר אלופי העולם.</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הזכייה במדליית הזהב, מצטרפת לזכייה בסגנות כזוג </a:t>
            </a:r>
            <a:r>
              <a:rPr lang="he-IL" sz="1100" dirty="0" err="1">
                <a:solidFill>
                  <a:srgbClr val="002060"/>
                </a:solidFill>
                <a:latin typeface="Segoe UI" panose="020B0502040204020203" pitchFamily="34" charset="0"/>
                <a:cs typeface="Segoe UI" panose="020B0502040204020203" pitchFamily="34" charset="0"/>
              </a:rPr>
              <a:t>בפריסטייל</a:t>
            </a:r>
            <a:r>
              <a:rPr lang="he-IL" sz="1100" dirty="0">
                <a:solidFill>
                  <a:srgbClr val="002060"/>
                </a:solidFill>
                <a:latin typeface="Segoe UI" panose="020B0502040204020203" pitchFamily="34" charset="0"/>
                <a:cs typeface="Segoe UI" panose="020B0502040204020203" pitchFamily="34" charset="0"/>
              </a:rPr>
              <a:t> </a:t>
            </a:r>
            <a:r>
              <a:rPr lang="he-IL" sz="1100" dirty="0" err="1">
                <a:solidFill>
                  <a:srgbClr val="002060"/>
                </a:solidFill>
                <a:latin typeface="Segoe UI" panose="020B0502040204020203" pitchFamily="34" charset="0"/>
                <a:cs typeface="Segoe UI" panose="020B0502040204020203" pitchFamily="34" charset="0"/>
              </a:rPr>
              <a:t>ול</a:t>
            </a:r>
            <a:r>
              <a:rPr lang="he-IL" sz="1100" dirty="0">
                <a:solidFill>
                  <a:srgbClr val="002060"/>
                </a:solidFill>
                <a:latin typeface="Segoe UI" panose="020B0502040204020203" pitchFamily="34" charset="0"/>
                <a:cs typeface="Segoe UI" panose="020B0502040204020203" pitchFamily="34" charset="0"/>
              </a:rPr>
              <a:t> 2 מדליות כסף של תומר ביחידים.</a:t>
            </a:r>
          </a:p>
          <a:p>
            <a:pPr lvl="0"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מיטל וקס </a:t>
            </a:r>
            <a:r>
              <a:rPr lang="he-IL" sz="1100" dirty="0">
                <a:solidFill>
                  <a:srgbClr val="002060"/>
                </a:solidFill>
                <a:latin typeface="Segoe UI" panose="020B0502040204020203" pitchFamily="34" charset="0"/>
                <a:cs typeface="Segoe UI" panose="020B0502040204020203" pitchFamily="34" charset="0"/>
              </a:rPr>
              <a:t>סיימה במקום הרביעי ביחידים </a:t>
            </a:r>
            <a:r>
              <a:rPr lang="he-IL" sz="1100" b="1" dirty="0">
                <a:solidFill>
                  <a:srgbClr val="002060"/>
                </a:solidFill>
                <a:latin typeface="Segoe UI" panose="020B0502040204020203" pitchFamily="34" charset="0"/>
                <a:cs typeface="Segoe UI" panose="020B0502040204020203" pitchFamily="34" charset="0"/>
              </a:rPr>
              <a:t>וויטל זינגר ושון זיו </a:t>
            </a:r>
            <a:r>
              <a:rPr lang="he-IL" sz="1100" dirty="0">
                <a:solidFill>
                  <a:srgbClr val="002060"/>
                </a:solidFill>
                <a:latin typeface="Segoe UI" panose="020B0502040204020203" pitchFamily="34" charset="0"/>
                <a:cs typeface="Segoe UI" panose="020B0502040204020203" pitchFamily="34" charset="0"/>
              </a:rPr>
              <a:t>העפילו לגמר הזוגות וסיימו במקום החמישי.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המאמנת </a:t>
            </a:r>
            <a:r>
              <a:rPr lang="he-IL" sz="1100" b="1" dirty="0">
                <a:solidFill>
                  <a:srgbClr val="002060"/>
                </a:solidFill>
                <a:latin typeface="Segoe UI" panose="020B0502040204020203" pitchFamily="34" charset="0"/>
                <a:cs typeface="Segoe UI" panose="020B0502040204020203" pitchFamily="34" charset="0"/>
              </a:rPr>
              <a:t>ילנה פייטליכר</a:t>
            </a:r>
            <a:r>
              <a:rPr lang="he-IL" sz="1100" dirty="0">
                <a:solidFill>
                  <a:srgbClr val="002060"/>
                </a:solidFill>
                <a:latin typeface="Segoe UI" panose="020B0502040204020203" pitchFamily="34" charset="0"/>
                <a:cs typeface="Segoe UI" panose="020B0502040204020203" pitchFamily="34" charset="0"/>
              </a:rPr>
              <a:t>, כתבה: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סופסוף! עשינו היסטוריה 🏆אנחנו אלופי עולם. ימים מטורפים של לחץ, שעות של חזרות, עומס על הגוף. תחרות שדחסה שנים של עבודה לכמה דקות על הרחבה שבהן אתה צריך להוכיח </a:t>
            </a:r>
            <a:r>
              <a:rPr lang="he-IL" sz="1100" dirty="0" err="1">
                <a:solidFill>
                  <a:srgbClr val="002060"/>
                </a:solidFill>
                <a:latin typeface="Segoe UI" panose="020B0502040204020203" pitchFamily="34" charset="0"/>
                <a:cs typeface="Segoe UI" panose="020B0502040204020203" pitchFamily="34" charset="0"/>
              </a:rPr>
              <a:t>במאני־טיים</a:t>
            </a:r>
            <a:r>
              <a:rPr lang="he-IL" sz="1100" dirty="0">
                <a:solidFill>
                  <a:srgbClr val="002060"/>
                </a:solidFill>
                <a:latin typeface="Segoe UI" panose="020B0502040204020203" pitchFamily="34" charset="0"/>
                <a:cs typeface="Segoe UI" panose="020B0502040204020203" pitchFamily="34" charset="0"/>
              </a:rPr>
              <a:t>. לא היה מקום לטעויות.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זה ספורט, עם כל מה שספורט מביא איתו: עומס, לחץ, כאבים, רגעים של טירוף, רגעים של התעלות, נפילות קטנות באמצע הדרך — וחלום אחד שאתה לא מוותר עליו, לא משנה מה. מי שראה רק את הריקודים על הרחבה, לא באמת יודע מה עברנו בדרך לשם: האימונים עד שעה שאנשים כבר ישנים, הפציעות, האכזבות, ההחלטות של הרגע האחרון, המחשבות שאפילו ספורטאים מפחדים להגיד בקול והדופק… לפני העלייה לרחבה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endParaRPr lang="he-IL" sz="1100" dirty="0">
              <a:solidFill>
                <a:srgbClr val="002060"/>
              </a:solidFill>
              <a:latin typeface="Segoe UI" panose="020B0502040204020203" pitchFamily="34" charset="0"/>
              <a:cs typeface="Segoe UI" panose="020B0502040204020203" pitchFamily="34" charset="0"/>
            </a:endParaRPr>
          </a:p>
        </p:txBody>
      </p:sp>
      <p:pic>
        <p:nvPicPr>
          <p:cNvPr id="17" name="תמונה 16" descr="רקדן ורקדנית על כיסא גלגלים אוחזים גביע">
            <a:extLst>
              <a:ext uri="{FF2B5EF4-FFF2-40B4-BE49-F238E27FC236}">
                <a16:creationId xmlns:a16="http://schemas.microsoft.com/office/drawing/2014/main" id="{AAFEE258-AFEB-92F6-82E9-A081F6BC1D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1488" y="5936671"/>
            <a:ext cx="2585191" cy="3466926"/>
          </a:xfrm>
          <a:prstGeom prst="rect">
            <a:avLst/>
          </a:prstGeom>
        </p:spPr>
      </p:pic>
      <p:sp>
        <p:nvSpPr>
          <p:cNvPr id="19" name="תיבת טקסט 18">
            <a:extLst>
              <a:ext uri="{FF2B5EF4-FFF2-40B4-BE49-F238E27FC236}">
                <a16:creationId xmlns:a16="http://schemas.microsoft.com/office/drawing/2014/main" id="{048FCD5F-E668-7660-ED9C-CF5C3266C507}"/>
              </a:ext>
            </a:extLst>
          </p:cNvPr>
          <p:cNvSpPr txBox="1"/>
          <p:nvPr/>
        </p:nvSpPr>
        <p:spPr>
          <a:xfrm>
            <a:off x="92599" y="2235866"/>
            <a:ext cx="3244993" cy="382079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אתה מבין מה זה באמת ספורט תחרותי. ובסוף — הרגע הזה</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הקריאה, הדגל</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ההמנון</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וההבנה שכל יום, כל כאב, כל חזרה היו שווים את זה.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אנחנו עוד נשתף בהמשך את כל מה שהיה מאחורי הקלעים, את כל מה שלא רואים באינסטגרם. אבל עכשיו — פשוט תודה.</a:t>
            </a:r>
            <a:r>
              <a:rPr lang="he-IL" sz="1100" dirty="0">
                <a:solidFill>
                  <a:srgbClr val="002060"/>
                </a:solidFill>
                <a:latin typeface="Segoe UI" panose="020B0502040204020203" pitchFamily="34" charset="0"/>
                <a:cs typeface="Segoe UI" panose="020B0502040204020203" pitchFamily="34" charset="0"/>
              </a:rPr>
              <a:t> תודה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לבית הלוחם תל אביב, תודה להתאחדות לספורט נכים, תודה למשפחות שלנו שהגיעו עד לסלובקיה לתמוך בנו, לכל מי שתמך, חיזק, שלח הודעה, עקב, החזיק לנו אצבעות מהבית, הרגשנו אתכם בכל צעד. אליפות עולם, זה לא רק תואר. זו הוכחה שספורט אמיתי שייך לכל מי שמוכן ללכת עד הסו</a:t>
            </a:r>
            <a:r>
              <a:rPr lang="he-IL" sz="1100" dirty="0">
                <a:solidFill>
                  <a:srgbClr val="002060"/>
                </a:solidFill>
                <a:latin typeface="Segoe UI" panose="020B0502040204020203" pitchFamily="34" charset="0"/>
                <a:cs typeface="Segoe UI" panose="020B0502040204020203" pitchFamily="34" charset="0"/>
              </a:rPr>
              <a:t>ף,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תודה. </a:t>
            </a:r>
            <a:b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ואנחנו רק מתחילים 💙🌍🏆</a:t>
            </a: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9719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D402-8D87-C108-471B-84F923D57F85}"/>
            </a:ext>
          </a:extLst>
        </p:cNvPr>
        <p:cNvGrpSpPr/>
        <p:nvPr/>
      </p:nvGrpSpPr>
      <p:grpSpPr>
        <a:xfrm>
          <a:off x="0" y="0"/>
          <a:ext cx="0" cy="0"/>
          <a:chOff x="0" y="0"/>
          <a:chExt cx="0" cy="0"/>
        </a:xfrm>
      </p:grpSpPr>
      <p:pic>
        <p:nvPicPr>
          <p:cNvPr id="1026" name="Picture 2" descr="ספורטאית על כיסא גלגלים, ברקע שלט שמראה שניצחה 1-5‏">
            <a:extLst>
              <a:ext uri="{FF2B5EF4-FFF2-40B4-BE49-F238E27FC236}">
                <a16:creationId xmlns:a16="http://schemas.microsoft.com/office/drawing/2014/main" id="{2DD91F4E-66DE-1849-3727-9B3204006B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3465513" y="6395465"/>
            <a:ext cx="3390983" cy="2984938"/>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7856F1EC-3C58-AA3A-F264-4338B86C11C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D96C37D9-A285-F3FB-0B44-42838575D6D5}"/>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07 בעולם</a:t>
            </a:r>
          </a:p>
        </p:txBody>
      </p:sp>
      <p:sp>
        <p:nvSpPr>
          <p:cNvPr id="3" name="מקבילית 2">
            <a:extLst>
              <a:ext uri="{FF2B5EF4-FFF2-40B4-BE49-F238E27FC236}">
                <a16:creationId xmlns:a16="http://schemas.microsoft.com/office/drawing/2014/main" id="{E8B754AF-73BE-B365-88D5-8848FB33911A}"/>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335B8F89-F8DE-04EB-C020-DC8C9D970B4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46446D25-F3AF-A87D-9F49-E6FDA083014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3" name="תיבת טקסט 12">
            <a:extLst>
              <a:ext uri="{FF2B5EF4-FFF2-40B4-BE49-F238E27FC236}">
                <a16:creationId xmlns:a16="http://schemas.microsoft.com/office/drawing/2014/main" id="{8A760DA2-ED41-DDB3-FE6C-8C6B5BEF1940}"/>
              </a:ext>
            </a:extLst>
          </p:cNvPr>
          <p:cNvSpPr txBox="1"/>
          <p:nvPr/>
        </p:nvSpPr>
        <p:spPr>
          <a:xfrm>
            <a:off x="3480046" y="1463125"/>
            <a:ext cx="3377496" cy="5144870"/>
          </a:xfrm>
          <a:prstGeom prst="rect">
            <a:avLst/>
          </a:prstGeom>
          <a:noFill/>
        </p:spPr>
        <p:txBody>
          <a:bodyPr wrap="square">
            <a:spAutoFit/>
          </a:bodyPr>
          <a:lstStyle/>
          <a:p>
            <a:pPr algn="just">
              <a:lnSpc>
                <a:spcPts val="1800"/>
              </a:lnSpc>
            </a:pPr>
            <a:r>
              <a:rPr lang="he-IL" sz="1100" b="1" dirty="0">
                <a:solidFill>
                  <a:srgbClr val="002060"/>
                </a:solidFill>
                <a:latin typeface="Segoe UI" panose="020B0502040204020203" pitchFamily="34" charset="0"/>
                <a:cs typeface="Segoe UI" panose="020B0502040204020203" pitchFamily="34" charset="0"/>
              </a:rPr>
              <a:t>סבב הגביע העולמי - פורטוגל</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טורניר סבב הגביע העולמי בבוצ'ה שנערך בפורטוגל. נחשב לאחד הטורנירים הבכירים בשנה.</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את נבחרת ישראל ייצגו </a:t>
            </a:r>
            <a:r>
              <a:rPr lang="he-IL" sz="1100" b="1" dirty="0">
                <a:solidFill>
                  <a:srgbClr val="002060"/>
                </a:solidFill>
                <a:latin typeface="Segoe UI" panose="020B0502040204020203" pitchFamily="34" charset="0"/>
                <a:cs typeface="Segoe UI" panose="020B0502040204020203" pitchFamily="34" charset="0"/>
              </a:rPr>
              <a:t>נדב לוי ובת אל </a:t>
            </a:r>
            <a:r>
              <a:rPr lang="he-IL" sz="1100" b="1" dirty="0" err="1">
                <a:solidFill>
                  <a:srgbClr val="002060"/>
                </a:solidFill>
                <a:latin typeface="Segoe UI" panose="020B0502040204020203" pitchFamily="34" charset="0"/>
                <a:cs typeface="Segoe UI" panose="020B0502040204020203" pitchFamily="34" charset="0"/>
              </a:rPr>
              <a:t>ברייטמן</a:t>
            </a:r>
            <a:r>
              <a:rPr lang="he-IL" sz="1100" b="1" dirty="0">
                <a:solidFill>
                  <a:srgbClr val="002060"/>
                </a:solidFill>
                <a:latin typeface="Segoe UI" panose="020B0502040204020203" pitchFamily="34" charset="0"/>
                <a:cs typeface="Segoe UI" panose="020B0502040204020203" pitchFamily="34" charset="0"/>
              </a:rPr>
              <a:t> הכהן</a:t>
            </a:r>
            <a:r>
              <a:rPr lang="he-IL" sz="1100" dirty="0">
                <a:solidFill>
                  <a:srgbClr val="002060"/>
                </a:solidFill>
                <a:latin typeface="Segoe UI" panose="020B0502040204020203" pitchFamily="34" charset="0"/>
                <a:cs typeface="Segoe UI" panose="020B0502040204020203" pitchFamily="34" charset="0"/>
              </a:rPr>
              <a:t>. את הנבחרת מאמנת </a:t>
            </a:r>
            <a:r>
              <a:rPr lang="he-IL" sz="1100" b="1" dirty="0">
                <a:solidFill>
                  <a:srgbClr val="002060"/>
                </a:solidFill>
                <a:latin typeface="Segoe UI" panose="020B0502040204020203" pitchFamily="34" charset="0"/>
                <a:cs typeface="Segoe UI" panose="020B0502040204020203" pitchFamily="34" charset="0"/>
              </a:rPr>
              <a:t>אורנה </a:t>
            </a:r>
            <a:r>
              <a:rPr lang="he-IL" sz="1100" b="1" dirty="0" err="1">
                <a:solidFill>
                  <a:srgbClr val="002060"/>
                </a:solidFill>
                <a:latin typeface="Segoe UI" panose="020B0502040204020203" pitchFamily="34" charset="0"/>
                <a:cs typeface="Segoe UI" panose="020B0502040204020203" pitchFamily="34" charset="0"/>
              </a:rPr>
              <a:t>וייסבך</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וליוו האנליסט </a:t>
            </a:r>
            <a:r>
              <a:rPr lang="he-IL" sz="1100" b="1" dirty="0">
                <a:solidFill>
                  <a:srgbClr val="002060"/>
                </a:solidFill>
                <a:latin typeface="Segoe UI" panose="020B0502040204020203" pitchFamily="34" charset="0"/>
                <a:cs typeface="Segoe UI" panose="020B0502040204020203" pitchFamily="34" charset="0"/>
              </a:rPr>
              <a:t>עמית דויד </a:t>
            </a:r>
            <a:r>
              <a:rPr lang="he-IL" sz="1100" dirty="0">
                <a:solidFill>
                  <a:srgbClr val="002060"/>
                </a:solidFill>
                <a:latin typeface="Segoe UI" panose="020B0502040204020203" pitchFamily="34" charset="0"/>
                <a:cs typeface="Segoe UI" panose="020B0502040204020203" pitchFamily="34" charset="0"/>
              </a:rPr>
              <a:t>והפסיכולוג </a:t>
            </a:r>
            <a:r>
              <a:rPr lang="he-IL" sz="1100" b="1" dirty="0">
                <a:solidFill>
                  <a:srgbClr val="002060"/>
                </a:solidFill>
                <a:latin typeface="Segoe UI" panose="020B0502040204020203" pitchFamily="34" charset="0"/>
                <a:cs typeface="Segoe UI" panose="020B0502040204020203" pitchFamily="34" charset="0"/>
              </a:rPr>
              <a:t>גיא מצקין</a:t>
            </a:r>
            <a:r>
              <a:rPr lang="he-IL" sz="1100" dirty="0">
                <a:solidFill>
                  <a:srgbClr val="002060"/>
                </a:solidFill>
                <a:latin typeface="Segoe UI" panose="020B0502040204020203" pitchFamily="34" charset="0"/>
                <a:cs typeface="Segoe UI" panose="020B0502040204020203" pitchFamily="34" charset="0"/>
              </a:rPr>
              <a:t>.</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בת אל, שמשחקת בקלאס </a:t>
            </a: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דורגה 24 בעולם, אמנם לא העפילה משלב הבתים אך הפתיעה וניצחה את קאזה הפולנייה אשר מדורגת 10 בעולם 1-5.  </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נדב שמשחק בקלאס </a:t>
            </a:r>
            <a:r>
              <a:rPr lang="en-US" sz="1100" dirty="0">
                <a:solidFill>
                  <a:srgbClr val="002060"/>
                </a:solidFill>
                <a:latin typeface="Segoe UI" panose="020B0502040204020203" pitchFamily="34" charset="0"/>
                <a:cs typeface="Segoe UI" panose="020B0502040204020203" pitchFamily="34" charset="0"/>
              </a:rPr>
              <a:t>BC2</a:t>
            </a:r>
            <a:r>
              <a:rPr lang="he-IL" sz="1100" dirty="0">
                <a:solidFill>
                  <a:srgbClr val="002060"/>
                </a:solidFill>
                <a:latin typeface="Segoe UI" panose="020B0502040204020203" pitchFamily="34" charset="0"/>
                <a:cs typeface="Segoe UI" panose="020B0502040204020203" pitchFamily="34" charset="0"/>
              </a:rPr>
              <a:t> ומדורג 11 ביולם סיים את שלב הבתים במקום השני, העפיל לרבע הגמר שם נוצח על ידי פליקס הפולני.</a:t>
            </a:r>
          </a:p>
          <a:p>
            <a:pPr algn="just">
              <a:lnSpc>
                <a:spcPts val="1800"/>
              </a:lnSpc>
            </a:pPr>
            <a:r>
              <a:rPr lang="he-IL" sz="1100" dirty="0">
                <a:solidFill>
                  <a:srgbClr val="002060"/>
                </a:solidFill>
                <a:latin typeface="Segoe UI" panose="020B0502040204020203" pitchFamily="34" charset="0"/>
                <a:cs typeface="Segoe UI" panose="020B0502040204020203" pitchFamily="34" charset="0"/>
              </a:rPr>
              <a:t>דירוגי הישראלים בעולם לשנת 2025:</a:t>
            </a:r>
          </a:p>
          <a:p>
            <a:pPr algn="just">
              <a:lnSpc>
                <a:spcPts val="1800"/>
              </a:lnSpc>
            </a:pP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נשים | </a:t>
            </a:r>
            <a:r>
              <a:rPr lang="he-IL" sz="1100" b="1" dirty="0">
                <a:solidFill>
                  <a:srgbClr val="002060"/>
                </a:solidFill>
                <a:latin typeface="Segoe UI" panose="020B0502040204020203" pitchFamily="34" charset="0"/>
                <a:cs typeface="Segoe UI" panose="020B0502040204020203" pitchFamily="34" charset="0"/>
              </a:rPr>
              <a:t>אורית קלנר</a:t>
            </a:r>
            <a:r>
              <a:rPr lang="he-IL" sz="1100" dirty="0">
                <a:solidFill>
                  <a:srgbClr val="002060"/>
                </a:solidFill>
                <a:latin typeface="Segoe UI" panose="020B0502040204020203" pitchFamily="34" charset="0"/>
                <a:cs typeface="Segoe UI" panose="020B0502040204020203" pitchFamily="34" charset="0"/>
              </a:rPr>
              <a:t>, מקום 15. </a:t>
            </a:r>
            <a:r>
              <a:rPr lang="he-IL" sz="1100" b="1" dirty="0">
                <a:solidFill>
                  <a:srgbClr val="002060"/>
                </a:solidFill>
                <a:latin typeface="Segoe UI" panose="020B0502040204020203" pitchFamily="34" charset="0"/>
                <a:cs typeface="Segoe UI" panose="020B0502040204020203" pitchFamily="34" charset="0"/>
              </a:rPr>
              <a:t>בת אל </a:t>
            </a:r>
            <a:r>
              <a:rPr lang="he-IL" sz="1100" b="1" dirty="0" err="1">
                <a:solidFill>
                  <a:srgbClr val="002060"/>
                </a:solidFill>
                <a:latin typeface="Segoe UI" panose="020B0502040204020203" pitchFamily="34" charset="0"/>
                <a:cs typeface="Segoe UI" panose="020B0502040204020203" pitchFamily="34" charset="0"/>
              </a:rPr>
              <a:t>ברייטמן</a:t>
            </a:r>
            <a:r>
              <a:rPr lang="he-IL" sz="1100" b="1" dirty="0">
                <a:solidFill>
                  <a:srgbClr val="002060"/>
                </a:solidFill>
                <a:latin typeface="Segoe UI" panose="020B0502040204020203" pitchFamily="34" charset="0"/>
                <a:cs typeface="Segoe UI" panose="020B0502040204020203" pitchFamily="34" charset="0"/>
              </a:rPr>
              <a:t> הכהן </a:t>
            </a:r>
            <a:r>
              <a:rPr lang="he-IL" sz="1100" dirty="0">
                <a:solidFill>
                  <a:srgbClr val="002060"/>
                </a:solidFill>
                <a:latin typeface="Segoe UI" panose="020B0502040204020203" pitchFamily="34" charset="0"/>
                <a:cs typeface="Segoe UI" panose="020B0502040204020203" pitchFamily="34" charset="0"/>
              </a:rPr>
              <a:t>מקום 22.</a:t>
            </a:r>
          </a:p>
          <a:p>
            <a:pPr algn="just">
              <a:lnSpc>
                <a:spcPts val="1800"/>
              </a:lnSpc>
            </a:pP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גברים | </a:t>
            </a:r>
            <a:r>
              <a:rPr lang="he-IL" sz="1100" b="1" dirty="0">
                <a:solidFill>
                  <a:srgbClr val="002060"/>
                </a:solidFill>
                <a:latin typeface="Segoe UI" panose="020B0502040204020203" pitchFamily="34" charset="0"/>
                <a:cs typeface="Segoe UI" panose="020B0502040204020203" pitchFamily="34" charset="0"/>
              </a:rPr>
              <a:t>סרגי </a:t>
            </a:r>
            <a:r>
              <a:rPr lang="he-IL" sz="1100" b="1" dirty="0" err="1">
                <a:solidFill>
                  <a:srgbClr val="002060"/>
                </a:solidFill>
                <a:latin typeface="Segoe UI" panose="020B0502040204020203" pitchFamily="34" charset="0"/>
                <a:cs typeface="Segoe UI" panose="020B0502040204020203" pitchFamily="34" charset="0"/>
              </a:rPr>
              <a:t>בביאן</a:t>
            </a:r>
            <a:r>
              <a:rPr lang="he-IL" sz="1100" dirty="0">
                <a:solidFill>
                  <a:srgbClr val="002060"/>
                </a:solidFill>
                <a:latin typeface="Segoe UI" panose="020B0502040204020203" pitchFamily="34" charset="0"/>
                <a:cs typeface="Segoe UI" panose="020B0502040204020203" pitchFamily="34" charset="0"/>
              </a:rPr>
              <a:t>, מקום 19. </a:t>
            </a:r>
            <a:r>
              <a:rPr lang="he-IL" sz="1100" b="1" dirty="0">
                <a:solidFill>
                  <a:srgbClr val="002060"/>
                </a:solidFill>
                <a:latin typeface="Segoe UI" panose="020B0502040204020203" pitchFamily="34" charset="0"/>
                <a:cs typeface="Segoe UI" panose="020B0502040204020203" pitchFamily="34" charset="0"/>
              </a:rPr>
              <a:t>ניקיטה פרוקופנקו </a:t>
            </a:r>
            <a:r>
              <a:rPr lang="he-IL" sz="1100" dirty="0">
                <a:solidFill>
                  <a:srgbClr val="002060"/>
                </a:solidFill>
                <a:latin typeface="Segoe UI" panose="020B0502040204020203" pitchFamily="34" charset="0"/>
                <a:cs typeface="Segoe UI" panose="020B0502040204020203" pitchFamily="34" charset="0"/>
              </a:rPr>
              <a:t>מקום 28. </a:t>
            </a:r>
          </a:p>
          <a:p>
            <a:pPr algn="just">
              <a:lnSpc>
                <a:spcPts val="1800"/>
              </a:lnSpc>
            </a:pPr>
            <a:r>
              <a:rPr lang="en-US" sz="1100" dirty="0">
                <a:solidFill>
                  <a:srgbClr val="002060"/>
                </a:solidFill>
                <a:latin typeface="Segoe UI" panose="020B0502040204020203" pitchFamily="34" charset="0"/>
                <a:cs typeface="Segoe UI" panose="020B0502040204020203" pitchFamily="34" charset="0"/>
              </a:rPr>
              <a:t>BC2</a:t>
            </a:r>
            <a:r>
              <a:rPr lang="he-IL" sz="1100" dirty="0">
                <a:solidFill>
                  <a:srgbClr val="002060"/>
                </a:solidFill>
                <a:latin typeface="Segoe UI" panose="020B0502040204020203" pitchFamily="34" charset="0"/>
                <a:cs typeface="Segoe UI" panose="020B0502040204020203" pitchFamily="34" charset="0"/>
              </a:rPr>
              <a:t> נשים | </a:t>
            </a:r>
            <a:r>
              <a:rPr lang="he-IL" sz="1100" b="1" dirty="0">
                <a:solidFill>
                  <a:srgbClr val="002060"/>
                </a:solidFill>
                <a:latin typeface="Segoe UI" panose="020B0502040204020203" pitchFamily="34" charset="0"/>
                <a:cs typeface="Segoe UI" panose="020B0502040204020203" pitchFamily="34" charset="0"/>
              </a:rPr>
              <a:t>אוראל יעקב</a:t>
            </a:r>
            <a:r>
              <a:rPr lang="he-IL" sz="1100" dirty="0">
                <a:solidFill>
                  <a:srgbClr val="002060"/>
                </a:solidFill>
                <a:latin typeface="Segoe UI" panose="020B0502040204020203" pitchFamily="34" charset="0"/>
                <a:cs typeface="Segoe UI" panose="020B0502040204020203" pitchFamily="34" charset="0"/>
              </a:rPr>
              <a:t>, מקום 59.</a:t>
            </a:r>
          </a:p>
          <a:p>
            <a:pPr algn="just">
              <a:lnSpc>
                <a:spcPts val="1800"/>
              </a:lnSpc>
            </a:pPr>
            <a:r>
              <a:rPr lang="en-US" sz="1100" dirty="0">
                <a:solidFill>
                  <a:srgbClr val="002060"/>
                </a:solidFill>
                <a:latin typeface="Segoe UI" panose="020B0502040204020203" pitchFamily="34" charset="0"/>
                <a:cs typeface="Segoe UI" panose="020B0502040204020203" pitchFamily="34" charset="0"/>
              </a:rPr>
              <a:t>BC2</a:t>
            </a:r>
            <a:r>
              <a:rPr lang="he-IL" sz="1100" dirty="0">
                <a:solidFill>
                  <a:srgbClr val="002060"/>
                </a:solidFill>
                <a:latin typeface="Segoe UI" panose="020B0502040204020203" pitchFamily="34" charset="0"/>
                <a:cs typeface="Segoe UI" panose="020B0502040204020203" pitchFamily="34" charset="0"/>
              </a:rPr>
              <a:t> גברים | </a:t>
            </a:r>
            <a:r>
              <a:rPr lang="he-IL" sz="1100" b="1" dirty="0">
                <a:solidFill>
                  <a:srgbClr val="002060"/>
                </a:solidFill>
                <a:latin typeface="Segoe UI" panose="020B0502040204020203" pitchFamily="34" charset="0"/>
                <a:cs typeface="Segoe UI" panose="020B0502040204020203" pitchFamily="34" charset="0"/>
              </a:rPr>
              <a:t>נדב לוי</a:t>
            </a:r>
            <a:r>
              <a:rPr lang="he-IL" sz="1100" dirty="0">
                <a:solidFill>
                  <a:srgbClr val="002060"/>
                </a:solidFill>
                <a:latin typeface="Segoe UI" panose="020B0502040204020203" pitchFamily="34" charset="0"/>
                <a:cs typeface="Segoe UI" panose="020B0502040204020203" pitchFamily="34" charset="0"/>
              </a:rPr>
              <a:t>, מקום 8. </a:t>
            </a:r>
          </a:p>
          <a:p>
            <a:pPr algn="just">
              <a:lnSpc>
                <a:spcPts val="1800"/>
              </a:lnSpc>
            </a:pPr>
            <a:r>
              <a:rPr lang="en-US" sz="1100" dirty="0">
                <a:solidFill>
                  <a:srgbClr val="002060"/>
                </a:solidFill>
                <a:latin typeface="Segoe UI" panose="020B0502040204020203" pitchFamily="34" charset="0"/>
                <a:cs typeface="Segoe UI" panose="020B0502040204020203" pitchFamily="34" charset="0"/>
              </a:rPr>
              <a:t>BC4</a:t>
            </a:r>
            <a:r>
              <a:rPr lang="he-IL" sz="1100" dirty="0">
                <a:solidFill>
                  <a:srgbClr val="002060"/>
                </a:solidFill>
                <a:latin typeface="Segoe UI" panose="020B0502040204020203" pitchFamily="34" charset="0"/>
                <a:cs typeface="Segoe UI" panose="020B0502040204020203" pitchFamily="34" charset="0"/>
              </a:rPr>
              <a:t> גברים | </a:t>
            </a:r>
            <a:r>
              <a:rPr lang="he-IL" sz="1100" b="1" dirty="0">
                <a:solidFill>
                  <a:srgbClr val="002060"/>
                </a:solidFill>
                <a:latin typeface="Segoe UI" panose="020B0502040204020203" pitchFamily="34" charset="0"/>
                <a:cs typeface="Segoe UI" panose="020B0502040204020203" pitchFamily="34" charset="0"/>
              </a:rPr>
              <a:t>גרשון </a:t>
            </a:r>
            <a:r>
              <a:rPr lang="he-IL" sz="1100" b="1" dirty="0" err="1">
                <a:solidFill>
                  <a:srgbClr val="002060"/>
                </a:solidFill>
                <a:latin typeface="Segoe UI" panose="020B0502040204020203" pitchFamily="34" charset="0"/>
                <a:cs typeface="Segoe UI" panose="020B0502040204020203" pitchFamily="34" charset="0"/>
              </a:rPr>
              <a:t>חיימוב</a:t>
            </a:r>
            <a:r>
              <a:rPr lang="he-IL" sz="1100" dirty="0">
                <a:solidFill>
                  <a:srgbClr val="002060"/>
                </a:solidFill>
                <a:latin typeface="Segoe UI" panose="020B0502040204020203" pitchFamily="34" charset="0"/>
                <a:cs typeface="Segoe UI" panose="020B0502040204020203" pitchFamily="34" charset="0"/>
              </a:rPr>
              <a:t>, מקום 31, </a:t>
            </a:r>
            <a:r>
              <a:rPr lang="he-IL" sz="1100" b="1" dirty="0">
                <a:solidFill>
                  <a:srgbClr val="002060"/>
                </a:solidFill>
                <a:latin typeface="Segoe UI" panose="020B0502040204020203" pitchFamily="34" charset="0"/>
                <a:cs typeface="Segoe UI" panose="020B0502040204020203" pitchFamily="34" charset="0"/>
              </a:rPr>
              <a:t>אריאל </a:t>
            </a:r>
            <a:r>
              <a:rPr lang="he-IL" sz="1100" b="1" dirty="0" err="1">
                <a:solidFill>
                  <a:srgbClr val="002060"/>
                </a:solidFill>
                <a:latin typeface="Segoe UI" panose="020B0502040204020203" pitchFamily="34" charset="0"/>
                <a:cs typeface="Segoe UI" panose="020B0502040204020203" pitchFamily="34" charset="0"/>
              </a:rPr>
              <a:t>וקסלר</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מקום 54. </a:t>
            </a:r>
          </a:p>
          <a:p>
            <a:pPr algn="just">
              <a:lnSpc>
                <a:spcPts val="1800"/>
              </a:lnSpc>
            </a:pPr>
            <a:endParaRPr lang="he-IL" sz="1100" dirty="0">
              <a:solidFill>
                <a:srgbClr val="002060"/>
              </a:solidFill>
              <a:latin typeface="Segoe UI" panose="020B0502040204020203" pitchFamily="34" charset="0"/>
              <a:cs typeface="Segoe UI" panose="020B0502040204020203" pitchFamily="34" charset="0"/>
            </a:endParaRPr>
          </a:p>
        </p:txBody>
      </p:sp>
      <p:sp>
        <p:nvSpPr>
          <p:cNvPr id="17" name="מלבן 16">
            <a:extLst>
              <a:ext uri="{FF2B5EF4-FFF2-40B4-BE49-F238E27FC236}">
                <a16:creationId xmlns:a16="http://schemas.microsoft.com/office/drawing/2014/main" id="{2352017B-08E4-42C1-6362-90B9FA2AA1C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C18ECF91-22CC-574C-1878-3422698F607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קבילית 3">
            <a:extLst>
              <a:ext uri="{FF2B5EF4-FFF2-40B4-BE49-F238E27FC236}">
                <a16:creationId xmlns:a16="http://schemas.microsoft.com/office/drawing/2014/main" id="{A5F2687B-52B4-8B99-F670-0B0302DC8168}"/>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8DF75605-B6C4-E6B3-9D24-8EC05E6F17B4}"/>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בוצ'ה</a:t>
            </a:r>
          </a:p>
        </p:txBody>
      </p:sp>
      <p:sp>
        <p:nvSpPr>
          <p:cNvPr id="14" name="תיבת טקסט 13">
            <a:extLst>
              <a:ext uri="{FF2B5EF4-FFF2-40B4-BE49-F238E27FC236}">
                <a16:creationId xmlns:a16="http://schemas.microsoft.com/office/drawing/2014/main" id="{5E1B0732-D70D-6AAA-48E0-A6F0C389AB3B}"/>
              </a:ext>
            </a:extLst>
          </p:cNvPr>
          <p:cNvSpPr txBox="1"/>
          <p:nvPr/>
        </p:nvSpPr>
        <p:spPr>
          <a:xfrm>
            <a:off x="-34925" y="207711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קרן </a:t>
            </a:r>
            <a:r>
              <a:rPr lang="he-IL" sz="1400" b="1" dirty="0" err="1">
                <a:solidFill>
                  <a:srgbClr val="002060"/>
                </a:solidFill>
                <a:latin typeface="Calibri" panose="020F0502020204030204" pitchFamily="34" charset="0"/>
                <a:cs typeface="Calibri" panose="020F0502020204030204" pitchFamily="34" charset="0"/>
              </a:rPr>
              <a:t>סאסא</a:t>
            </a:r>
            <a:r>
              <a:rPr lang="he-IL" sz="1400" b="1" dirty="0">
                <a:solidFill>
                  <a:srgbClr val="002060"/>
                </a:solidFill>
                <a:latin typeface="Calibri" panose="020F0502020204030204" pitchFamily="34" charset="0"/>
                <a:cs typeface="Calibri" panose="020F0502020204030204" pitchFamily="34" charset="0"/>
              </a:rPr>
              <a:t> סטון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6" name="תמונה 15" descr="תמונה שמכילה גופן, טקסט, גרפיקה, לוגו&#10;&#10;תוכן שנוצר על-ידי בינה מלאכותית עשוי להיות שגוי.">
            <a:extLst>
              <a:ext uri="{FF2B5EF4-FFF2-40B4-BE49-F238E27FC236}">
                <a16:creationId xmlns:a16="http://schemas.microsoft.com/office/drawing/2014/main" id="{33062FE4-249E-41B5-D107-E56FDDB652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240" y="1221444"/>
            <a:ext cx="1402730" cy="832871"/>
          </a:xfrm>
          <a:prstGeom prst="rect">
            <a:avLst/>
          </a:prstGeom>
        </p:spPr>
      </p:pic>
      <p:sp>
        <p:nvSpPr>
          <p:cNvPr id="6" name="מקבילית 5">
            <a:extLst>
              <a:ext uri="{FF2B5EF4-FFF2-40B4-BE49-F238E27FC236}">
                <a16:creationId xmlns:a16="http://schemas.microsoft.com/office/drawing/2014/main" id="{E78D580E-00A3-04B8-4B6E-7395F316DFEC}"/>
              </a:ext>
              <a:ext uri="{C183D7F6-B498-43B3-948B-1728B52AA6E4}">
                <adec:decorative xmlns:adec="http://schemas.microsoft.com/office/drawing/2017/decorative" val="1"/>
              </a:ext>
            </a:extLst>
          </p:cNvPr>
          <p:cNvSpPr/>
          <p:nvPr/>
        </p:nvSpPr>
        <p:spPr>
          <a:xfrm>
            <a:off x="-672066" y="253955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207EF644-1463-CD55-FC86-485ECF160A51}"/>
              </a:ext>
            </a:extLst>
          </p:cNvPr>
          <p:cNvSpPr txBox="1"/>
          <p:nvPr/>
        </p:nvSpPr>
        <p:spPr>
          <a:xfrm>
            <a:off x="-627310" y="244871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גלישה</a:t>
            </a:r>
          </a:p>
        </p:txBody>
      </p:sp>
      <p:sp>
        <p:nvSpPr>
          <p:cNvPr id="12" name="תיבת טקסט 11">
            <a:extLst>
              <a:ext uri="{FF2B5EF4-FFF2-40B4-BE49-F238E27FC236}">
                <a16:creationId xmlns:a16="http://schemas.microsoft.com/office/drawing/2014/main" id="{C2C7217B-46A4-7B63-3DF6-EAECF4286624}"/>
              </a:ext>
            </a:extLst>
          </p:cNvPr>
          <p:cNvSpPr txBox="1"/>
          <p:nvPr/>
        </p:nvSpPr>
        <p:spPr>
          <a:xfrm>
            <a:off x="-1" y="3005093"/>
            <a:ext cx="3433685" cy="1838324"/>
          </a:xfrm>
          <a:prstGeom prst="rect">
            <a:avLst/>
          </a:prstGeom>
          <a:noFill/>
        </p:spPr>
        <p:txBody>
          <a:bodyPr wrap="square">
            <a:spAutoFit/>
          </a:bodyPr>
          <a:lstStyle/>
          <a:p>
            <a:pPr algn="just">
              <a:lnSpc>
                <a:spcPct val="15000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העולם בגלישה, התקיימה השנה בקליפורניה.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את ישראל ייצגו: </a:t>
            </a:r>
            <a:r>
              <a:rPr lang="he-IL" sz="1100" b="1" dirty="0">
                <a:solidFill>
                  <a:srgbClr val="002060"/>
                </a:solidFill>
                <a:latin typeface="Segoe UI" panose="020B0502040204020203" pitchFamily="34" charset="0"/>
                <a:cs typeface="Segoe UI" panose="020B0502040204020203" pitchFamily="34" charset="0"/>
              </a:rPr>
              <a:t>נחמן יריב בלולו </a:t>
            </a:r>
            <a:r>
              <a:rPr lang="he-IL" sz="1100" dirty="0">
                <a:solidFill>
                  <a:srgbClr val="002060"/>
                </a:solidFill>
                <a:latin typeface="Segoe UI" panose="020B0502040204020203" pitchFamily="34" charset="0"/>
                <a:cs typeface="Segoe UI" panose="020B0502040204020203" pitchFamily="34" charset="0"/>
              </a:rPr>
              <a:t>שמתאמן אצל </a:t>
            </a:r>
            <a:r>
              <a:rPr lang="he-IL" sz="1100" b="1" dirty="0">
                <a:solidFill>
                  <a:srgbClr val="002060"/>
                </a:solidFill>
                <a:latin typeface="Segoe UI" panose="020B0502040204020203" pitchFamily="34" charset="0"/>
                <a:cs typeface="Segoe UI" panose="020B0502040204020203" pitchFamily="34" charset="0"/>
              </a:rPr>
              <a:t>אלון </a:t>
            </a:r>
            <a:r>
              <a:rPr lang="he-IL" sz="1100" b="1" dirty="0" err="1">
                <a:solidFill>
                  <a:srgbClr val="002060"/>
                </a:solidFill>
                <a:latin typeface="Segoe UI" panose="020B0502040204020203" pitchFamily="34" charset="0"/>
                <a:cs typeface="Segoe UI" panose="020B0502040204020203" pitchFamily="34" charset="0"/>
              </a:rPr>
              <a:t>אלונסו</a:t>
            </a:r>
            <a:r>
              <a:rPr lang="he-IL" sz="1100" dirty="0">
                <a:solidFill>
                  <a:srgbClr val="002060"/>
                </a:solidFill>
                <a:latin typeface="Segoe UI" panose="020B0502040204020203" pitchFamily="34" charset="0"/>
                <a:cs typeface="Segoe UI" panose="020B0502040204020203" pitchFamily="34" charset="0"/>
              </a:rPr>
              <a:t> שזכה במדליית הארד, </a:t>
            </a:r>
            <a:r>
              <a:rPr lang="he-IL" sz="1100" b="1" dirty="0">
                <a:solidFill>
                  <a:srgbClr val="002060"/>
                </a:solidFill>
                <a:latin typeface="Segoe UI" panose="020B0502040204020203" pitchFamily="34" charset="0"/>
                <a:cs typeface="Segoe UI" panose="020B0502040204020203" pitchFamily="34" charset="0"/>
              </a:rPr>
              <a:t>אלכסנדר שוב, נטע </a:t>
            </a:r>
            <a:r>
              <a:rPr lang="he-IL" sz="1100" b="1" dirty="0" err="1">
                <a:solidFill>
                  <a:srgbClr val="002060"/>
                </a:solidFill>
                <a:latin typeface="Segoe UI" panose="020B0502040204020203" pitchFamily="34" charset="0"/>
                <a:cs typeface="Segoe UI" panose="020B0502040204020203" pitchFamily="34" charset="0"/>
              </a:rPr>
              <a:t>ברסלר</a:t>
            </a:r>
            <a:r>
              <a:rPr lang="he-IL" sz="1100" b="1" dirty="0">
                <a:solidFill>
                  <a:srgbClr val="002060"/>
                </a:solidFill>
                <a:latin typeface="Segoe UI" panose="020B0502040204020203" pitchFamily="34" charset="0"/>
                <a:cs typeface="Segoe UI" panose="020B0502040204020203" pitchFamily="34" charset="0"/>
              </a:rPr>
              <a:t> ראובני ואורית בראון.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מתוך 24 הנבחרות שהשתתפו, דורגה ישראל במקום ה 12. מנהל המשלחת – </a:t>
            </a:r>
            <a:r>
              <a:rPr lang="he-IL" sz="1100" b="1" dirty="0">
                <a:solidFill>
                  <a:srgbClr val="002060"/>
                </a:solidFill>
                <a:latin typeface="Segoe UI" panose="020B0502040204020203" pitchFamily="34" charset="0"/>
                <a:cs typeface="Segoe UI" panose="020B0502040204020203" pitchFamily="34" charset="0"/>
              </a:rPr>
              <a:t>עדי </a:t>
            </a:r>
            <a:r>
              <a:rPr lang="he-IL" sz="1100" b="1" dirty="0" err="1">
                <a:solidFill>
                  <a:srgbClr val="002060"/>
                </a:solidFill>
                <a:latin typeface="Segoe UI" panose="020B0502040204020203" pitchFamily="34" charset="0"/>
                <a:cs typeface="Segoe UI" panose="020B0502040204020203" pitchFamily="34" charset="0"/>
              </a:rPr>
              <a:t>קלנג</a:t>
            </a:r>
            <a:r>
              <a:rPr lang="he-IL" sz="1100" dirty="0">
                <a:solidFill>
                  <a:srgbClr val="002060"/>
                </a:solidFill>
                <a:latin typeface="Segoe UI" panose="020B0502040204020203" pitchFamily="34" charset="0"/>
                <a:cs typeface="Segoe UI" panose="020B0502040204020203" pitchFamily="34" charset="0"/>
              </a:rPr>
              <a:t>, אלוף העולם בגלישה פראלימפית לשעבר. </a:t>
            </a:r>
            <a:endParaRPr lang="he-IL" dirty="0"/>
          </a:p>
        </p:txBody>
      </p:sp>
      <p:pic>
        <p:nvPicPr>
          <p:cNvPr id="1028" name="Picture 4" descr="שני אנשים עם דגלי ישראל, לאחד האנשים פרוטזה במקום רגל ומדליה על הצוואר‏">
            <a:extLst>
              <a:ext uri="{FF2B5EF4-FFF2-40B4-BE49-F238E27FC236}">
                <a16:creationId xmlns:a16="http://schemas.microsoft.com/office/drawing/2014/main" id="{10621926-6471-5465-7635-1175DE9AE37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69111" y="4882926"/>
            <a:ext cx="3311975" cy="430912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826771D4-5E4B-0EFB-A404-D9246117DC45}"/>
              </a:ext>
            </a:extLst>
          </p:cNvPr>
          <p:cNvSpPr txBox="1"/>
          <p:nvPr/>
        </p:nvSpPr>
        <p:spPr>
          <a:xfrm>
            <a:off x="-1824126" y="9249598"/>
            <a:ext cx="5265682" cy="261610"/>
          </a:xfrm>
          <a:prstGeom prst="rect">
            <a:avLst/>
          </a:prstGeom>
          <a:noFill/>
        </p:spPr>
        <p:txBody>
          <a:bodyPr wrap="square">
            <a:spAutoFit/>
          </a:bodyPr>
          <a:lstStyle/>
          <a:p>
            <a:r>
              <a:rPr lang="he-IL" sz="1100" dirty="0">
                <a:solidFill>
                  <a:srgbClr val="002060"/>
                </a:solidFill>
                <a:latin typeface="Segoe UI" panose="020B0502040204020203" pitchFamily="34" charset="0"/>
                <a:cs typeface="Segoe UI" panose="020B0502040204020203" pitchFamily="34" charset="0"/>
              </a:rPr>
              <a:t>צילום: "גל-גלים בית ספר לגלישה נגישה"</a:t>
            </a:r>
          </a:p>
        </p:txBody>
      </p:sp>
    </p:spTree>
    <p:extLst>
      <p:ext uri="{BB962C8B-B14F-4D97-AF65-F5344CB8AC3E}">
        <p14:creationId xmlns:p14="http://schemas.microsoft.com/office/powerpoint/2010/main" val="285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11B1-8529-B2B3-D31F-DDA70935D539}"/>
            </a:ext>
          </a:extLst>
        </p:cNvPr>
        <p:cNvGrpSpPr/>
        <p:nvPr/>
      </p:nvGrpSpPr>
      <p:grpSpPr>
        <a:xfrm>
          <a:off x="0" y="0"/>
          <a:ext cx="0" cy="0"/>
          <a:chOff x="0" y="0"/>
          <a:chExt cx="0" cy="0"/>
        </a:xfrm>
      </p:grpSpPr>
      <p:pic>
        <p:nvPicPr>
          <p:cNvPr id="21" name="תמונה 20" descr="תחרות בין שני סייפות בכיסא גלגלים">
            <a:extLst>
              <a:ext uri="{FF2B5EF4-FFF2-40B4-BE49-F238E27FC236}">
                <a16:creationId xmlns:a16="http://schemas.microsoft.com/office/drawing/2014/main" id="{9BD117C1-9C1D-A1CD-E5B4-B0428AB476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103" y="7597943"/>
            <a:ext cx="3573358" cy="1950889"/>
          </a:xfrm>
          <a:prstGeom prst="rect">
            <a:avLst/>
          </a:prstGeom>
        </p:spPr>
      </p:pic>
      <p:pic>
        <p:nvPicPr>
          <p:cNvPr id="1026" name="Picture 2" descr="יתמונה קבוצתית של 11 אנשים - 9 עומדים ו 2 בכיסא גלגלים‏‏">
            <a:extLst>
              <a:ext uri="{FF2B5EF4-FFF2-40B4-BE49-F238E27FC236}">
                <a16:creationId xmlns:a16="http://schemas.microsoft.com/office/drawing/2014/main" id="{3B2876CE-9F57-DBEE-DC08-2EF65E8C6AD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3474255" y="5773911"/>
            <a:ext cx="3379823" cy="2956539"/>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07AFE959-A402-EA17-11DE-DA31229D2AE9}"/>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3E3120B8-89AB-008F-6D9A-6C09F1CB7196}"/>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08 בעולם</a:t>
            </a:r>
          </a:p>
        </p:txBody>
      </p:sp>
      <p:sp>
        <p:nvSpPr>
          <p:cNvPr id="3" name="מקבילית 2">
            <a:extLst>
              <a:ext uri="{FF2B5EF4-FFF2-40B4-BE49-F238E27FC236}">
                <a16:creationId xmlns:a16="http://schemas.microsoft.com/office/drawing/2014/main" id="{40676E4A-8878-42D4-2662-DC3D61EB4385}"/>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דצמבר 2025 גיליון 122</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ECF1A6ED-6DB1-3E78-DF04-B14CB93B1DF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4E3BE177-003D-94C0-72B7-D30AAD57D01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7" name="מלבן 16">
            <a:extLst>
              <a:ext uri="{FF2B5EF4-FFF2-40B4-BE49-F238E27FC236}">
                <a16:creationId xmlns:a16="http://schemas.microsoft.com/office/drawing/2014/main" id="{F6F66C78-8F2D-25D8-996B-E3DAFF4D3AC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E36F6D51-CA1C-16B0-7C3E-1522198A1AE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קבילית 3">
            <a:extLst>
              <a:ext uri="{FF2B5EF4-FFF2-40B4-BE49-F238E27FC236}">
                <a16:creationId xmlns:a16="http://schemas.microsoft.com/office/drawing/2014/main" id="{F4E822C5-22AC-2161-C33A-1B5EB16D4563}"/>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E2D18027-9496-528D-3212-FA23FC4382B8}"/>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טניס שולחן</a:t>
            </a:r>
          </a:p>
        </p:txBody>
      </p:sp>
      <p:sp>
        <p:nvSpPr>
          <p:cNvPr id="15" name="תיבת טקסט 14">
            <a:extLst>
              <a:ext uri="{FF2B5EF4-FFF2-40B4-BE49-F238E27FC236}">
                <a16:creationId xmlns:a16="http://schemas.microsoft.com/office/drawing/2014/main" id="{0695EFB2-7299-4F96-4178-B9443EA52A54}"/>
              </a:ext>
            </a:extLst>
          </p:cNvPr>
          <p:cNvSpPr txBox="1"/>
          <p:nvPr/>
        </p:nvSpPr>
        <p:spPr>
          <a:xfrm>
            <a:off x="3478178" y="1433231"/>
            <a:ext cx="3371979" cy="4285660"/>
          </a:xfrm>
          <a:prstGeom prst="rect">
            <a:avLst/>
          </a:prstGeom>
          <a:noFill/>
        </p:spPr>
        <p:txBody>
          <a:bodyPr wrap="square">
            <a:spAutoFit/>
          </a:bodyPr>
          <a:lstStyle/>
          <a:p>
            <a:pPr marL="0" marR="0" lvl="0" indent="0" algn="just" defTabSz="914400" rtl="1" eaLnBrk="1" fontAlgn="auto" latinLnBrk="0" hangingPunct="1">
              <a:lnSpc>
                <a:spcPts val="22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Tahoma" panose="020B0604030504040204" pitchFamily="34" charset="0"/>
                <a:cs typeface="Segoe UI" panose="020B0502040204020203" pitchFamily="34" charset="0"/>
              </a:rPr>
              <a:t>אליפות אירופה - שוויץ</a:t>
            </a:r>
            <a:endPar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a:p>
            <a:pPr marL="0" marR="0" lvl="0" indent="0" algn="just" defTabSz="914400" rtl="1" eaLnBrk="1" fontAlgn="auto" latinLnBrk="0" hangingPunct="1">
              <a:lnSpc>
                <a:spcPts val="22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נבחרת ישראל השתתפה באליפות אירופה בשוויץ בטניס שולחן.</a:t>
            </a:r>
          </a:p>
          <a:p>
            <a:pPr marL="0" marR="0" lvl="0" indent="0" algn="just" defTabSz="914400" rtl="1" eaLnBrk="1" fontAlgn="auto" latinLnBrk="0" hangingPunct="1">
              <a:lnSpc>
                <a:spcPts val="22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הדר בהט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שמתחרה בקלאס 7,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יהונתן לוי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שמתחרה בקלאס 8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ועידו חממי ואביב גורדון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שמתחרים בקלאס 9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סיימו את חלקם בשלב הבתים.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יהונתן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שדורג 36 בעולם, הצליח להפתיע את המדורג מספר 1 לנצח מערכה, אך לבסוף נוצח 3-1. </a:t>
            </a:r>
          </a:p>
          <a:p>
            <a:pPr marL="0" marR="0" lvl="0" indent="0" algn="just" defTabSz="914400" rtl="1" eaLnBrk="1" fontAlgn="auto" latinLnBrk="0" hangingPunct="1">
              <a:lnSpc>
                <a:spcPts val="2200"/>
              </a:lnSpc>
              <a:spcBef>
                <a:spcPts val="0"/>
              </a:spcBef>
              <a:spcAft>
                <a:spcPts val="0"/>
              </a:spcAft>
              <a:buClrTx/>
              <a:buSzTx/>
              <a:buFontTx/>
              <a:buNone/>
              <a:tabLst/>
              <a:defRPr/>
            </a:pP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קרולין טביב</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סיימה את שלב הבתים עם 2 ניצחונות והפסד בודד, ברבע הגמר הפסידה לטורקיה אירם 3-2. </a:t>
            </a:r>
          </a:p>
          <a:p>
            <a:pPr marL="0" marR="0" lvl="0" indent="0" algn="just" defTabSz="914400" rtl="1" eaLnBrk="1" fontAlgn="auto" latinLnBrk="0" hangingPunct="1">
              <a:lnSpc>
                <a:spcPts val="22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את הנבחרת ליוו המאמנים: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עידן לוי, נחום שמיס ואביב גורדון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(שגם שיחק וגם אימן)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יהושע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אוניקובסקי</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ראש המשלחת,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יאיר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פיינגולד</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מאמן מנטלי,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גניה ברגר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פיסיו</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ויוסי </a:t>
            </a:r>
            <a:r>
              <a:rPr lang="he-IL" sz="1100" b="1"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רוזנבלט</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נציג ההנהלה. </a:t>
            </a:r>
          </a:p>
          <a:p>
            <a:pPr marL="0" marR="0" lvl="0" indent="0" algn="just" defTabSz="914400" rtl="1" eaLnBrk="1" fontAlgn="auto" latinLnBrk="0" hangingPunct="1">
              <a:lnSpc>
                <a:spcPts val="2200"/>
              </a:lnSpc>
              <a:spcBef>
                <a:spcPts val="0"/>
              </a:spcBef>
              <a:spcAft>
                <a:spcPts val="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0" name="תיבת טקסט 19">
            <a:extLst>
              <a:ext uri="{FF2B5EF4-FFF2-40B4-BE49-F238E27FC236}">
                <a16:creationId xmlns:a16="http://schemas.microsoft.com/office/drawing/2014/main" id="{6D20EDC4-FC75-47EF-88F6-0BCCE4381F14}"/>
              </a:ext>
            </a:extLst>
          </p:cNvPr>
          <p:cNvSpPr txBox="1"/>
          <p:nvPr/>
        </p:nvSpPr>
        <p:spPr>
          <a:xfrm>
            <a:off x="29304" y="2736018"/>
            <a:ext cx="3371979" cy="4849917"/>
          </a:xfrm>
          <a:prstGeom prst="rect">
            <a:avLst/>
          </a:prstGeom>
          <a:noFill/>
        </p:spPr>
        <p:txBody>
          <a:bodyPr wrap="square">
            <a:spAutoFit/>
          </a:bodyPr>
          <a:lstStyle/>
          <a:p>
            <a:pPr marL="0" marR="0" lvl="0" indent="0" algn="just" defTabSz="914400" rtl="1" eaLnBrk="1" fontAlgn="auto" latinLnBrk="0" hangingPunct="1">
              <a:lnSpc>
                <a:spcPts val="216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סבב הגביע העולמי - תאילנד </a:t>
            </a:r>
          </a:p>
          <a:p>
            <a:pPr marL="0" marR="0" lvl="0" indent="0" algn="just" defTabSz="914400" rtl="1" eaLnBrk="1" fontAlgn="auto" latinLnBrk="0" hangingPunct="1">
              <a:lnSpc>
                <a:spcPts val="216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הסייפת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לינור קלמן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שמתאמנת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דימה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פודולסקי</a:t>
            </a:r>
            <a:r>
              <a:rPr lang="he-IL" sz="1100" dirty="0">
                <a:solidFill>
                  <a:srgbClr val="002060"/>
                </a:solidFill>
                <a:latin typeface="Segoe UI" panose="020B0502040204020203" pitchFamily="34" charset="0"/>
                <a:cs typeface="Segoe UI" panose="020B0502040204020203" pitchFamily="34" charset="0"/>
              </a:rPr>
              <a:t>, סיימה את עונת התחרויות של שנת 25 בהשתתפות בסבב הגביע העולמי בתאילנד.</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דקר</a:t>
            </a: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דקר הוא המקצוע החזק של לינור והיא שובצה ישירות לשמינית הגמר, אך נוצחה על ידי </a:t>
            </a:r>
            <a:r>
              <a:rPr lang="he-IL" sz="1100" dirty="0" err="1">
                <a:solidFill>
                  <a:srgbClr val="002060"/>
                </a:solidFill>
                <a:latin typeface="Segoe UI" panose="020B0502040204020203" pitchFamily="34" charset="0"/>
                <a:cs typeface="Segoe UI" panose="020B0502040204020203" pitchFamily="34" charset="0"/>
              </a:rPr>
              <a:t>סונמי</a:t>
            </a:r>
            <a:r>
              <a:rPr lang="he-IL" sz="1100" dirty="0">
                <a:solidFill>
                  <a:srgbClr val="002060"/>
                </a:solidFill>
                <a:latin typeface="Segoe UI" panose="020B0502040204020203" pitchFamily="34" charset="0"/>
                <a:cs typeface="Segoe UI" panose="020B0502040204020203" pitchFamily="34" charset="0"/>
              </a:rPr>
              <a:t> קים הקוריאנית, שבהמשך ניצחה את הטורניר. לינור הפסידה 15:10 וסיימה במקום 9 הכללי.</a:t>
            </a: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בסיום העונה, לינור קלמן מדורגת במקום השביעי בעולם (דירוג שיא). </a:t>
            </a: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b="1" dirty="0">
                <a:solidFill>
                  <a:srgbClr val="002060"/>
                </a:solidFill>
                <a:latin typeface="Segoe UI" panose="020B0502040204020203" pitchFamily="34" charset="0"/>
                <a:cs typeface="Segoe UI" panose="020B0502040204020203" pitchFamily="34" charset="0"/>
              </a:rPr>
              <a:t>רומח</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במקצוע הרומח, ניצחה לינור בשלב המוקדמות 3 קרבות והפסידה ב 2, בשלב </a:t>
            </a:r>
            <a:r>
              <a:rPr lang="he-IL" sz="1100" dirty="0" err="1">
                <a:solidFill>
                  <a:srgbClr val="002060"/>
                </a:solidFill>
                <a:latin typeface="Segoe UI" panose="020B0502040204020203" pitchFamily="34" charset="0"/>
                <a:cs typeface="Segoe UI" panose="020B0502040204020203" pitchFamily="34" charset="0"/>
              </a:rPr>
              <a:t>הנוקאווט</a:t>
            </a:r>
            <a:r>
              <a:rPr lang="he-IL" sz="1100" dirty="0">
                <a:solidFill>
                  <a:srgbClr val="002060"/>
                </a:solidFill>
                <a:latin typeface="Segoe UI" panose="020B0502040204020203" pitchFamily="34" charset="0"/>
                <a:cs typeface="Segoe UI" panose="020B0502040204020203" pitchFamily="34" charset="0"/>
              </a:rPr>
              <a:t> הפסידה </a:t>
            </a:r>
            <a:r>
              <a:rPr lang="he-IL" sz="1100" dirty="0" err="1">
                <a:solidFill>
                  <a:srgbClr val="002060"/>
                </a:solidFill>
                <a:latin typeface="Segoe UI" panose="020B0502040204020203" pitchFamily="34" charset="0"/>
                <a:cs typeface="Segoe UI" panose="020B0502040204020203" pitchFamily="34" charset="0"/>
              </a:rPr>
              <a:t>לסייפת</a:t>
            </a:r>
            <a:r>
              <a:rPr lang="he-IL" sz="1100" dirty="0">
                <a:solidFill>
                  <a:srgbClr val="002060"/>
                </a:solidFill>
                <a:latin typeface="Segoe UI" panose="020B0502040204020203" pitchFamily="34" charset="0"/>
                <a:cs typeface="Segoe UI" panose="020B0502040204020203" pitchFamily="34" charset="0"/>
              </a:rPr>
              <a:t> ברזילאית 15-6. לינור מסיימת את השנה במקום ה 27 בעולם במקצוע הרומח</a:t>
            </a:r>
            <a:r>
              <a:rPr lang="en-US" sz="1100" dirty="0">
                <a:solidFill>
                  <a:srgbClr val="002060"/>
                </a:solidFill>
                <a:latin typeface="Segoe UI" panose="020B0502040204020203" pitchFamily="34" charset="0"/>
                <a:cs typeface="Segoe UI" panose="020B0502040204020203" pitchFamily="34" charset="0"/>
              </a:rPr>
              <a:t>.</a:t>
            </a: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216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צילום: אלירן הרוני</a:t>
            </a:r>
          </a:p>
        </p:txBody>
      </p:sp>
      <p:sp>
        <p:nvSpPr>
          <p:cNvPr id="11" name="מקבילית 10">
            <a:extLst>
              <a:ext uri="{FF2B5EF4-FFF2-40B4-BE49-F238E27FC236}">
                <a16:creationId xmlns:a16="http://schemas.microsoft.com/office/drawing/2014/main" id="{3C87E384-8FA4-F8EF-F456-A240CA1F30DC}"/>
              </a:ext>
              <a:ext uri="{C183D7F6-B498-43B3-948B-1728B52AA6E4}">
                <adec:decorative xmlns:adec="http://schemas.microsoft.com/office/drawing/2017/decorative" val="1"/>
              </a:ext>
            </a:extLst>
          </p:cNvPr>
          <p:cNvSpPr/>
          <p:nvPr/>
        </p:nvSpPr>
        <p:spPr>
          <a:xfrm>
            <a:off x="-377939" y="2454720"/>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2" name="תיבת טקסט 11">
            <a:extLst>
              <a:ext uri="{FF2B5EF4-FFF2-40B4-BE49-F238E27FC236}">
                <a16:creationId xmlns:a16="http://schemas.microsoft.com/office/drawing/2014/main" id="{B9E5BE2C-0B86-42C3-54FE-60E85A04B2CD}"/>
              </a:ext>
            </a:extLst>
          </p:cNvPr>
          <p:cNvSpPr txBox="1"/>
          <p:nvPr/>
        </p:nvSpPr>
        <p:spPr>
          <a:xfrm>
            <a:off x="-333183" y="236388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סייף בכיסאות גלגלים</a:t>
            </a:r>
          </a:p>
        </p:txBody>
      </p:sp>
      <p:sp>
        <p:nvSpPr>
          <p:cNvPr id="6" name="תיבת טקסט 5">
            <a:extLst>
              <a:ext uri="{FF2B5EF4-FFF2-40B4-BE49-F238E27FC236}">
                <a16:creationId xmlns:a16="http://schemas.microsoft.com/office/drawing/2014/main" id="{A51791E6-CB48-2C91-35CB-983FE539828C}"/>
              </a:ext>
            </a:extLst>
          </p:cNvPr>
          <p:cNvSpPr txBox="1"/>
          <p:nvPr/>
        </p:nvSpPr>
        <p:spPr>
          <a:xfrm>
            <a:off x="-34925" y="2015728"/>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קבוצת בזן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0" name="תמונה 9" descr="תמונה שמכילה טקסט, גופן, גרפיקה, לוגו&#10;&#10;התיאור נוצר באופן אוטומטי">
            <a:extLst>
              <a:ext uri="{FF2B5EF4-FFF2-40B4-BE49-F238E27FC236}">
                <a16:creationId xmlns:a16="http://schemas.microsoft.com/office/drawing/2014/main" id="{0F7C9A9B-4315-4C17-B0BF-A8BC676D3152}"/>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5529" y="1202048"/>
            <a:ext cx="768274" cy="813680"/>
          </a:xfrm>
          <a:prstGeom prst="rect">
            <a:avLst/>
          </a:prstGeom>
        </p:spPr>
      </p:pic>
      <p:pic>
        <p:nvPicPr>
          <p:cNvPr id="16" name="תמונה 15" descr="תמונה שמכילה טקסט, גופן, גרפיקה, לוגו&#10;&#10;התיאור נוצר באופן אוטומטי">
            <a:extLst>
              <a:ext uri="{FF2B5EF4-FFF2-40B4-BE49-F238E27FC236}">
                <a16:creationId xmlns:a16="http://schemas.microsoft.com/office/drawing/2014/main" id="{BFEF98C8-EC2A-036C-6F1B-33C9B64B797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9846" y="1202048"/>
            <a:ext cx="768274" cy="813680"/>
          </a:xfrm>
          <a:prstGeom prst="rect">
            <a:avLst/>
          </a:prstGeom>
        </p:spPr>
      </p:pic>
      <p:pic>
        <p:nvPicPr>
          <p:cNvPr id="18" name="תמונה 17" descr="תמונה שמכילה טקסט, גופן, גרפיקה, לוגו&#10;&#10;התיאור נוצר באופן אוטומטי">
            <a:extLst>
              <a:ext uri="{FF2B5EF4-FFF2-40B4-BE49-F238E27FC236}">
                <a16:creationId xmlns:a16="http://schemas.microsoft.com/office/drawing/2014/main" id="{79F98AA0-1CEA-D042-C564-C7CA3BEBB533}"/>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163" y="1202048"/>
            <a:ext cx="768274" cy="813680"/>
          </a:xfrm>
          <a:prstGeom prst="rect">
            <a:avLst/>
          </a:prstGeom>
        </p:spPr>
      </p:pic>
    </p:spTree>
    <p:extLst>
      <p:ext uri="{BB962C8B-B14F-4D97-AF65-F5344CB8AC3E}">
        <p14:creationId xmlns:p14="http://schemas.microsoft.com/office/powerpoint/2010/main" val="33757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1258-D289-C071-636F-12179E4635C3}"/>
            </a:ext>
          </a:extLst>
        </p:cNvPr>
        <p:cNvGrpSpPr/>
        <p:nvPr/>
      </p:nvGrpSpPr>
      <p:grpSpPr>
        <a:xfrm>
          <a:off x="0" y="0"/>
          <a:ext cx="0" cy="0"/>
          <a:chOff x="0" y="0"/>
          <a:chExt cx="0" cy="0"/>
        </a:xfrm>
      </p:grpSpPr>
      <p:pic>
        <p:nvPicPr>
          <p:cNvPr id="1026" name="Picture 2" descr="ייתכן שזו תמונה של ‏‏טניס‏ ו‏טקסט שאומר '‏‎ANC CVENT MESSENE ΟΡΕΝ 03-06 NG 00 ITF SNEAP இ Bdtk‎‏'‏‏">
            <a:extLst>
              <a:ext uri="{FF2B5EF4-FFF2-40B4-BE49-F238E27FC236}">
                <a16:creationId xmlns:a16="http://schemas.microsoft.com/office/drawing/2014/main" id="{A52D27DE-4B54-5C83-A059-9B740E253F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3717705" y="7060259"/>
            <a:ext cx="2868152" cy="2214319"/>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0C215E55-B7B9-3067-D671-D0308A85ED8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1B017381-BD28-99FD-6BE9-82D470DF3A96}"/>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09 בעולם</a:t>
            </a:r>
          </a:p>
        </p:txBody>
      </p:sp>
      <p:sp>
        <p:nvSpPr>
          <p:cNvPr id="10" name="מקבילית 9">
            <a:extLst>
              <a:ext uri="{FF2B5EF4-FFF2-40B4-BE49-F238E27FC236}">
                <a16:creationId xmlns:a16="http://schemas.microsoft.com/office/drawing/2014/main" id="{F588153D-4BE2-D8D9-3CDE-617A390095D0}"/>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7EA258D9-3C6F-60C3-393B-28F727074723}"/>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טניס בכיסאות גלגלים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B0422744-75FD-9CE6-2A8F-2CD3FBA699AD}"/>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דצמבר 2025 גיליון 122</a:t>
            </a:r>
            <a:endParaRPr lang="x-none" sz="1600" b="1" dirty="0">
              <a:solidFill>
                <a:srgbClr val="001F7A"/>
              </a:solidFill>
              <a:latin typeface="Segoe UI" panose="020B0502040204020203" pitchFamily="34" charset="0"/>
              <a:cs typeface="Segoe UI" panose="020B0502040204020203" pitchFamily="34" charset="0"/>
            </a:endParaRPr>
          </a:p>
        </p:txBody>
      </p:sp>
      <p:pic>
        <p:nvPicPr>
          <p:cNvPr id="8" name="תמונה 7">
            <a:extLst>
              <a:ext uri="{FF2B5EF4-FFF2-40B4-BE49-F238E27FC236}">
                <a16:creationId xmlns:a16="http://schemas.microsoft.com/office/drawing/2014/main" id="{77DCE3DC-F36A-1681-23A5-ACCD75DADAA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F9762FC0-55F1-9283-F369-27BA5C4CCAF5}"/>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2" name="מלבן 11">
            <a:extLst>
              <a:ext uri="{FF2B5EF4-FFF2-40B4-BE49-F238E27FC236}">
                <a16:creationId xmlns:a16="http://schemas.microsoft.com/office/drawing/2014/main" id="{4701590E-224F-8AB2-337F-7DDFF7D4268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12" descr="תמונה שמכילה טקסט, גופן, גרפיקה, לוגו&#10;&#10;תוכן שנוצר על-ידי בינה מלאכותית עשוי להיות שגוי.">
            <a:extLst>
              <a:ext uri="{FF2B5EF4-FFF2-40B4-BE49-F238E27FC236}">
                <a16:creationId xmlns:a16="http://schemas.microsoft.com/office/drawing/2014/main" id="{EB9FB469-8120-FA86-BC5F-FCA8D3E3ACC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0" name="תיבת טקסט 19">
            <a:extLst>
              <a:ext uri="{FF2B5EF4-FFF2-40B4-BE49-F238E27FC236}">
                <a16:creationId xmlns:a16="http://schemas.microsoft.com/office/drawing/2014/main" id="{95694DDD-C95A-83C1-427D-85643FC16233}"/>
              </a:ext>
            </a:extLst>
          </p:cNvPr>
          <p:cNvSpPr txBox="1"/>
          <p:nvPr/>
        </p:nvSpPr>
        <p:spPr>
          <a:xfrm>
            <a:off x="14991" y="2423060"/>
            <a:ext cx="3445553" cy="568745"/>
          </a:xfrm>
          <a:prstGeom prst="rect">
            <a:avLst/>
          </a:prstGeom>
          <a:noFill/>
        </p:spPr>
        <p:txBody>
          <a:bodyPr wrap="square">
            <a:spAutoFit/>
          </a:bodyPr>
          <a:lstStyle/>
          <a:p>
            <a:pPr>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nSpc>
                <a:spcPct val="150000"/>
              </a:lnSpc>
            </a:pPr>
            <a:r>
              <a:rPr lang="he-IL" sz="1100" dirty="0">
                <a:solidFill>
                  <a:srgbClr val="002060"/>
                </a:solidFill>
                <a:latin typeface="Segoe UI" panose="020B0502040204020203" pitchFamily="34" charset="0"/>
                <a:cs typeface="Segoe UI" panose="020B0502040204020203" pitchFamily="34" charset="0"/>
              </a:rPr>
              <a:t> </a:t>
            </a:r>
            <a:endParaRPr lang="he-IL" dirty="0"/>
          </a:p>
        </p:txBody>
      </p:sp>
      <p:sp>
        <p:nvSpPr>
          <p:cNvPr id="16" name="תיבת טקסט 15" descr="איש עומד לידו ספורטאי בטניס בכיסאות גלגלים, בלי רגל אוחז צלחת פרס ">
            <a:extLst>
              <a:ext uri="{FF2B5EF4-FFF2-40B4-BE49-F238E27FC236}">
                <a16:creationId xmlns:a16="http://schemas.microsoft.com/office/drawing/2014/main" id="{8D77A9A3-96DA-FF75-739C-B6131067F7B8}"/>
              </a:ext>
            </a:extLst>
          </p:cNvPr>
          <p:cNvSpPr txBox="1"/>
          <p:nvPr/>
        </p:nvSpPr>
        <p:spPr>
          <a:xfrm>
            <a:off x="3412447" y="1537335"/>
            <a:ext cx="3445553" cy="10248190"/>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רגע לפני שעונת 2025 מסתיימת, רשמו הטניסאים הישראלים, הישגים יפים.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המאסטרס</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סין</a:t>
            </a:r>
          </a:p>
          <a:p>
            <a:pPr marL="171450" indent="-171450">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גיא ששון</a:t>
            </a:r>
            <a:r>
              <a:rPr lang="he-IL" sz="1100" dirty="0">
                <a:solidFill>
                  <a:srgbClr val="002060"/>
                </a:solidFill>
                <a:latin typeface="Segoe UI" panose="020B0502040204020203" pitchFamily="34" charset="0"/>
                <a:cs typeface="Segoe UI" panose="020B0502040204020203" pitchFamily="34" charset="0"/>
              </a:rPr>
              <a:t>, 3 בעולם – קלאס '</a:t>
            </a:r>
            <a:r>
              <a:rPr lang="he-IL" sz="1100" dirty="0" err="1">
                <a:solidFill>
                  <a:srgbClr val="002060"/>
                </a:solidFill>
                <a:latin typeface="Segoe UI" panose="020B0502040204020203" pitchFamily="34" charset="0"/>
                <a:cs typeface="Segoe UI" panose="020B0502040204020203" pitchFamily="34" charset="0"/>
              </a:rPr>
              <a:t>קוואד</a:t>
            </a:r>
            <a:r>
              <a:rPr lang="he-IL" sz="1100" dirty="0">
                <a:solidFill>
                  <a:srgbClr val="002060"/>
                </a:solidFill>
                <a:latin typeface="Segoe UI" panose="020B0502040204020203" pitchFamily="34" charset="0"/>
                <a:cs typeface="Segoe UI" panose="020B0502040204020203" pitchFamily="34" charset="0"/>
              </a:rPr>
              <a:t>' אשר מתאמן אצל </a:t>
            </a:r>
            <a:r>
              <a:rPr lang="he-IL" sz="1100" b="1" dirty="0">
                <a:solidFill>
                  <a:srgbClr val="002060"/>
                </a:solidFill>
                <a:latin typeface="Segoe UI" panose="020B0502040204020203" pitchFamily="34" charset="0"/>
                <a:cs typeface="Segoe UI" panose="020B0502040204020203" pitchFamily="34" charset="0"/>
              </a:rPr>
              <a:t>מרטיניק דמאין, </a:t>
            </a:r>
            <a:r>
              <a:rPr lang="he-IL" sz="1100" dirty="0">
                <a:solidFill>
                  <a:srgbClr val="002060"/>
                </a:solidFill>
                <a:latin typeface="Segoe UI" panose="020B0502040204020203" pitchFamily="34" charset="0"/>
                <a:cs typeface="Segoe UI" panose="020B0502040204020203" pitchFamily="34" charset="0"/>
              </a:rPr>
              <a:t>זכה  יחד עם </a:t>
            </a:r>
            <a:r>
              <a:rPr lang="he-IL" sz="1100" b="1" dirty="0">
                <a:solidFill>
                  <a:srgbClr val="002060"/>
                </a:solidFill>
                <a:latin typeface="Segoe UI" panose="020B0502040204020203" pitchFamily="34" charset="0"/>
                <a:cs typeface="Segoe UI" panose="020B0502040204020203" pitchFamily="34" charset="0"/>
              </a:rPr>
              <a:t>נילס וינק </a:t>
            </a:r>
            <a:r>
              <a:rPr lang="he-IL" sz="1100" dirty="0">
                <a:solidFill>
                  <a:srgbClr val="002060"/>
                </a:solidFill>
                <a:latin typeface="Segoe UI" panose="020B0502040204020203" pitchFamily="34" charset="0"/>
                <a:cs typeface="Segoe UI" panose="020B0502040204020203" pitchFamily="34" charset="0"/>
              </a:rPr>
              <a:t>בטורניר הזוגות. בטורניר היחידים, אמנם ניצח את וינק בחצי הגמר, אך הפסיד </a:t>
            </a:r>
            <a:r>
              <a:rPr lang="he-IL" sz="1100" b="1" dirty="0">
                <a:solidFill>
                  <a:srgbClr val="002060"/>
                </a:solidFill>
                <a:latin typeface="Segoe UI" panose="020B0502040204020203" pitchFamily="34" charset="0"/>
                <a:cs typeface="Segoe UI" panose="020B0502040204020203" pitchFamily="34" charset="0"/>
              </a:rPr>
              <a:t>לסם </a:t>
            </a:r>
            <a:r>
              <a:rPr lang="he-IL" sz="1100" b="1" dirty="0" err="1">
                <a:solidFill>
                  <a:srgbClr val="002060"/>
                </a:solidFill>
                <a:latin typeface="Segoe UI" panose="020B0502040204020203" pitchFamily="34" charset="0"/>
                <a:cs typeface="Segoe UI" panose="020B0502040204020203" pitchFamily="34" charset="0"/>
              </a:rPr>
              <a:t>שרודר</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בגמר וסיים במקום השני. </a:t>
            </a:r>
          </a:p>
          <a:p>
            <a:pPr>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nSpc>
                <a:spcPct val="150000"/>
              </a:lnSpc>
            </a:pPr>
            <a:r>
              <a:rPr lang="he-IL" sz="1100" b="1" dirty="0">
                <a:solidFill>
                  <a:srgbClr val="002060"/>
                </a:solidFill>
                <a:latin typeface="Segoe UI" panose="020B0502040204020203" pitchFamily="34" charset="0"/>
                <a:cs typeface="Segoe UI" panose="020B0502040204020203" pitchFamily="34" charset="0"/>
              </a:rPr>
              <a:t>טורניר פיוצ'ר, יוון</a:t>
            </a:r>
          </a:p>
          <a:p>
            <a:pPr marL="171450" marR="0" lvl="0" indent="-171450" algn="just" defTabSz="914400" rtl="1" eaLnBrk="1" fontAlgn="auto" latinLnBrk="0" hangingPunct="1">
              <a:lnSpc>
                <a:spcPts val="20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אדם ברדיצ׳בסקי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27 בעולם – קלאס 'אופן', אשר מתאמן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עופר סלע</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ניצח את הטורניר לאחר ניצחונות על ספורטאים ממרוקו, שוודיה, פולין ובולגריה. </a:t>
            </a:r>
          </a:p>
          <a:p>
            <a:pPr marR="0" lvl="0" algn="just" defTabSz="914400" rtl="1" eaLnBrk="1" fontAlgn="auto" latinLnBrk="0" hangingPunct="1">
              <a:lnSpc>
                <a:spcPts val="2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rPr>
              <a:t>טורניר </a:t>
            </a:r>
            <a:r>
              <a:rPr lang="en-US" sz="1100" b="1" dirty="0">
                <a:solidFill>
                  <a:srgbClr val="002060"/>
                </a:solidFill>
                <a:latin typeface="Segoe UI" panose="020B0502040204020203" pitchFamily="34" charset="0"/>
                <a:cs typeface="Segoe UI" panose="020B0502040204020203" pitchFamily="34" charset="0"/>
              </a:rPr>
              <a:t>ITF3</a:t>
            </a:r>
            <a:r>
              <a:rPr lang="he-IL" sz="1100" b="1" dirty="0">
                <a:solidFill>
                  <a:srgbClr val="002060"/>
                </a:solidFill>
                <a:latin typeface="Segoe UI" panose="020B0502040204020203" pitchFamily="34" charset="0"/>
                <a:cs typeface="Segoe UI" panose="020B0502040204020203" pitchFamily="34" charset="0"/>
              </a:rPr>
              <a:t> קוסטה ריקה א' </a:t>
            </a:r>
          </a:p>
          <a:p>
            <a:pPr marL="171450" marR="0" lvl="0" indent="-171450" algn="just" defTabSz="914400" rtl="1" eaLnBrk="1" fontAlgn="auto" latinLnBrk="0" hangingPunct="1">
              <a:lnSpc>
                <a:spcPts val="20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אדם,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מסיים את הטורניר בחצי גמר היחידים.</a:t>
            </a:r>
          </a:p>
          <a:p>
            <a:pPr marR="0" lvl="0" algn="just" defTabSz="914400" rtl="1" eaLnBrk="1" fontAlgn="auto" latinLnBrk="0" hangingPunct="1">
              <a:lnSpc>
                <a:spcPts val="2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rPr>
              <a:t>טורניר </a:t>
            </a:r>
            <a:r>
              <a:rPr lang="en-US" sz="1100" b="1" dirty="0">
                <a:solidFill>
                  <a:srgbClr val="002060"/>
                </a:solidFill>
                <a:latin typeface="Segoe UI" panose="020B0502040204020203" pitchFamily="34" charset="0"/>
                <a:cs typeface="Segoe UI" panose="020B0502040204020203" pitchFamily="34" charset="0"/>
              </a:rPr>
              <a:t>ITF3</a:t>
            </a:r>
            <a:r>
              <a:rPr lang="he-IL" sz="1100" b="1" dirty="0">
                <a:solidFill>
                  <a:srgbClr val="002060"/>
                </a:solidFill>
                <a:latin typeface="Segoe UI" panose="020B0502040204020203" pitchFamily="34" charset="0"/>
                <a:cs typeface="Segoe UI" panose="020B0502040204020203" pitchFamily="34" charset="0"/>
              </a:rPr>
              <a:t> קוסטה ריקה ב' </a:t>
            </a:r>
          </a:p>
          <a:p>
            <a:pPr marL="171450" marR="0" lvl="0" indent="-171450" algn="just" defTabSz="914400" rtl="1" eaLnBrk="1" fontAlgn="auto" latinLnBrk="0" hangingPunct="1">
              <a:lnSpc>
                <a:spcPts val="20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אד</a:t>
            </a:r>
            <a:r>
              <a:rPr lang="he-IL" sz="1100" b="1" dirty="0">
                <a:solidFill>
                  <a:srgbClr val="002060"/>
                </a:solidFill>
                <a:latin typeface="Segoe UI" panose="020B0502040204020203" pitchFamily="34" charset="0"/>
                <a:cs typeface="Segoe UI" panose="020B0502040204020203" pitchFamily="34" charset="0"/>
              </a:rPr>
              <a:t>ם</a:t>
            </a:r>
            <a:r>
              <a:rPr lang="he-IL" sz="1100" dirty="0">
                <a:solidFill>
                  <a:srgbClr val="002060"/>
                </a:solidFill>
                <a:latin typeface="Segoe UI" panose="020B0502040204020203" pitchFamily="34" charset="0"/>
                <a:cs typeface="Segoe UI" panose="020B0502040204020203" pitchFamily="34" charset="0"/>
              </a:rPr>
              <a:t>,</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מסיים את הטורניר בשלב הגמר. הגמר לא משוחק בשל מזג האוויר ואדם מפספס הזדמנות לזכות לראשונה בקריירה ב</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ITF3</a:t>
            </a:r>
            <a:r>
              <a:rPr lang="he-IL" sz="1100" dirty="0">
                <a:solidFill>
                  <a:srgbClr val="002060"/>
                </a:solidFill>
                <a:latin typeface="Segoe UI" panose="020B0502040204020203" pitchFamily="34" charset="0"/>
                <a:cs typeface="Segoe UI" panose="020B0502040204020203" pitchFamily="34" charset="0"/>
              </a:rPr>
              <a:t>.</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r>
              <a:rPr lang="en-US" sz="1100" b="1" dirty="0">
                <a:solidFill>
                  <a:srgbClr val="002060"/>
                </a:solidFill>
                <a:latin typeface="Segoe UI" panose="020B0502040204020203" pitchFamily="34" charset="0"/>
                <a:cs typeface="Segoe UI" panose="020B0502040204020203" pitchFamily="34" charset="0"/>
              </a:rPr>
              <a:t>ITF2</a:t>
            </a:r>
            <a:r>
              <a:rPr lang="he-IL" sz="1100" b="1" dirty="0">
                <a:solidFill>
                  <a:srgbClr val="002060"/>
                </a:solidFill>
                <a:latin typeface="Segoe UI" panose="020B0502040204020203" pitchFamily="34" charset="0"/>
                <a:cs typeface="Segoe UI" panose="020B0502040204020203" pitchFamily="34" charset="0"/>
              </a:rPr>
              <a:t> – צרפת</a:t>
            </a: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מעיין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זיקרי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מקום 19 בעולם. ממועדון ספיבק איל"ן רמת גן, מתאמנת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עופר סלע ואסי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סטוקול</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סיימה את טורניר היחידות ברבע הגמר </a:t>
            </a:r>
            <a:r>
              <a:rPr lang="he-IL" sz="1100" dirty="0">
                <a:solidFill>
                  <a:srgbClr val="002060"/>
                </a:solidFill>
                <a:latin typeface="Segoe UI" panose="020B0502040204020203" pitchFamily="34" charset="0"/>
                <a:cs typeface="Segoe UI" panose="020B0502040204020203" pitchFamily="34" charset="0"/>
              </a:rPr>
              <a:t>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את טורניר הזוגות בשלב חצי הגמר.</a:t>
            </a: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סרגי</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סיים את טורניר היחידים בשלב רבע הגמר. את טורניר הזוגות סיים במקום השני יחד עם השותף הסיני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זנקסו</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p>
        </p:txBody>
      </p:sp>
      <p:sp>
        <p:nvSpPr>
          <p:cNvPr id="14" name="תיבת טקסט 13">
            <a:extLst>
              <a:ext uri="{FF2B5EF4-FFF2-40B4-BE49-F238E27FC236}">
                <a16:creationId xmlns:a16="http://schemas.microsoft.com/office/drawing/2014/main" id="{54941D14-9543-DAFC-5751-A6650D0DBCC0}"/>
              </a:ext>
            </a:extLst>
          </p:cNvPr>
          <p:cNvSpPr txBox="1"/>
          <p:nvPr/>
        </p:nvSpPr>
        <p:spPr>
          <a:xfrm>
            <a:off x="0" y="2337738"/>
            <a:ext cx="3421926" cy="7645042"/>
          </a:xfrm>
          <a:prstGeom prst="rect">
            <a:avLst/>
          </a:prstGeom>
          <a:noFill/>
        </p:spPr>
        <p:txBody>
          <a:bodyPr wrap="square">
            <a:spAutoFit/>
          </a:bodyPr>
          <a:lstStyle/>
          <a:p>
            <a:pPr marL="0" marR="0" lvl="0" indent="0" algn="just" defTabSz="914400" rtl="1" eaLnBrk="1" fontAlgn="auto" latinLnBrk="0" hangingPunct="1">
              <a:lnSpc>
                <a:spcPts val="2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a:t>
            </a: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ITF3</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טאייואן</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p>
          <a:p>
            <a:pPr marL="171450" marR="0" lvl="0" indent="-171450" algn="just" defTabSz="914400" rtl="1" eaLnBrk="1" fontAlgn="auto" latinLnBrk="0" hangingPunct="1">
              <a:lnSpc>
                <a:spcPts val="20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מעיין, זיקרי</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18 בעולם, מתאמנת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עופר סלע ואסי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סטוקול</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סיימה את טורניר היחידות במקום השני </a:t>
            </a:r>
            <a:r>
              <a:rPr lang="he-IL" sz="1100" dirty="0">
                <a:solidFill>
                  <a:srgbClr val="002060"/>
                </a:solidFill>
                <a:latin typeface="Segoe UI" panose="020B0502040204020203" pitchFamily="34" charset="0"/>
                <a:cs typeface="Segoe UI" panose="020B0502040204020203" pitchFamily="34" charset="0"/>
              </a:rPr>
              <a:t>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ניצחה את טורניר הזוגות יחד עם שקרון התאילנדית, זה הוא התואר הבינלאומי ה 18 של מעיין.</a:t>
            </a:r>
            <a:endPar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lang="he-IL" sz="1100" b="1" dirty="0">
              <a:solidFill>
                <a:srgbClr val="00206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lang="he-IL" sz="1100" b="1" dirty="0">
              <a:solidFill>
                <a:srgbClr val="00206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lang="he-IL" sz="1100" b="1" dirty="0">
              <a:solidFill>
                <a:srgbClr val="00206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lang="he-IL" sz="1100" b="1" dirty="0">
              <a:solidFill>
                <a:srgbClr val="00206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lang="he-IL" sz="1100" b="1" dirty="0">
              <a:solidFill>
                <a:srgbClr val="002060"/>
              </a:solidFill>
              <a:latin typeface="Segoe UI" panose="020B0502040204020203" pitchFamily="34" charset="0"/>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פיוצ</a:t>
            </a:r>
            <a:r>
              <a:rPr lang="he-IL" sz="1100" b="1" dirty="0">
                <a:solidFill>
                  <a:srgbClr val="002060"/>
                </a:solidFill>
                <a:latin typeface="Segoe UI" panose="020B0502040204020203" pitchFamily="34" charset="0"/>
                <a:cs typeface="Segoe UI" panose="020B0502040204020203" pitchFamily="34" charset="0"/>
              </a:rPr>
              <a:t>'ר, ארגנטינה</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אמיתי ארגמן,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216 בעולם, מתאמן אצל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נימרוד</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ביכלר</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מסיים את טורניר בית הניחומים בשלב רבע הגמר, בזוגות מעפיל לרבע הגמר עם בן זוג מצ'ילה.</a:t>
            </a:r>
          </a:p>
          <a:p>
            <a:pPr marR="0" lvl="0" algn="r" defTabSz="914400" rtl="1" eaLnBrk="1" fontAlgn="auto" latinLnBrk="0" hangingPunct="1">
              <a:lnSpc>
                <a:spcPct val="150000"/>
              </a:lnSpc>
              <a:spcBef>
                <a:spcPts val="0"/>
              </a:spcBef>
              <a:spcAft>
                <a:spcPts val="0"/>
              </a:spcAft>
              <a:buClrTx/>
              <a:buSzTx/>
              <a:tabLst/>
              <a:defRPr/>
            </a:pPr>
            <a:endParaRPr lang="he-IL" sz="1100" dirty="0">
              <a:solidFill>
                <a:srgbClr val="002060"/>
              </a:solidFill>
              <a:latin typeface="Segoe UI" panose="020B0502040204020203" pitchFamily="34" charset="0"/>
              <a:cs typeface="Segoe UI" panose="020B0502040204020203" pitchFamily="34" charset="0"/>
            </a:endParaRPr>
          </a:p>
          <a:p>
            <a:pPr marR="0" lvl="0" algn="r" defTabSz="914400" rtl="1" eaLnBrk="1" fontAlgn="auto" latinLnBrk="0" hangingPunct="1">
              <a:lnSpc>
                <a:spcPct val="150000"/>
              </a:lnSpc>
              <a:spcBef>
                <a:spcPts val="0"/>
              </a:spcBef>
              <a:spcAft>
                <a:spcPts val="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פיוצ'ר, אורוגוואי</a:t>
            </a: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rPr>
              <a:t>אמיתי </a:t>
            </a:r>
            <a:r>
              <a:rPr lang="he-IL" sz="1100" dirty="0">
                <a:solidFill>
                  <a:srgbClr val="002060"/>
                </a:solidFill>
                <a:latin typeface="Segoe UI" panose="020B0502040204020203" pitchFamily="34" charset="0"/>
                <a:cs typeface="Segoe UI" panose="020B0502040204020203" pitchFamily="34" charset="0"/>
              </a:rPr>
              <a:t>מעפיל לסיבוב השני.</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תיבת טקסט 3">
            <a:extLst>
              <a:ext uri="{FF2B5EF4-FFF2-40B4-BE49-F238E27FC236}">
                <a16:creationId xmlns:a16="http://schemas.microsoft.com/office/drawing/2014/main" id="{0C82B623-6A04-9739-72D7-EB148B916350}"/>
              </a:ext>
            </a:extLst>
          </p:cNvPr>
          <p:cNvSpPr txBox="1"/>
          <p:nvPr/>
        </p:nvSpPr>
        <p:spPr>
          <a:xfrm>
            <a:off x="-47962" y="2029961"/>
            <a:ext cx="3500438" cy="307777"/>
          </a:xfrm>
          <a:prstGeom prst="rect">
            <a:avLst/>
          </a:prstGeom>
          <a:solidFill>
            <a:srgbClr val="00B0F0">
              <a:alpha val="58000"/>
            </a:srgbClr>
          </a:solidFill>
        </p:spPr>
        <p:txBody>
          <a:bodyPr wrap="square" lIns="0" rIns="0"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רשת מלונות 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7" name="תמונה 16" descr="לוגו רשת מלונות דן">
            <a:extLst>
              <a:ext uri="{FF2B5EF4-FFF2-40B4-BE49-F238E27FC236}">
                <a16:creationId xmlns:a16="http://schemas.microsoft.com/office/drawing/2014/main" id="{506CE144-5666-6616-F9CC-B3EE958EA1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816" y="1134034"/>
            <a:ext cx="1093776" cy="838254"/>
          </a:xfrm>
          <a:prstGeom prst="rect">
            <a:avLst/>
          </a:prstGeom>
        </p:spPr>
      </p:pic>
      <p:pic>
        <p:nvPicPr>
          <p:cNvPr id="1028" name="Picture 4" descr=" 2 ספורטאיות עח כיסא גלגלים עם מדליה על הצוואר ‏‏">
            <a:extLst>
              <a:ext uri="{FF2B5EF4-FFF2-40B4-BE49-F238E27FC236}">
                <a16:creationId xmlns:a16="http://schemas.microsoft.com/office/drawing/2014/main" id="{30DD2810-2436-C6A3-70BB-C0F9FEBC365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293941" y="4193263"/>
            <a:ext cx="2868152" cy="310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2787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6DA2486-158F-4AC3-BB0F-88E3CF3B2DA8}">
  <we:reference id="wa104380121" version="2.0.0.0" store="he-IL"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8880590C47A0F045ACD1170F18F463FD" ma:contentTypeVersion="16" ma:contentTypeDescription="צור מסמך חדש." ma:contentTypeScope="" ma:versionID="6ce0f02a10fbfdee454bee916e97c053">
  <xsd:schema xmlns:xsd="http://www.w3.org/2001/XMLSchema" xmlns:xs="http://www.w3.org/2001/XMLSchema" xmlns:p="http://schemas.microsoft.com/office/2006/metadata/properties" xmlns:ns2="56eb7de7-23b0-4150-a439-5b18231b6641" xmlns:ns3="238a82c1-2168-4a5e-8bbf-1e7a8b6397d4" targetNamespace="http://schemas.microsoft.com/office/2006/metadata/properties" ma:root="true" ma:fieldsID="8d5452d09cc6f2c832b56b870da3fcc0" ns2:_="" ns3:_="">
    <xsd:import namespace="56eb7de7-23b0-4150-a439-5b18231b6641"/>
    <xsd:import namespace="238a82c1-2168-4a5e-8bbf-1e7a8b6397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b7de7-23b0-4150-a439-5b18231b6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תגיות תמונה" ma:readOnly="false" ma:fieldId="{5cf76f15-5ced-4ddc-b409-7134ff3c332f}" ma:taxonomyMulti="true" ma:sspId="3b5fd572-03b7-406a-9023-0d23bf5625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8a82c1-2168-4a5e-8bbf-1e7a8b6397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e06c5e-dbd5-4da2-9f11-424eb95d6dab}" ma:internalName="TaxCatchAll" ma:showField="CatchAllData" ma:web="238a82c1-2168-4a5e-8bbf-1e7a8b6397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8a82c1-2168-4a5e-8bbf-1e7a8b6397d4" xsi:nil="true"/>
    <lcf76f155ced4ddcb4097134ff3c332f xmlns="56eb7de7-23b0-4150-a439-5b18231b66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2941C5-8CA4-4AF6-810D-F006153BD4E1}">
  <ds:schemaRefs>
    <ds:schemaRef ds:uri="http://schemas.microsoft.com/sharepoint/v3/contenttype/forms"/>
  </ds:schemaRefs>
</ds:datastoreItem>
</file>

<file path=customXml/itemProps2.xml><?xml version="1.0" encoding="utf-8"?>
<ds:datastoreItem xmlns:ds="http://schemas.openxmlformats.org/officeDocument/2006/customXml" ds:itemID="{C25C180B-5960-4F1F-9722-5A4ACCBFC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b7de7-23b0-4150-a439-5b18231b6641"/>
    <ds:schemaRef ds:uri="238a82c1-2168-4a5e-8bbf-1e7a8b639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6763BE-1E91-4438-9347-F07292C572D0}">
  <ds:schemaRefs>
    <ds:schemaRef ds:uri="http://schemas.microsoft.com/office/2006/documentManagement/types"/>
    <ds:schemaRef ds:uri="56eb7de7-23b0-4150-a439-5b18231b6641"/>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238a82c1-2168-4a5e-8bbf-1e7a8b6397d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68739</TotalTime>
  <Words>6524</Words>
  <Application>Microsoft Office PowerPoint</Application>
  <PresentationFormat>נייר A4 ‏(210x297 מ"מ)</PresentationFormat>
  <Paragraphs>743</Paragraphs>
  <Slides>29</Slides>
  <Notes>4</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29</vt:i4>
      </vt:variant>
    </vt:vector>
  </HeadingPairs>
  <TitlesOfParts>
    <vt:vector size="39" baseType="lpstr">
      <vt:lpstr>Arial</vt:lpstr>
      <vt:lpstr>Calibri</vt:lpstr>
      <vt:lpstr>Calibri Light</vt:lpstr>
      <vt:lpstr>Dreaming Outloud Pro</vt:lpstr>
      <vt:lpstr>Segoe UI</vt:lpstr>
      <vt:lpstr>Segoe UI Semilight</vt:lpstr>
      <vt:lpstr>Tahoma</vt:lpstr>
      <vt:lpstr>Wingdings</vt:lpstr>
      <vt:lpstr>Wingdings 3</vt:lpstr>
      <vt:lpstr>ערכת נושא Office</vt:lpstr>
      <vt:lpstr>שער</vt:lpstr>
      <vt:lpstr>תוכן עניינים</vt:lpstr>
      <vt:lpstr>מה יקרה דצמבר</vt:lpstr>
      <vt:lpstr>משולחן היו"ר</vt:lpstr>
      <vt:lpstr>סקירת מנכ"ל</vt:lpstr>
      <vt:lpstr>הישג החודש</vt:lpstr>
      <vt:lpstr>בעולם</vt:lpstr>
      <vt:lpstr>בעולם</vt:lpstr>
      <vt:lpstr>בעולם</vt:lpstr>
      <vt:lpstr>בעולם</vt:lpstr>
      <vt:lpstr>בעולם</vt:lpstr>
      <vt:lpstr>בעולם</vt:lpstr>
      <vt:lpstr>חדשות</vt:lpstr>
      <vt:lpstr>חדשות</vt:lpstr>
      <vt:lpstr>חדשות</vt:lpstr>
      <vt:lpstr>חדשות</vt:lpstr>
      <vt:lpstr>בארץ</vt:lpstr>
      <vt:lpstr>בארץ</vt:lpstr>
      <vt:lpstr>בארץ</vt:lpstr>
      <vt:lpstr>בארץ</vt:lpstr>
      <vt:lpstr>בארץ</vt:lpstr>
      <vt:lpstr>בארץ</vt:lpstr>
      <vt:lpstr>במועדונים</vt:lpstr>
      <vt:lpstr>חם מהשטח</vt:lpstr>
      <vt:lpstr>חם מהשטח</vt:lpstr>
      <vt:lpstr>חם מהשטח</vt:lpstr>
      <vt:lpstr>חם מהשטח</vt:lpstr>
      <vt:lpstr>הארכיון זוכר</vt:lpstr>
      <vt:lpstr>על רגל אחת</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subject/>
  <dc:creator>eliran rish</dc:creator>
  <cp:keywords/>
  <dc:description/>
  <cp:lastModifiedBy>Keren Isaacson</cp:lastModifiedBy>
  <cp:revision>4584</cp:revision>
  <cp:lastPrinted>2023-04-04T08:03:03Z</cp:lastPrinted>
  <dcterms:created xsi:type="dcterms:W3CDTF">2018-07-24T08:09:19Z</dcterms:created>
  <dcterms:modified xsi:type="dcterms:W3CDTF">2025-12-05T08:45:07Z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0x0101008880590C47A0F045ACD1170F18F463FD</vt:lpwstr>
  </property>
  <property fmtid="{D5CDD505-2E9C-101B-9397-08002B2CF9AE}" pid="3" name="MediaServiceImageTags">
    <vt:lpwstr/>
  </property>
</Properties>
</file>